
<file path=[Content_Types].xml><?xml version="1.0" encoding="utf-8"?>
<Types xmlns="http://schemas.openxmlformats.org/package/2006/content-types">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1"/>
  </p:notesMasterIdLst>
  <p:handoutMasterIdLst>
    <p:handoutMasterId r:id="rId22"/>
  </p:handoutMasterIdLst>
  <p:sldIdLst>
    <p:sldId id="256" r:id="rId2"/>
    <p:sldId id="275" r:id="rId3"/>
    <p:sldId id="284" r:id="rId4"/>
    <p:sldId id="283" r:id="rId5"/>
    <p:sldId id="285" r:id="rId6"/>
    <p:sldId id="268" r:id="rId7"/>
    <p:sldId id="294" r:id="rId8"/>
    <p:sldId id="269" r:id="rId9"/>
    <p:sldId id="286" r:id="rId10"/>
    <p:sldId id="287" r:id="rId11"/>
    <p:sldId id="288" r:id="rId12"/>
    <p:sldId id="289" r:id="rId13"/>
    <p:sldId id="290" r:id="rId14"/>
    <p:sldId id="291" r:id="rId15"/>
    <p:sldId id="292" r:id="rId16"/>
    <p:sldId id="295" r:id="rId17"/>
    <p:sldId id="293" r:id="rId18"/>
    <p:sldId id="278" r:id="rId19"/>
    <p:sldId id="280" r:id="rId20"/>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424" userDrawn="1">
          <p15:clr>
            <a:srgbClr val="A4A3A4"/>
          </p15:clr>
        </p15:guide>
        <p15:guide id="3" pos="385"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EAE8"/>
    <a:srgbClr val="EAD1CE"/>
    <a:srgbClr val="E7F5E9"/>
    <a:srgbClr val="CBEBD0"/>
    <a:srgbClr val="2E7B8E"/>
    <a:srgbClr val="FFA402"/>
    <a:srgbClr val="03C750"/>
    <a:srgbClr val="C7573C"/>
    <a:srgbClr val="5D8298"/>
    <a:srgbClr val="50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547" autoAdjust="0"/>
    <p:restoredTop sz="87394" autoAdjust="0"/>
  </p:normalViewPr>
  <p:slideViewPr>
    <p:cSldViewPr snapToObjects="1">
      <p:cViewPr varScale="1">
        <p:scale>
          <a:sx n="85" d="100"/>
          <a:sy n="85" d="100"/>
        </p:scale>
        <p:origin x="749" y="48"/>
      </p:cViewPr>
      <p:guideLst>
        <p:guide orient="horz" pos="2160"/>
        <p:guide pos="3424"/>
        <p:guide pos="38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showGuides="1">
      <p:cViewPr varScale="1">
        <p:scale>
          <a:sx n="80" d="100"/>
          <a:sy n="80" d="100"/>
        </p:scale>
        <p:origin x="391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3104895-A7AF-EB49-BC80-D77792D61F32}" type="datetime1">
              <a:rPr lang="en-US" smtClean="0"/>
              <a:pPr/>
              <a:t>6/3/2020</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D780E35-D53F-A543-ACCF-E1BBCCF01F3F}" type="slidenum">
              <a:rPr lang="fr-FR" smtClean="0"/>
              <a:pPr/>
              <a:t>‹#›</a:t>
            </a:fld>
            <a:endParaRPr lang="fr-FR"/>
          </a:p>
        </p:txBody>
      </p:sp>
    </p:spTree>
    <p:extLst>
      <p:ext uri="{BB962C8B-B14F-4D97-AF65-F5344CB8AC3E}">
        <p14:creationId xmlns:p14="http://schemas.microsoft.com/office/powerpoint/2010/main" val="94511727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A2D364-CD50-1942-A8D0-558BD1BC24CC}" type="datetime1">
              <a:rPr lang="en-US" smtClean="0"/>
              <a:pPr/>
              <a:t>6/3/2020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53626E-BC0F-674C-9570-A9D62C09EB52}" type="slidenum">
              <a:rPr lang="fr-FR" smtClean="0"/>
              <a:pPr/>
              <a:t>‹#›</a:t>
            </a:fld>
            <a:endParaRPr lang="fr-FR"/>
          </a:p>
        </p:txBody>
      </p:sp>
    </p:spTree>
    <p:extLst>
      <p:ext uri="{BB962C8B-B14F-4D97-AF65-F5344CB8AC3E}">
        <p14:creationId xmlns:p14="http://schemas.microsoft.com/office/powerpoint/2010/main" val="1477171087"/>
      </p:ext>
    </p:extLst>
  </p:cSld>
  <p:clrMap bg1="lt1" tx1="dk1" bg2="lt2" tx2="dk2" accent1="accent1" accent2="accent2" accent3="accent3" accent4="accent4" accent5="accent5" accent6="accent6" hlink="hlink" folHlink="folHlink"/>
  <p:hf hd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noProof="0" dirty="0"/>
          </a:p>
        </p:txBody>
      </p:sp>
      <p:sp>
        <p:nvSpPr>
          <p:cNvPr id="4" name="Footer Placeholder 3"/>
          <p:cNvSpPr>
            <a:spLocks noGrp="1"/>
          </p:cNvSpPr>
          <p:nvPr>
            <p:ph type="ftr" sz="quarter" idx="10"/>
          </p:nvPr>
        </p:nvSpPr>
        <p:spPr/>
        <p:txBody>
          <a:bodyPr/>
          <a:lstStyle/>
          <a:p>
            <a:endParaRPr lang="fr-FR"/>
          </a:p>
        </p:txBody>
      </p:sp>
      <p:sp>
        <p:nvSpPr>
          <p:cNvPr id="5" name="Slide Number Placeholder 4"/>
          <p:cNvSpPr>
            <a:spLocks noGrp="1"/>
          </p:cNvSpPr>
          <p:nvPr>
            <p:ph type="sldNum" sz="quarter" idx="11"/>
          </p:nvPr>
        </p:nvSpPr>
        <p:spPr/>
        <p:txBody>
          <a:bodyPr/>
          <a:lstStyle/>
          <a:p>
            <a:fld id="{3C53626E-BC0F-674C-9570-A9D62C09EB52}" type="slidenum">
              <a:rPr lang="fr-FR" smtClean="0"/>
              <a:pPr/>
              <a:t>5</a:t>
            </a:fld>
            <a:endParaRPr lang="fr-FR"/>
          </a:p>
        </p:txBody>
      </p:sp>
    </p:spTree>
    <p:extLst>
      <p:ext uri="{BB962C8B-B14F-4D97-AF65-F5344CB8AC3E}">
        <p14:creationId xmlns:p14="http://schemas.microsoft.com/office/powerpoint/2010/main" val="1348095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fr-FR"/>
          </a:p>
        </p:txBody>
      </p:sp>
      <p:sp>
        <p:nvSpPr>
          <p:cNvPr id="5" name="Slide Number Placeholder 4"/>
          <p:cNvSpPr>
            <a:spLocks noGrp="1"/>
          </p:cNvSpPr>
          <p:nvPr>
            <p:ph type="sldNum" sz="quarter" idx="11"/>
          </p:nvPr>
        </p:nvSpPr>
        <p:spPr/>
        <p:txBody>
          <a:bodyPr/>
          <a:lstStyle/>
          <a:p>
            <a:fld id="{3C53626E-BC0F-674C-9570-A9D62C09EB52}" type="slidenum">
              <a:rPr lang="fr-FR" smtClean="0"/>
              <a:pPr/>
              <a:t>18</a:t>
            </a:fld>
            <a:endParaRPr lang="fr-FR"/>
          </a:p>
        </p:txBody>
      </p:sp>
    </p:spTree>
    <p:extLst>
      <p:ext uri="{BB962C8B-B14F-4D97-AF65-F5344CB8AC3E}">
        <p14:creationId xmlns:p14="http://schemas.microsoft.com/office/powerpoint/2010/main" val="13763534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sv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5.sv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Disposition personnalisée">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15616" y="1997765"/>
            <a:ext cx="6948518" cy="2799239"/>
          </a:xfrm>
          <a:prstGeom prst="rect">
            <a:avLst/>
          </a:prstGeom>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Image text">
    <p:spTree>
      <p:nvGrpSpPr>
        <p:cNvPr id="1" name=""/>
        <p:cNvGrpSpPr/>
        <p:nvPr/>
      </p:nvGrpSpPr>
      <p:grpSpPr>
        <a:xfrm>
          <a:off x="0" y="0"/>
          <a:ext cx="0" cy="0"/>
          <a:chOff x="0" y="0"/>
          <a:chExt cx="0" cy="0"/>
        </a:xfrm>
      </p:grpSpPr>
      <p:sp>
        <p:nvSpPr>
          <p:cNvPr id="3" name="Espace réservé pour une image  2"/>
          <p:cNvSpPr>
            <a:spLocks noGrp="1"/>
          </p:cNvSpPr>
          <p:nvPr>
            <p:ph type="pic" idx="1" hasCustomPrompt="1"/>
          </p:nvPr>
        </p:nvSpPr>
        <p:spPr>
          <a:xfrm>
            <a:off x="457200" y="1412875"/>
            <a:ext cx="3886200" cy="4472781"/>
          </a:xfrm>
          <a:prstGeom prst="rect">
            <a:avLst/>
          </a:prstGeom>
        </p:spPr>
        <p:txBody>
          <a:bodyPr>
            <a:normAutofit/>
          </a:bodyPr>
          <a:lstStyle>
            <a:lvl1pPr marL="0" indent="0">
              <a:buNone/>
              <a:defRPr sz="2800">
                <a:latin typeface="+mj-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noProof="0" dirty="0"/>
              <a:t>Drop an image or click on the icon to add one </a:t>
            </a:r>
          </a:p>
        </p:txBody>
      </p:sp>
      <p:sp>
        <p:nvSpPr>
          <p:cNvPr id="9" name="Content Placeholder 2">
            <a:extLst>
              <a:ext uri="{FF2B5EF4-FFF2-40B4-BE49-F238E27FC236}">
                <a16:creationId xmlns="" xmlns:a16="http://schemas.microsoft.com/office/drawing/2014/main" id="{7C4DDB2A-D091-4603-B954-F1F7415B5854}"/>
              </a:ext>
            </a:extLst>
          </p:cNvPr>
          <p:cNvSpPr>
            <a:spLocks noGrp="1"/>
          </p:cNvSpPr>
          <p:nvPr>
            <p:ph sz="quarter" idx="17"/>
          </p:nvPr>
        </p:nvSpPr>
        <p:spPr>
          <a:xfrm>
            <a:off x="4621089" y="1412875"/>
            <a:ext cx="3890066" cy="4473125"/>
          </a:xfrm>
        </p:spPr>
        <p:txBody>
          <a:bodyPr>
            <a:noAutofit/>
          </a:bodyPr>
          <a:lstStyle>
            <a:lvl1pPr>
              <a:buClr>
                <a:schemeClr val="accent1"/>
              </a:buCl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Title 4">
            <a:extLst>
              <a:ext uri="{FF2B5EF4-FFF2-40B4-BE49-F238E27FC236}">
                <a16:creationId xmlns="" xmlns:a16="http://schemas.microsoft.com/office/drawing/2014/main" id="{466B5AD6-CE67-4BBC-9EB2-93460D1CB785}"/>
              </a:ext>
            </a:extLst>
          </p:cNvPr>
          <p:cNvSpPr>
            <a:spLocks noGrp="1"/>
          </p:cNvSpPr>
          <p:nvPr>
            <p:ph type="title"/>
          </p:nvPr>
        </p:nvSpPr>
        <p:spPr>
          <a:xfrm>
            <a:off x="464400" y="246565"/>
            <a:ext cx="65556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13" name="Espace réservé du numéro de diapositive 6">
            <a:extLst>
              <a:ext uri="{FF2B5EF4-FFF2-40B4-BE49-F238E27FC236}">
                <a16:creationId xmlns="" xmlns:a16="http://schemas.microsoft.com/office/drawing/2014/main" id="{0221FD13-185B-46DF-BA72-E12DA2E55F09}"/>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10" name="Content Placeholder 5">
            <a:extLst>
              <a:ext uri="{FF2B5EF4-FFF2-40B4-BE49-F238E27FC236}">
                <a16:creationId xmlns="" xmlns:a16="http://schemas.microsoft.com/office/drawing/2014/main" id="{4F24AFA0-9563-1244-B301-568909FD3771}"/>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2 columns text">
    <p:spTree>
      <p:nvGrpSpPr>
        <p:cNvPr id="1" name=""/>
        <p:cNvGrpSpPr/>
        <p:nvPr/>
      </p:nvGrpSpPr>
      <p:grpSpPr>
        <a:xfrm>
          <a:off x="0" y="0"/>
          <a:ext cx="0" cy="0"/>
          <a:chOff x="0" y="0"/>
          <a:chExt cx="0" cy="0"/>
        </a:xfrm>
      </p:grpSpPr>
      <p:sp>
        <p:nvSpPr>
          <p:cNvPr id="11" name="Content Placeholder 2">
            <a:extLst>
              <a:ext uri="{FF2B5EF4-FFF2-40B4-BE49-F238E27FC236}">
                <a16:creationId xmlns="" xmlns:a16="http://schemas.microsoft.com/office/drawing/2014/main" id="{3162B263-5EE9-4AEE-8654-DD3CA21ACE82}"/>
              </a:ext>
            </a:extLst>
          </p:cNvPr>
          <p:cNvSpPr>
            <a:spLocks noGrp="1"/>
          </p:cNvSpPr>
          <p:nvPr>
            <p:ph sz="quarter" idx="16"/>
          </p:nvPr>
        </p:nvSpPr>
        <p:spPr>
          <a:xfrm>
            <a:off x="465138" y="1412875"/>
            <a:ext cx="3890066" cy="4473125"/>
          </a:xfrm>
        </p:spPr>
        <p:txBody>
          <a:bodyPr>
            <a:noAutofit/>
          </a:bodyPr>
          <a:lstStyle>
            <a:lvl1pPr>
              <a:buClr>
                <a:schemeClr val="accent1"/>
              </a:buCl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2">
            <a:extLst>
              <a:ext uri="{FF2B5EF4-FFF2-40B4-BE49-F238E27FC236}">
                <a16:creationId xmlns="" xmlns:a16="http://schemas.microsoft.com/office/drawing/2014/main" id="{E81C97C1-EB70-41CB-8E10-ED8420DF6B37}"/>
              </a:ext>
            </a:extLst>
          </p:cNvPr>
          <p:cNvSpPr>
            <a:spLocks noGrp="1"/>
          </p:cNvSpPr>
          <p:nvPr>
            <p:ph sz="quarter" idx="17"/>
          </p:nvPr>
        </p:nvSpPr>
        <p:spPr>
          <a:xfrm>
            <a:off x="4621089" y="1412875"/>
            <a:ext cx="3890066" cy="4473125"/>
          </a:xfrm>
        </p:spPr>
        <p:txBody>
          <a:bodyPr>
            <a:noAutofit/>
          </a:bodyPr>
          <a:lstStyle>
            <a:lvl1pPr>
              <a:buClr>
                <a:schemeClr val="accent1"/>
              </a:buCl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Title 4">
            <a:extLst>
              <a:ext uri="{FF2B5EF4-FFF2-40B4-BE49-F238E27FC236}">
                <a16:creationId xmlns="" xmlns:a16="http://schemas.microsoft.com/office/drawing/2014/main" id="{AD0C9F4F-B9B1-48AF-B0EA-B2DC04A96707}"/>
              </a:ext>
            </a:extLst>
          </p:cNvPr>
          <p:cNvSpPr>
            <a:spLocks noGrp="1"/>
          </p:cNvSpPr>
          <p:nvPr>
            <p:ph type="title"/>
          </p:nvPr>
        </p:nvSpPr>
        <p:spPr>
          <a:xfrm>
            <a:off x="464400" y="246565"/>
            <a:ext cx="65556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14" name="Espace réservé du numéro de diapositive 6">
            <a:extLst>
              <a:ext uri="{FF2B5EF4-FFF2-40B4-BE49-F238E27FC236}">
                <a16:creationId xmlns="" xmlns:a16="http://schemas.microsoft.com/office/drawing/2014/main" id="{D4634937-A53D-4397-98D3-B9CB083009B1}"/>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9" name="Content Placeholder 5">
            <a:extLst>
              <a:ext uri="{FF2B5EF4-FFF2-40B4-BE49-F238E27FC236}">
                <a16:creationId xmlns="" xmlns:a16="http://schemas.microsoft.com/office/drawing/2014/main" id="{91E4EB01-0065-4747-AC43-66D8287F7E5A}"/>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extLst>
      <p:ext uri="{BB962C8B-B14F-4D97-AF65-F5344CB8AC3E}">
        <p14:creationId xmlns:p14="http://schemas.microsoft.com/office/powerpoint/2010/main" val="1156541312"/>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ubtitle 2 columns text">
    <p:spTree>
      <p:nvGrpSpPr>
        <p:cNvPr id="1" name=""/>
        <p:cNvGrpSpPr/>
        <p:nvPr/>
      </p:nvGrpSpPr>
      <p:grpSpPr>
        <a:xfrm>
          <a:off x="0" y="0"/>
          <a:ext cx="0" cy="0"/>
          <a:chOff x="0" y="0"/>
          <a:chExt cx="0" cy="0"/>
        </a:xfrm>
      </p:grpSpPr>
      <p:sp>
        <p:nvSpPr>
          <p:cNvPr id="11" name="Content Placeholder 2">
            <a:extLst>
              <a:ext uri="{FF2B5EF4-FFF2-40B4-BE49-F238E27FC236}">
                <a16:creationId xmlns="" xmlns:a16="http://schemas.microsoft.com/office/drawing/2014/main" id="{3162B263-5EE9-4AEE-8654-DD3CA21ACE82}"/>
              </a:ext>
            </a:extLst>
          </p:cNvPr>
          <p:cNvSpPr>
            <a:spLocks noGrp="1"/>
          </p:cNvSpPr>
          <p:nvPr>
            <p:ph sz="quarter" idx="16"/>
          </p:nvPr>
        </p:nvSpPr>
        <p:spPr>
          <a:xfrm>
            <a:off x="465138" y="2276872"/>
            <a:ext cx="3890066" cy="3609128"/>
          </a:xfrm>
        </p:spPr>
        <p:txBody>
          <a:bodyPr>
            <a:noAutofit/>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2">
            <a:extLst>
              <a:ext uri="{FF2B5EF4-FFF2-40B4-BE49-F238E27FC236}">
                <a16:creationId xmlns="" xmlns:a16="http://schemas.microsoft.com/office/drawing/2014/main" id="{E81C97C1-EB70-41CB-8E10-ED8420DF6B37}"/>
              </a:ext>
            </a:extLst>
          </p:cNvPr>
          <p:cNvSpPr>
            <a:spLocks noGrp="1"/>
          </p:cNvSpPr>
          <p:nvPr>
            <p:ph sz="quarter" idx="17"/>
          </p:nvPr>
        </p:nvSpPr>
        <p:spPr>
          <a:xfrm>
            <a:off x="4621089" y="2276872"/>
            <a:ext cx="3890066" cy="3609128"/>
          </a:xfrm>
        </p:spPr>
        <p:txBody>
          <a:bodyPr>
            <a:noAutofit/>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9" name="Espace réservé du texte 16">
            <a:extLst>
              <a:ext uri="{FF2B5EF4-FFF2-40B4-BE49-F238E27FC236}">
                <a16:creationId xmlns="" xmlns:a16="http://schemas.microsoft.com/office/drawing/2014/main" id="{AFEDB953-883A-4AA5-8CB4-3BCDFAC17C08}"/>
              </a:ext>
            </a:extLst>
          </p:cNvPr>
          <p:cNvSpPr>
            <a:spLocks noGrp="1"/>
          </p:cNvSpPr>
          <p:nvPr>
            <p:ph type="body" sz="quarter" idx="18" hasCustomPrompt="1"/>
          </p:nvPr>
        </p:nvSpPr>
        <p:spPr>
          <a:xfrm>
            <a:off x="4618810" y="1412776"/>
            <a:ext cx="3892345" cy="710664"/>
          </a:xfrm>
          <a:prstGeom prst="rect">
            <a:avLst/>
          </a:prstGeom>
        </p:spPr>
        <p:txBody>
          <a:bodyPr lIns="0" tIns="0" rIns="0" bIns="0"/>
          <a:lstStyle>
            <a:lvl1pPr marL="0" indent="0">
              <a:buNone/>
              <a:defRPr sz="2000" b="1" cap="all" spc="100" baseline="0">
                <a:solidFill>
                  <a:schemeClr val="accent1"/>
                </a:solidFill>
                <a:latin typeface="+mj-lt"/>
                <a:ea typeface="Verdana" panose="020B0604030504040204" pitchFamily="34" charset="0"/>
                <a:cs typeface="Verdana" panose="020B0604030504040204" pitchFamily="34" charset="0"/>
              </a:defRPr>
            </a:lvl1pPr>
          </a:lstStyle>
          <a:p>
            <a:pPr lvl="0"/>
            <a:r>
              <a:rPr lang="en-GB" noProof="0" dirty="0"/>
              <a:t>ADD TEXT</a:t>
            </a:r>
          </a:p>
        </p:txBody>
      </p:sp>
      <p:sp>
        <p:nvSpPr>
          <p:cNvPr id="15" name="Espace réservé du texte 16">
            <a:extLst>
              <a:ext uri="{FF2B5EF4-FFF2-40B4-BE49-F238E27FC236}">
                <a16:creationId xmlns="" xmlns:a16="http://schemas.microsoft.com/office/drawing/2014/main" id="{9BDE935D-F794-436A-87C3-56818AEA0041}"/>
              </a:ext>
            </a:extLst>
          </p:cNvPr>
          <p:cNvSpPr>
            <a:spLocks noGrp="1"/>
          </p:cNvSpPr>
          <p:nvPr>
            <p:ph type="body" sz="quarter" idx="19" hasCustomPrompt="1"/>
          </p:nvPr>
        </p:nvSpPr>
        <p:spPr>
          <a:xfrm>
            <a:off x="468313" y="1412776"/>
            <a:ext cx="3892345" cy="710664"/>
          </a:xfrm>
          <a:prstGeom prst="rect">
            <a:avLst/>
          </a:prstGeom>
        </p:spPr>
        <p:txBody>
          <a:bodyPr lIns="0" tIns="0" rIns="0" bIns="0"/>
          <a:lstStyle>
            <a:lvl1pPr marL="0" indent="0">
              <a:buNone/>
              <a:defRPr sz="2000" b="1" cap="all" spc="100" baseline="0">
                <a:solidFill>
                  <a:schemeClr val="accent1"/>
                </a:solidFill>
                <a:latin typeface="+mj-lt"/>
                <a:ea typeface="Verdana" panose="020B0604030504040204" pitchFamily="34" charset="0"/>
                <a:cs typeface="Verdana" panose="020B0604030504040204" pitchFamily="34" charset="0"/>
              </a:defRPr>
            </a:lvl1pPr>
          </a:lstStyle>
          <a:p>
            <a:pPr lvl="0"/>
            <a:r>
              <a:rPr lang="en-GB" noProof="0" dirty="0"/>
              <a:t>ADD TEXT</a:t>
            </a:r>
          </a:p>
        </p:txBody>
      </p:sp>
      <p:sp>
        <p:nvSpPr>
          <p:cNvPr id="14" name="Title 4">
            <a:extLst>
              <a:ext uri="{FF2B5EF4-FFF2-40B4-BE49-F238E27FC236}">
                <a16:creationId xmlns="" xmlns:a16="http://schemas.microsoft.com/office/drawing/2014/main" id="{B6B0310D-A0F1-4B76-98F1-54EC3C47F0DB}"/>
              </a:ext>
            </a:extLst>
          </p:cNvPr>
          <p:cNvSpPr>
            <a:spLocks noGrp="1"/>
          </p:cNvSpPr>
          <p:nvPr>
            <p:ph type="title"/>
          </p:nvPr>
        </p:nvSpPr>
        <p:spPr>
          <a:xfrm>
            <a:off x="464400" y="246565"/>
            <a:ext cx="65556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18" name="Espace réservé du numéro de diapositive 6">
            <a:extLst>
              <a:ext uri="{FF2B5EF4-FFF2-40B4-BE49-F238E27FC236}">
                <a16:creationId xmlns="" xmlns:a16="http://schemas.microsoft.com/office/drawing/2014/main" id="{444C8659-EDDD-4772-9C1F-9B4636FE34C2}"/>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13" name="Content Placeholder 5">
            <a:extLst>
              <a:ext uri="{FF2B5EF4-FFF2-40B4-BE49-F238E27FC236}">
                <a16:creationId xmlns="" xmlns:a16="http://schemas.microsoft.com/office/drawing/2014/main" id="{3A76D0C6-C1C6-8847-9F5F-F7B36C1806E8}"/>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extLst>
      <p:ext uri="{BB962C8B-B14F-4D97-AF65-F5344CB8AC3E}">
        <p14:creationId xmlns:p14="http://schemas.microsoft.com/office/powerpoint/2010/main" val="1402591513"/>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End slide deck">
    <p:spTree>
      <p:nvGrpSpPr>
        <p:cNvPr id="1" name=""/>
        <p:cNvGrpSpPr/>
        <p:nvPr/>
      </p:nvGrpSpPr>
      <p:grpSpPr>
        <a:xfrm>
          <a:off x="0" y="0"/>
          <a:ext cx="0" cy="0"/>
          <a:chOff x="0" y="0"/>
          <a:chExt cx="0" cy="0"/>
        </a:xfrm>
      </p:grpSpPr>
      <p:pic>
        <p:nvPicPr>
          <p:cNvPr id="25" name="Picture 24">
            <a:extLst>
              <a:ext uri="{FF2B5EF4-FFF2-40B4-BE49-F238E27FC236}">
                <a16:creationId xmlns="" xmlns:a16="http://schemas.microsoft.com/office/drawing/2014/main" id="{A6F9CBE2-F1A2-084A-920F-5B6AF99F99A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1059" y="579826"/>
            <a:ext cx="2616589" cy="1054103"/>
          </a:xfrm>
          <a:prstGeom prst="rect">
            <a:avLst/>
          </a:prstGeom>
        </p:spPr>
      </p:pic>
      <p:pic>
        <p:nvPicPr>
          <p:cNvPr id="16" name="Picture 15" descr="A necklace with a black background&#10;&#10;Description automatically generated">
            <a:extLst>
              <a:ext uri="{FF2B5EF4-FFF2-40B4-BE49-F238E27FC236}">
                <a16:creationId xmlns="" xmlns:a16="http://schemas.microsoft.com/office/drawing/2014/main" id="{467E2D1D-7245-F045-B966-853AC83507CC}"/>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a:stretch/>
        </p:blipFill>
        <p:spPr>
          <a:xfrm>
            <a:off x="1979712" y="0"/>
            <a:ext cx="7164288" cy="6858000"/>
          </a:xfrm>
          <a:prstGeom prst="rect">
            <a:avLst/>
          </a:prstGeom>
        </p:spPr>
      </p:pic>
      <p:sp>
        <p:nvSpPr>
          <p:cNvPr id="23" name="Titre 1">
            <a:extLst>
              <a:ext uri="{FF2B5EF4-FFF2-40B4-BE49-F238E27FC236}">
                <a16:creationId xmlns="" xmlns:a16="http://schemas.microsoft.com/office/drawing/2014/main" id="{63AFAA4D-1E4F-0A44-8351-FCBBFAE8218D}"/>
              </a:ext>
            </a:extLst>
          </p:cNvPr>
          <p:cNvSpPr txBox="1">
            <a:spLocks/>
          </p:cNvSpPr>
          <p:nvPr userDrawn="1"/>
        </p:nvSpPr>
        <p:spPr>
          <a:xfrm>
            <a:off x="323528" y="4587992"/>
            <a:ext cx="4536504" cy="709423"/>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800" b="1" noProof="0" dirty="0" err="1">
                <a:solidFill>
                  <a:schemeClr val="accent1"/>
                </a:solidFill>
                <a:latin typeface="Calibri" charset="0"/>
                <a:ea typeface="Calibri" charset="0"/>
                <a:cs typeface="Calibri" charset="0"/>
              </a:rPr>
              <a:t>Dr.</a:t>
            </a:r>
            <a:r>
              <a:rPr lang="en-GB" sz="1800" b="1" noProof="0" dirty="0">
                <a:solidFill>
                  <a:schemeClr val="accent1"/>
                </a:solidFill>
                <a:latin typeface="Calibri" charset="0"/>
                <a:ea typeface="Calibri" charset="0"/>
                <a:cs typeface="Calibri" charset="0"/>
              </a:rPr>
              <a:t> Antoine Lacombe </a:t>
            </a:r>
            <a:r>
              <a:rPr lang="en-GB" sz="1400" b="1" noProof="0" dirty="0">
                <a:solidFill>
                  <a:schemeClr val="accent1"/>
                </a:solidFill>
                <a:latin typeface="Calibri" charset="0"/>
                <a:ea typeface="Calibri" charset="0"/>
                <a:cs typeface="Calibri" charset="0"/>
              </a:rPr>
              <a:t>Pharm D, MBA</a:t>
            </a:r>
            <a:endParaRPr kumimoji="0" lang="en-GB" sz="1400" b="0" i="0" u="sng" strike="noStrike" kern="1200" cap="none" spc="0" normalizeH="0" baseline="0" noProof="0" dirty="0">
              <a:ln>
                <a:noFill/>
              </a:ln>
              <a:solidFill>
                <a:schemeClr val="accent1"/>
              </a:solidFill>
              <a:effectLst/>
              <a:uLnTx/>
              <a:uFillTx/>
              <a:latin typeface="Calibri" charset="0"/>
              <a:ea typeface="Calibri" charset="0"/>
              <a:cs typeface="Calibri" charset="0"/>
            </a:endParaRPr>
          </a:p>
        </p:txBody>
      </p:sp>
      <p:sp>
        <p:nvSpPr>
          <p:cNvPr id="24" name="Titre 1">
            <a:extLst>
              <a:ext uri="{FF2B5EF4-FFF2-40B4-BE49-F238E27FC236}">
                <a16:creationId xmlns="" xmlns:a16="http://schemas.microsoft.com/office/drawing/2014/main" id="{D23765D9-BBC4-DE41-A102-45983088AA55}"/>
              </a:ext>
            </a:extLst>
          </p:cNvPr>
          <p:cNvSpPr txBox="1">
            <a:spLocks/>
          </p:cNvSpPr>
          <p:nvPr userDrawn="1"/>
        </p:nvSpPr>
        <p:spPr>
          <a:xfrm>
            <a:off x="787828" y="4997673"/>
            <a:ext cx="4536504" cy="382407"/>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800" b="0" noProof="0" dirty="0">
                <a:solidFill>
                  <a:srgbClr val="5D8298"/>
                </a:solidFill>
                <a:latin typeface="Calibri" charset="0"/>
                <a:ea typeface="Calibri" charset="0"/>
                <a:cs typeface="Calibri" charset="0"/>
              </a:rPr>
              <a:t>+41 79 529 42 79</a:t>
            </a:r>
            <a:endParaRPr kumimoji="0" lang="en-GB" sz="1800" b="0" i="0" u="sng" strike="noStrike" kern="1200" cap="none" spc="0" normalizeH="0" baseline="0" noProof="0" dirty="0">
              <a:ln>
                <a:noFill/>
              </a:ln>
              <a:solidFill>
                <a:srgbClr val="5D8298"/>
              </a:solidFill>
              <a:effectLst/>
              <a:uLnTx/>
              <a:uFillTx/>
              <a:latin typeface="Calibri" charset="0"/>
              <a:ea typeface="Calibri" charset="0"/>
              <a:cs typeface="Calibri" charset="0"/>
            </a:endParaRPr>
          </a:p>
        </p:txBody>
      </p:sp>
      <p:sp>
        <p:nvSpPr>
          <p:cNvPr id="26" name="Titre 1">
            <a:extLst>
              <a:ext uri="{FF2B5EF4-FFF2-40B4-BE49-F238E27FC236}">
                <a16:creationId xmlns="" xmlns:a16="http://schemas.microsoft.com/office/drawing/2014/main" id="{6869E25F-9EA6-3E4B-925A-77AE4003641C}"/>
              </a:ext>
            </a:extLst>
          </p:cNvPr>
          <p:cNvSpPr txBox="1">
            <a:spLocks/>
          </p:cNvSpPr>
          <p:nvPr userDrawn="1"/>
        </p:nvSpPr>
        <p:spPr>
          <a:xfrm>
            <a:off x="787828" y="5440904"/>
            <a:ext cx="4536504" cy="382407"/>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800" b="0" noProof="0" dirty="0">
                <a:solidFill>
                  <a:srgbClr val="5D8298"/>
                </a:solidFill>
                <a:latin typeface="Calibri" charset="0"/>
                <a:ea typeface="Calibri" charset="0"/>
                <a:cs typeface="Calibri" charset="0"/>
              </a:rPr>
              <a:t>antoine.lacombe@cor2ed.com</a:t>
            </a:r>
            <a:endParaRPr kumimoji="0" lang="en-GB" sz="1800" b="0" i="0" u="sng" strike="noStrike" kern="1200" cap="none" spc="0" normalizeH="0" baseline="0" noProof="0" dirty="0">
              <a:ln>
                <a:noFill/>
              </a:ln>
              <a:solidFill>
                <a:srgbClr val="5D8298"/>
              </a:solidFill>
              <a:effectLst/>
              <a:uLnTx/>
              <a:uFillTx/>
              <a:latin typeface="Calibri" charset="0"/>
              <a:ea typeface="Calibri" charset="0"/>
              <a:cs typeface="Calibri" charset="0"/>
            </a:endParaRPr>
          </a:p>
        </p:txBody>
      </p:sp>
      <p:sp>
        <p:nvSpPr>
          <p:cNvPr id="27" name="Titre 1">
            <a:extLst>
              <a:ext uri="{FF2B5EF4-FFF2-40B4-BE49-F238E27FC236}">
                <a16:creationId xmlns="" xmlns:a16="http://schemas.microsoft.com/office/drawing/2014/main" id="{2584A690-F1D4-924D-A567-7B871226CB7B}"/>
              </a:ext>
            </a:extLst>
          </p:cNvPr>
          <p:cNvSpPr txBox="1">
            <a:spLocks/>
          </p:cNvSpPr>
          <p:nvPr userDrawn="1"/>
        </p:nvSpPr>
        <p:spPr>
          <a:xfrm>
            <a:off x="348739" y="1758502"/>
            <a:ext cx="4797678" cy="1030504"/>
          </a:xfrm>
          <a:prstGeom prst="rect">
            <a:avLst/>
          </a:prstGeom>
        </p:spPr>
        <p:txBody>
          <a:bodyPr vert="horz" lIns="91440" tIns="45720" rIns="91440" bIns="45720" rtlCol="0" anchor="t">
            <a:normAutofit fontScale="92500" lnSpcReduction="10000"/>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fr-FR" sz="1800" b="0" i="0" u="none" strike="noStrike" kern="1200" cap="none" spc="0" normalizeH="0" baseline="0" noProof="0" dirty="0">
                <a:ln>
                  <a:noFill/>
                </a:ln>
                <a:solidFill>
                  <a:srgbClr val="5D8298"/>
                </a:solidFill>
                <a:effectLst/>
                <a:uLnTx/>
                <a:uFillTx/>
                <a:latin typeface="Calibri" charset="0"/>
                <a:ea typeface="Calibri" charset="0"/>
                <a:cs typeface="Calibri" charset="0"/>
              </a:rPr>
              <a:t>GI CONNECT</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fr-FR" sz="1800" b="0" i="0" u="none" strike="noStrike" kern="1200" cap="none" spc="0" normalizeH="0" baseline="0" noProof="0" dirty="0" err="1">
                <a:ln>
                  <a:noFill/>
                </a:ln>
                <a:solidFill>
                  <a:srgbClr val="5D8298"/>
                </a:solidFill>
                <a:effectLst/>
                <a:uLnTx/>
                <a:uFillTx/>
                <a:latin typeface="Calibri" charset="0"/>
                <a:ea typeface="Calibri" charset="0"/>
                <a:cs typeface="Calibri" charset="0"/>
              </a:rPr>
              <a:t>Bodenackerstrasse</a:t>
            </a:r>
            <a:r>
              <a:rPr kumimoji="0" lang="fr-FR" sz="1800" b="0" i="0" u="none" strike="noStrike" kern="1200" cap="none" spc="0" normalizeH="0" baseline="0" noProof="0" dirty="0">
                <a:ln>
                  <a:noFill/>
                </a:ln>
                <a:solidFill>
                  <a:srgbClr val="5D8298"/>
                </a:solidFill>
                <a:effectLst/>
                <a:uLnTx/>
                <a:uFillTx/>
                <a:latin typeface="Calibri" charset="0"/>
                <a:ea typeface="Calibri" charset="0"/>
                <a:cs typeface="Calibri" charset="0"/>
              </a:rPr>
              <a:t> 17</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fr-FR" sz="1800" b="0" i="0" u="none" strike="noStrike" kern="1200" cap="none" spc="0" normalizeH="0" baseline="0" noProof="0" dirty="0">
                <a:ln>
                  <a:noFill/>
                </a:ln>
                <a:solidFill>
                  <a:srgbClr val="5D8298"/>
                </a:solidFill>
                <a:effectLst/>
                <a:uLnTx/>
                <a:uFillTx/>
                <a:latin typeface="Calibri" charset="0"/>
                <a:ea typeface="Calibri" charset="0"/>
                <a:cs typeface="Calibri" charset="0"/>
              </a:rPr>
              <a:t>4103 Bottmingen </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fr-FR" sz="1800" b="0" i="0" u="none" strike="noStrike" kern="1200" cap="none" spc="0" normalizeH="0" baseline="0" noProof="0" dirty="0">
                <a:ln>
                  <a:noFill/>
                </a:ln>
                <a:solidFill>
                  <a:srgbClr val="5D8298"/>
                </a:solidFill>
                <a:effectLst/>
                <a:uLnTx/>
                <a:uFillTx/>
                <a:latin typeface="Calibri" charset="0"/>
                <a:ea typeface="Calibri" charset="0"/>
                <a:cs typeface="Calibri" charset="0"/>
              </a:rPr>
              <a:t>SWITZERLAND</a:t>
            </a:r>
          </a:p>
        </p:txBody>
      </p:sp>
      <p:sp>
        <p:nvSpPr>
          <p:cNvPr id="30" name="Titre 1">
            <a:extLst>
              <a:ext uri="{FF2B5EF4-FFF2-40B4-BE49-F238E27FC236}">
                <a16:creationId xmlns="" xmlns:a16="http://schemas.microsoft.com/office/drawing/2014/main" id="{26093664-EF34-BE43-96AD-D6079551491F}"/>
              </a:ext>
            </a:extLst>
          </p:cNvPr>
          <p:cNvSpPr txBox="1">
            <a:spLocks/>
          </p:cNvSpPr>
          <p:nvPr userDrawn="1"/>
        </p:nvSpPr>
        <p:spPr>
          <a:xfrm>
            <a:off x="2051720" y="6322958"/>
            <a:ext cx="6959903" cy="1282506"/>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r" defTabSz="457200" rtl="0" eaLnBrk="1" fontAlgn="auto" latinLnBrk="0" hangingPunct="1">
              <a:lnSpc>
                <a:spcPct val="100000"/>
              </a:lnSpc>
              <a:spcBef>
                <a:spcPct val="0"/>
              </a:spcBef>
              <a:spcAft>
                <a:spcPts val="0"/>
              </a:spcAft>
              <a:buClrTx/>
              <a:buSzTx/>
              <a:buFontTx/>
              <a:buNone/>
              <a:tabLst/>
              <a:defRPr/>
            </a:pPr>
            <a:r>
              <a:rPr lang="en-GB" sz="1800" b="1" noProof="0" dirty="0">
                <a:solidFill>
                  <a:schemeClr val="accent1"/>
                </a:solidFill>
                <a:latin typeface="Calibri" charset="0"/>
                <a:ea typeface="Calibri" charset="0"/>
                <a:cs typeface="Calibri" charset="0"/>
              </a:rPr>
              <a:t>Heading to the heart of Independent Medical Education Since 2012</a:t>
            </a:r>
            <a:endParaRPr kumimoji="0" lang="en-GB" sz="1800" b="1" i="0" u="sng" strike="noStrike" kern="1200" cap="none" spc="0" normalizeH="0" baseline="0" noProof="0" dirty="0">
              <a:ln>
                <a:noFill/>
              </a:ln>
              <a:solidFill>
                <a:schemeClr val="accent1"/>
              </a:solidFill>
              <a:effectLst/>
              <a:uLnTx/>
              <a:uFillTx/>
              <a:latin typeface="Calibri" charset="0"/>
              <a:ea typeface="Calibri" charset="0"/>
              <a:cs typeface="Calibri" charset="0"/>
            </a:endParaRPr>
          </a:p>
        </p:txBody>
      </p:sp>
      <p:sp>
        <p:nvSpPr>
          <p:cNvPr id="31" name="Titre 1">
            <a:extLst>
              <a:ext uri="{FF2B5EF4-FFF2-40B4-BE49-F238E27FC236}">
                <a16:creationId xmlns="" xmlns:a16="http://schemas.microsoft.com/office/drawing/2014/main" id="{29F97EF7-A4DA-A246-A6D2-DC82450A6BA6}"/>
              </a:ext>
            </a:extLst>
          </p:cNvPr>
          <p:cNvSpPr txBox="1">
            <a:spLocks/>
          </p:cNvSpPr>
          <p:nvPr userDrawn="1"/>
        </p:nvSpPr>
        <p:spPr>
          <a:xfrm>
            <a:off x="323528" y="2942991"/>
            <a:ext cx="4536504" cy="709423"/>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800" b="1" noProof="0" dirty="0" err="1">
                <a:solidFill>
                  <a:schemeClr val="accent1"/>
                </a:solidFill>
                <a:latin typeface="Calibri" charset="0"/>
                <a:ea typeface="Calibri" charset="0"/>
                <a:cs typeface="Calibri" charset="0"/>
              </a:rPr>
              <a:t>Dr.</a:t>
            </a:r>
            <a:r>
              <a:rPr lang="en-GB" sz="1800" b="1" noProof="0" dirty="0">
                <a:solidFill>
                  <a:schemeClr val="accent1"/>
                </a:solidFill>
                <a:latin typeface="Calibri" charset="0"/>
                <a:ea typeface="Calibri" charset="0"/>
                <a:cs typeface="Calibri" charset="0"/>
              </a:rPr>
              <a:t> </a:t>
            </a:r>
            <a:r>
              <a:rPr lang="en-GB" sz="1800" b="1" noProof="0" dirty="0" err="1">
                <a:solidFill>
                  <a:schemeClr val="accent1"/>
                </a:solidFill>
                <a:latin typeface="Calibri" charset="0"/>
                <a:ea typeface="Calibri" charset="0"/>
                <a:cs typeface="Calibri" charset="0"/>
              </a:rPr>
              <a:t>Froukje</a:t>
            </a:r>
            <a:r>
              <a:rPr lang="en-GB" sz="1800" b="1" noProof="0" dirty="0">
                <a:solidFill>
                  <a:schemeClr val="accent1"/>
                </a:solidFill>
                <a:latin typeface="Calibri" charset="0"/>
                <a:ea typeface="Calibri" charset="0"/>
                <a:cs typeface="Calibri" charset="0"/>
              </a:rPr>
              <a:t> </a:t>
            </a:r>
            <a:r>
              <a:rPr lang="en-GB" sz="1800" b="1" noProof="0" dirty="0" err="1">
                <a:solidFill>
                  <a:schemeClr val="accent1"/>
                </a:solidFill>
                <a:latin typeface="Calibri" charset="0"/>
                <a:ea typeface="Calibri" charset="0"/>
                <a:cs typeface="Calibri" charset="0"/>
              </a:rPr>
              <a:t>Sosef</a:t>
            </a:r>
            <a:r>
              <a:rPr lang="en-GB" sz="1800" b="1" noProof="0" dirty="0">
                <a:solidFill>
                  <a:schemeClr val="accent1"/>
                </a:solidFill>
                <a:latin typeface="Calibri" charset="0"/>
                <a:ea typeface="Calibri" charset="0"/>
                <a:cs typeface="Calibri" charset="0"/>
              </a:rPr>
              <a:t> </a:t>
            </a:r>
            <a:r>
              <a:rPr lang="en-GB" sz="1400" b="1" noProof="0" dirty="0">
                <a:solidFill>
                  <a:schemeClr val="accent1"/>
                </a:solidFill>
                <a:latin typeface="Calibri" charset="0"/>
                <a:ea typeface="Calibri" charset="0"/>
                <a:cs typeface="Calibri" charset="0"/>
              </a:rPr>
              <a:t>MD</a:t>
            </a:r>
            <a:endParaRPr kumimoji="0" lang="en-GB" sz="1400" b="0" i="0" u="sng" strike="noStrike" kern="1200" cap="none" spc="0" normalizeH="0" baseline="0" noProof="0" dirty="0">
              <a:ln>
                <a:noFill/>
              </a:ln>
              <a:solidFill>
                <a:schemeClr val="accent1"/>
              </a:solidFill>
              <a:effectLst/>
              <a:uLnTx/>
              <a:uFillTx/>
              <a:latin typeface="Calibri" charset="0"/>
              <a:ea typeface="Calibri" charset="0"/>
              <a:cs typeface="Calibri" charset="0"/>
            </a:endParaRPr>
          </a:p>
        </p:txBody>
      </p:sp>
      <p:sp>
        <p:nvSpPr>
          <p:cNvPr id="32" name="Titre 1">
            <a:extLst>
              <a:ext uri="{FF2B5EF4-FFF2-40B4-BE49-F238E27FC236}">
                <a16:creationId xmlns="" xmlns:a16="http://schemas.microsoft.com/office/drawing/2014/main" id="{73E3691D-80C8-674C-9E91-873E0D52FAB3}"/>
              </a:ext>
            </a:extLst>
          </p:cNvPr>
          <p:cNvSpPr txBox="1">
            <a:spLocks/>
          </p:cNvSpPr>
          <p:nvPr userDrawn="1"/>
        </p:nvSpPr>
        <p:spPr>
          <a:xfrm>
            <a:off x="787828" y="3352672"/>
            <a:ext cx="4536504" cy="382407"/>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800" b="0" noProof="0" dirty="0">
                <a:solidFill>
                  <a:srgbClr val="5D8298"/>
                </a:solidFill>
                <a:latin typeface="Calibri" charset="0"/>
                <a:ea typeface="Calibri" charset="0"/>
                <a:cs typeface="Calibri" charset="0"/>
              </a:rPr>
              <a:t>+31 6 2324 3636</a:t>
            </a:r>
            <a:endParaRPr kumimoji="0" lang="en-GB" sz="1800" b="0" i="0" u="sng" strike="noStrike" kern="1200" cap="none" spc="0" normalizeH="0" baseline="0" noProof="0" dirty="0">
              <a:ln>
                <a:noFill/>
              </a:ln>
              <a:solidFill>
                <a:srgbClr val="5D8298"/>
              </a:solidFill>
              <a:effectLst/>
              <a:uLnTx/>
              <a:uFillTx/>
              <a:latin typeface="Calibri" charset="0"/>
              <a:ea typeface="Calibri" charset="0"/>
              <a:cs typeface="Calibri" charset="0"/>
            </a:endParaRPr>
          </a:p>
        </p:txBody>
      </p:sp>
      <p:sp>
        <p:nvSpPr>
          <p:cNvPr id="33" name="Titre 1">
            <a:extLst>
              <a:ext uri="{FF2B5EF4-FFF2-40B4-BE49-F238E27FC236}">
                <a16:creationId xmlns="" xmlns:a16="http://schemas.microsoft.com/office/drawing/2014/main" id="{31C169A8-39E8-7445-BA73-1C2B25687130}"/>
              </a:ext>
            </a:extLst>
          </p:cNvPr>
          <p:cNvSpPr txBox="1">
            <a:spLocks/>
          </p:cNvSpPr>
          <p:nvPr userDrawn="1"/>
        </p:nvSpPr>
        <p:spPr>
          <a:xfrm>
            <a:off x="787828" y="3795903"/>
            <a:ext cx="4536504" cy="382407"/>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800" b="0" noProof="0" dirty="0">
                <a:solidFill>
                  <a:srgbClr val="5D8298"/>
                </a:solidFill>
                <a:latin typeface="Calibri" charset="0"/>
                <a:ea typeface="Calibri" charset="0"/>
                <a:cs typeface="Calibri" charset="0"/>
              </a:rPr>
              <a:t>froukje.sosef@cor2ed.com</a:t>
            </a:r>
            <a:endParaRPr kumimoji="0" lang="en-GB" sz="1800" b="0" i="0" u="sng" strike="noStrike" kern="1200" cap="none" spc="0" normalizeH="0" baseline="0" noProof="0" dirty="0">
              <a:ln>
                <a:noFill/>
              </a:ln>
              <a:solidFill>
                <a:srgbClr val="5D8298"/>
              </a:solidFill>
              <a:effectLst/>
              <a:uLnTx/>
              <a:uFillTx/>
              <a:latin typeface="Calibri" charset="0"/>
              <a:ea typeface="Calibri" charset="0"/>
              <a:cs typeface="Calibri" charset="0"/>
            </a:endParaRPr>
          </a:p>
        </p:txBody>
      </p:sp>
      <p:grpSp>
        <p:nvGrpSpPr>
          <p:cNvPr id="34" name="Group 33">
            <a:extLst>
              <a:ext uri="{FF2B5EF4-FFF2-40B4-BE49-F238E27FC236}">
                <a16:creationId xmlns="" xmlns:a16="http://schemas.microsoft.com/office/drawing/2014/main" id="{1FA13E71-7AC5-7B46-A41C-3BCDAAFE05F2}"/>
              </a:ext>
            </a:extLst>
          </p:cNvPr>
          <p:cNvGrpSpPr/>
          <p:nvPr userDrawn="1"/>
        </p:nvGrpSpPr>
        <p:grpSpPr>
          <a:xfrm>
            <a:off x="418902" y="3378306"/>
            <a:ext cx="356400" cy="356400"/>
            <a:chOff x="761970" y="3386221"/>
            <a:chExt cx="356400" cy="356400"/>
          </a:xfrm>
        </p:grpSpPr>
        <p:sp>
          <p:nvSpPr>
            <p:cNvPr id="35" name="Oval 34">
              <a:extLst>
                <a:ext uri="{FF2B5EF4-FFF2-40B4-BE49-F238E27FC236}">
                  <a16:creationId xmlns="" xmlns:a16="http://schemas.microsoft.com/office/drawing/2014/main" id="{C23E1C70-7FB3-704B-ACC9-357CE007181E}"/>
                </a:ext>
              </a:extLst>
            </p:cNvPr>
            <p:cNvSpPr/>
            <p:nvPr userDrawn="1"/>
          </p:nvSpPr>
          <p:spPr>
            <a:xfrm>
              <a:off x="761970" y="3386221"/>
              <a:ext cx="356400" cy="356400"/>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6" name="Graphic 35" descr="Speaker Phone">
              <a:extLst>
                <a:ext uri="{FF2B5EF4-FFF2-40B4-BE49-F238E27FC236}">
                  <a16:creationId xmlns="" xmlns:a16="http://schemas.microsoft.com/office/drawing/2014/main" id="{3FC3E545-0129-8742-9E05-814F1BEA5703}"/>
                </a:ext>
              </a:extLst>
            </p:cNvPr>
            <p:cNvPicPr>
              <a:picLocks noChangeAspect="1"/>
            </p:cNvPicPr>
            <p:nvPr userDrawn="1"/>
          </p:nvPicPr>
          <p:blipFill>
            <a:blip r:embed="rId4">
              <a:extLst>
                <a:ext uri="{96DAC541-7B7A-43D3-8B79-37D633B846F1}">
                  <asvg:svgBlip xmlns="" xmlns:asvg="http://schemas.microsoft.com/office/drawing/2016/SVG/main" r:embed="rId5"/>
                </a:ext>
              </a:extLst>
            </a:blip>
            <a:stretch>
              <a:fillRect/>
            </a:stretch>
          </p:blipFill>
          <p:spPr>
            <a:xfrm>
              <a:off x="783725" y="3406712"/>
              <a:ext cx="310320" cy="310320"/>
            </a:xfrm>
            <a:prstGeom prst="rect">
              <a:avLst/>
            </a:prstGeom>
          </p:spPr>
        </p:pic>
      </p:grpSp>
      <p:grpSp>
        <p:nvGrpSpPr>
          <p:cNvPr id="2" name="Group 1">
            <a:extLst>
              <a:ext uri="{FF2B5EF4-FFF2-40B4-BE49-F238E27FC236}">
                <a16:creationId xmlns="" xmlns:a16="http://schemas.microsoft.com/office/drawing/2014/main" id="{F44D1A77-6D35-3B45-881F-3B5E8202E4CC}"/>
              </a:ext>
            </a:extLst>
          </p:cNvPr>
          <p:cNvGrpSpPr/>
          <p:nvPr userDrawn="1"/>
        </p:nvGrpSpPr>
        <p:grpSpPr>
          <a:xfrm>
            <a:off x="417732" y="3810727"/>
            <a:ext cx="356400" cy="356400"/>
            <a:chOff x="417732" y="3810727"/>
            <a:chExt cx="356400" cy="356400"/>
          </a:xfrm>
        </p:grpSpPr>
        <p:sp>
          <p:nvSpPr>
            <p:cNvPr id="37" name="Oval 36">
              <a:extLst>
                <a:ext uri="{FF2B5EF4-FFF2-40B4-BE49-F238E27FC236}">
                  <a16:creationId xmlns="" xmlns:a16="http://schemas.microsoft.com/office/drawing/2014/main" id="{2ED7678F-3F23-5748-8B10-0642A1643298}"/>
                </a:ext>
              </a:extLst>
            </p:cNvPr>
            <p:cNvSpPr/>
            <p:nvPr userDrawn="1"/>
          </p:nvSpPr>
          <p:spPr>
            <a:xfrm>
              <a:off x="417732" y="3810727"/>
              <a:ext cx="356400" cy="356400"/>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8" name="Graphic 37" descr="Envelope">
              <a:extLst>
                <a:ext uri="{FF2B5EF4-FFF2-40B4-BE49-F238E27FC236}">
                  <a16:creationId xmlns="" xmlns:a16="http://schemas.microsoft.com/office/drawing/2014/main" id="{C6876138-D5AB-1F46-86B7-A6392EE466FE}"/>
                </a:ext>
              </a:extLst>
            </p:cNvPr>
            <p:cNvPicPr>
              <a:picLocks noChangeAspect="1"/>
            </p:cNvPicPr>
            <p:nvPr userDrawn="1"/>
          </p:nvPicPr>
          <p:blipFill>
            <a:blip r:embed="rId6">
              <a:extLst>
                <a:ext uri="{96DAC541-7B7A-43D3-8B79-37D633B846F1}">
                  <asvg:svgBlip xmlns="" xmlns:asvg="http://schemas.microsoft.com/office/drawing/2016/SVG/main" r:embed="rId7"/>
                </a:ext>
              </a:extLst>
            </a:blip>
            <a:stretch>
              <a:fillRect/>
            </a:stretch>
          </p:blipFill>
          <p:spPr>
            <a:xfrm>
              <a:off x="475066" y="3867430"/>
              <a:ext cx="239704" cy="239704"/>
            </a:xfrm>
            <a:prstGeom prst="rect">
              <a:avLst/>
            </a:prstGeom>
          </p:spPr>
        </p:pic>
      </p:grpSp>
      <p:grpSp>
        <p:nvGrpSpPr>
          <p:cNvPr id="39" name="Group 38">
            <a:extLst>
              <a:ext uri="{FF2B5EF4-FFF2-40B4-BE49-F238E27FC236}">
                <a16:creationId xmlns="" xmlns:a16="http://schemas.microsoft.com/office/drawing/2014/main" id="{7ED5827B-2C4E-D941-9C04-07DECA90C61B}"/>
              </a:ext>
            </a:extLst>
          </p:cNvPr>
          <p:cNvGrpSpPr/>
          <p:nvPr userDrawn="1"/>
        </p:nvGrpSpPr>
        <p:grpSpPr>
          <a:xfrm>
            <a:off x="423995" y="5024095"/>
            <a:ext cx="356400" cy="356400"/>
            <a:chOff x="761970" y="3386221"/>
            <a:chExt cx="356400" cy="356400"/>
          </a:xfrm>
        </p:grpSpPr>
        <p:sp>
          <p:nvSpPr>
            <p:cNvPr id="40" name="Oval 39">
              <a:extLst>
                <a:ext uri="{FF2B5EF4-FFF2-40B4-BE49-F238E27FC236}">
                  <a16:creationId xmlns="" xmlns:a16="http://schemas.microsoft.com/office/drawing/2014/main" id="{1CF554B9-58B1-2148-88C7-683BE26FDD52}"/>
                </a:ext>
              </a:extLst>
            </p:cNvPr>
            <p:cNvSpPr/>
            <p:nvPr userDrawn="1"/>
          </p:nvSpPr>
          <p:spPr>
            <a:xfrm>
              <a:off x="761970" y="3386221"/>
              <a:ext cx="356400" cy="356400"/>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1" name="Graphic 40" descr="Speaker Phone">
              <a:extLst>
                <a:ext uri="{FF2B5EF4-FFF2-40B4-BE49-F238E27FC236}">
                  <a16:creationId xmlns="" xmlns:a16="http://schemas.microsoft.com/office/drawing/2014/main" id="{A33940AF-DEBB-FF43-B295-F39FF54B0363}"/>
                </a:ext>
              </a:extLst>
            </p:cNvPr>
            <p:cNvPicPr>
              <a:picLocks noChangeAspect="1"/>
            </p:cNvPicPr>
            <p:nvPr userDrawn="1"/>
          </p:nvPicPr>
          <p:blipFill>
            <a:blip r:embed="rId4">
              <a:extLst>
                <a:ext uri="{96DAC541-7B7A-43D3-8B79-37D633B846F1}">
                  <asvg:svgBlip xmlns="" xmlns:asvg="http://schemas.microsoft.com/office/drawing/2016/SVG/main" r:embed="rId5"/>
                </a:ext>
              </a:extLst>
            </a:blip>
            <a:stretch>
              <a:fillRect/>
            </a:stretch>
          </p:blipFill>
          <p:spPr>
            <a:xfrm>
              <a:off x="783725" y="3406712"/>
              <a:ext cx="310320" cy="310320"/>
            </a:xfrm>
            <a:prstGeom prst="rect">
              <a:avLst/>
            </a:prstGeom>
          </p:spPr>
        </p:pic>
      </p:grpSp>
      <p:grpSp>
        <p:nvGrpSpPr>
          <p:cNvPr id="3" name="Group 2">
            <a:extLst>
              <a:ext uri="{FF2B5EF4-FFF2-40B4-BE49-F238E27FC236}">
                <a16:creationId xmlns="" xmlns:a16="http://schemas.microsoft.com/office/drawing/2014/main" id="{AE871DEB-94EB-5347-B4CE-18A8EBBDA281}"/>
              </a:ext>
            </a:extLst>
          </p:cNvPr>
          <p:cNvGrpSpPr/>
          <p:nvPr userDrawn="1"/>
        </p:nvGrpSpPr>
        <p:grpSpPr>
          <a:xfrm>
            <a:off x="422825" y="5456516"/>
            <a:ext cx="356400" cy="356400"/>
            <a:chOff x="422825" y="5456516"/>
            <a:chExt cx="356400" cy="356400"/>
          </a:xfrm>
        </p:grpSpPr>
        <p:sp>
          <p:nvSpPr>
            <p:cNvPr id="42" name="Oval 41">
              <a:extLst>
                <a:ext uri="{FF2B5EF4-FFF2-40B4-BE49-F238E27FC236}">
                  <a16:creationId xmlns="" xmlns:a16="http://schemas.microsoft.com/office/drawing/2014/main" id="{1F3AB347-3C09-B549-BFDF-F11CA97B0E2A}"/>
                </a:ext>
              </a:extLst>
            </p:cNvPr>
            <p:cNvSpPr/>
            <p:nvPr userDrawn="1"/>
          </p:nvSpPr>
          <p:spPr>
            <a:xfrm>
              <a:off x="422825" y="5456516"/>
              <a:ext cx="356400" cy="356400"/>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3" name="Graphic 42" descr="Envelope">
              <a:extLst>
                <a:ext uri="{FF2B5EF4-FFF2-40B4-BE49-F238E27FC236}">
                  <a16:creationId xmlns="" xmlns:a16="http://schemas.microsoft.com/office/drawing/2014/main" id="{3A2C87E2-7E80-2349-9CAA-48754A65343B}"/>
                </a:ext>
              </a:extLst>
            </p:cNvPr>
            <p:cNvPicPr>
              <a:picLocks noChangeAspect="1"/>
            </p:cNvPicPr>
            <p:nvPr userDrawn="1"/>
          </p:nvPicPr>
          <p:blipFill>
            <a:blip r:embed="rId6">
              <a:extLst>
                <a:ext uri="{96DAC541-7B7A-43D3-8B79-37D633B846F1}">
                  <asvg:svgBlip xmlns="" xmlns:asvg="http://schemas.microsoft.com/office/drawing/2016/SVG/main" r:embed="rId7"/>
                </a:ext>
              </a:extLst>
            </a:blip>
            <a:stretch>
              <a:fillRect/>
            </a:stretch>
          </p:blipFill>
          <p:spPr>
            <a:xfrm>
              <a:off x="482343" y="5512255"/>
              <a:ext cx="239704" cy="239704"/>
            </a:xfrm>
            <a:prstGeom prst="rect">
              <a:avLst/>
            </a:prstGeom>
          </p:spPr>
        </p:pic>
      </p:gr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only Separator Pale">
    <p:spTree>
      <p:nvGrpSpPr>
        <p:cNvPr id="1" name=""/>
        <p:cNvGrpSpPr/>
        <p:nvPr/>
      </p:nvGrpSpPr>
      <p:grpSpPr>
        <a:xfrm>
          <a:off x="0" y="0"/>
          <a:ext cx="0" cy="0"/>
          <a:chOff x="0" y="0"/>
          <a:chExt cx="0" cy="0"/>
        </a:xfrm>
      </p:grpSpPr>
      <p:pic>
        <p:nvPicPr>
          <p:cNvPr id="12" name="Picture 11">
            <a:extLst>
              <a:ext uri="{FF2B5EF4-FFF2-40B4-BE49-F238E27FC236}">
                <a16:creationId xmlns="" xmlns:a16="http://schemas.microsoft.com/office/drawing/2014/main" id="{A86E332E-2489-4095-B8FD-2987AC345D51}"/>
              </a:ext>
            </a:extLst>
          </p:cNvPr>
          <p:cNvPicPr>
            <a:picLocks noChangeAspect="1"/>
          </p:cNvPicPr>
          <p:nvPr userDrawn="1"/>
        </p:nvPicPr>
        <p:blipFill>
          <a:blip r:embed="rId2">
            <a:alphaModFix amt="20000"/>
            <a:extLst>
              <a:ext uri="{28A0092B-C50C-407E-A947-70E740481C1C}">
                <a14:useLocalDpi xmlns:a14="http://schemas.microsoft.com/office/drawing/2010/main" val="0"/>
              </a:ext>
            </a:extLst>
          </a:blip>
          <a:srcRect l="5685" t="2340" r="7440" b="4017"/>
          <a:stretch>
            <a:fillRect/>
          </a:stretch>
        </p:blipFill>
        <p:spPr>
          <a:xfrm>
            <a:off x="0" y="0"/>
            <a:ext cx="9141298" cy="6858000"/>
          </a:xfrm>
          <a:custGeom>
            <a:avLst/>
            <a:gdLst>
              <a:gd name="connsiteX0" fmla="*/ 0 w 9141298"/>
              <a:gd name="connsiteY0" fmla="*/ 0 h 6858000"/>
              <a:gd name="connsiteX1" fmla="*/ 9141298 w 9141298"/>
              <a:gd name="connsiteY1" fmla="*/ 0 h 6858000"/>
              <a:gd name="connsiteX2" fmla="*/ 9141298 w 9141298"/>
              <a:gd name="connsiteY2" fmla="*/ 6858000 h 6858000"/>
              <a:gd name="connsiteX3" fmla="*/ 0 w 9141298"/>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9141298" h="6858000">
                <a:moveTo>
                  <a:pt x="0" y="0"/>
                </a:moveTo>
                <a:lnTo>
                  <a:pt x="9141298" y="0"/>
                </a:lnTo>
                <a:lnTo>
                  <a:pt x="9141298" y="6858000"/>
                </a:lnTo>
                <a:lnTo>
                  <a:pt x="0" y="6858000"/>
                </a:lnTo>
                <a:close/>
              </a:path>
            </a:pathLst>
          </a:custGeom>
        </p:spPr>
      </p:pic>
      <p:sp>
        <p:nvSpPr>
          <p:cNvPr id="8" name="Titre 1"/>
          <p:cNvSpPr>
            <a:spLocks noGrp="1"/>
          </p:cNvSpPr>
          <p:nvPr>
            <p:ph type="title" hasCustomPrompt="1"/>
          </p:nvPr>
        </p:nvSpPr>
        <p:spPr>
          <a:xfrm>
            <a:off x="457200" y="274638"/>
            <a:ext cx="8229600" cy="5821362"/>
          </a:xfrm>
          <a:prstGeom prst="rect">
            <a:avLst/>
          </a:prstGeom>
        </p:spPr>
        <p:txBody>
          <a:bodyPr anchor="ctr">
            <a:normAutofit/>
          </a:bodyPr>
          <a:lstStyle>
            <a:lvl1pPr algn="ctr">
              <a:defRPr sz="4000" b="1" i="0">
                <a:solidFill>
                  <a:schemeClr val="accent1"/>
                </a:solidFill>
                <a:latin typeface="+mj-lt"/>
                <a:ea typeface="Verdana" panose="020B0604030504040204" pitchFamily="34" charset="0"/>
                <a:cs typeface="Verdana" panose="020B0604030504040204" pitchFamily="34" charset="0"/>
              </a:defRPr>
            </a:lvl1pPr>
          </a:lstStyle>
          <a:p>
            <a:r>
              <a:rPr lang="en-GB" noProof="0" dirty="0"/>
              <a:t>Click and Modify </a:t>
            </a:r>
            <a:br>
              <a:rPr lang="en-GB" noProof="0" dirty="0"/>
            </a:br>
            <a:r>
              <a:rPr lang="en-GB" noProof="0" dirty="0"/>
              <a:t>the text</a:t>
            </a:r>
          </a:p>
        </p:txBody>
      </p:sp>
      <p:sp>
        <p:nvSpPr>
          <p:cNvPr id="4" name="Espace réservé du numéro de diapositive 6">
            <a:extLst>
              <a:ext uri="{FF2B5EF4-FFF2-40B4-BE49-F238E27FC236}">
                <a16:creationId xmlns="" xmlns:a16="http://schemas.microsoft.com/office/drawing/2014/main" id="{85DA814E-187E-4E86-9496-B67EBCAD23B3}"/>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Tree>
    <p:extLst>
      <p:ext uri="{BB962C8B-B14F-4D97-AF65-F5344CB8AC3E}">
        <p14:creationId xmlns:p14="http://schemas.microsoft.com/office/powerpoint/2010/main" val="1398295499"/>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amp; sub separator pale">
    <p:spTree>
      <p:nvGrpSpPr>
        <p:cNvPr id="1" name=""/>
        <p:cNvGrpSpPr/>
        <p:nvPr/>
      </p:nvGrpSpPr>
      <p:grpSpPr>
        <a:xfrm>
          <a:off x="0" y="0"/>
          <a:ext cx="0" cy="0"/>
          <a:chOff x="0" y="0"/>
          <a:chExt cx="0" cy="0"/>
        </a:xfrm>
      </p:grpSpPr>
      <p:pic>
        <p:nvPicPr>
          <p:cNvPr id="8" name="Picture 7">
            <a:extLst>
              <a:ext uri="{FF2B5EF4-FFF2-40B4-BE49-F238E27FC236}">
                <a16:creationId xmlns="" xmlns:a16="http://schemas.microsoft.com/office/drawing/2014/main" id="{1E20E548-90C5-4C6E-8616-752B17329B3D}"/>
              </a:ext>
            </a:extLst>
          </p:cNvPr>
          <p:cNvPicPr>
            <a:picLocks noChangeAspect="1"/>
          </p:cNvPicPr>
          <p:nvPr userDrawn="1"/>
        </p:nvPicPr>
        <p:blipFill>
          <a:blip r:embed="rId2">
            <a:alphaModFix amt="20000"/>
            <a:extLst>
              <a:ext uri="{28A0092B-C50C-407E-A947-70E740481C1C}">
                <a14:useLocalDpi xmlns:a14="http://schemas.microsoft.com/office/drawing/2010/main" val="0"/>
              </a:ext>
            </a:extLst>
          </a:blip>
          <a:srcRect l="5685" t="2340" r="7440" b="4017"/>
          <a:stretch>
            <a:fillRect/>
          </a:stretch>
        </p:blipFill>
        <p:spPr>
          <a:xfrm>
            <a:off x="0" y="0"/>
            <a:ext cx="9141298" cy="6858000"/>
          </a:xfrm>
          <a:custGeom>
            <a:avLst/>
            <a:gdLst>
              <a:gd name="connsiteX0" fmla="*/ 0 w 9141298"/>
              <a:gd name="connsiteY0" fmla="*/ 0 h 6858000"/>
              <a:gd name="connsiteX1" fmla="*/ 9141298 w 9141298"/>
              <a:gd name="connsiteY1" fmla="*/ 0 h 6858000"/>
              <a:gd name="connsiteX2" fmla="*/ 9141298 w 9141298"/>
              <a:gd name="connsiteY2" fmla="*/ 6858000 h 6858000"/>
              <a:gd name="connsiteX3" fmla="*/ 0 w 9141298"/>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9141298" h="6858000">
                <a:moveTo>
                  <a:pt x="0" y="0"/>
                </a:moveTo>
                <a:lnTo>
                  <a:pt x="9141298" y="0"/>
                </a:lnTo>
                <a:lnTo>
                  <a:pt x="9141298" y="6858000"/>
                </a:lnTo>
                <a:lnTo>
                  <a:pt x="0" y="6858000"/>
                </a:lnTo>
                <a:close/>
              </a:path>
            </a:pathLst>
          </a:custGeom>
        </p:spPr>
      </p:pic>
      <p:sp>
        <p:nvSpPr>
          <p:cNvPr id="5" name="Titre 1"/>
          <p:cNvSpPr>
            <a:spLocks noGrp="1"/>
          </p:cNvSpPr>
          <p:nvPr>
            <p:ph type="title" hasCustomPrompt="1"/>
          </p:nvPr>
        </p:nvSpPr>
        <p:spPr>
          <a:xfrm>
            <a:off x="457200" y="274638"/>
            <a:ext cx="8229600" cy="4162474"/>
          </a:xfrm>
          <a:prstGeom prst="rect">
            <a:avLst/>
          </a:prstGeom>
        </p:spPr>
        <p:txBody>
          <a:bodyPr anchor="ctr">
            <a:normAutofit/>
          </a:bodyPr>
          <a:lstStyle>
            <a:lvl1pPr algn="ctr">
              <a:defRPr sz="4000">
                <a:solidFill>
                  <a:schemeClr val="accent1"/>
                </a:solidFill>
                <a:latin typeface="+mj-lt"/>
                <a:ea typeface="PT Sans Narrow" charset="-52"/>
                <a:cs typeface="PT Sans Narrow" charset="-52"/>
              </a:defRPr>
            </a:lvl1pPr>
          </a:lstStyle>
          <a:p>
            <a:r>
              <a:rPr lang="en-GB" dirty="0"/>
              <a:t>Click and </a:t>
            </a:r>
            <a:r>
              <a:rPr lang="en-GB" noProof="0" dirty="0"/>
              <a:t>Modify</a:t>
            </a:r>
            <a:r>
              <a:rPr lang="en-GB" dirty="0"/>
              <a:t> the text</a:t>
            </a:r>
          </a:p>
        </p:txBody>
      </p:sp>
      <p:sp>
        <p:nvSpPr>
          <p:cNvPr id="6" name="Sous-titre 2"/>
          <p:cNvSpPr>
            <a:spLocks noGrp="1"/>
          </p:cNvSpPr>
          <p:nvPr>
            <p:ph type="subTitle" idx="1"/>
          </p:nvPr>
        </p:nvSpPr>
        <p:spPr>
          <a:xfrm>
            <a:off x="457200" y="4653136"/>
            <a:ext cx="8229600" cy="1655762"/>
          </a:xfrm>
          <a:prstGeom prst="rect">
            <a:avLst/>
          </a:prstGeom>
        </p:spPr>
        <p:txBody>
          <a:bodyPr>
            <a:normAutofit/>
          </a:bodyPr>
          <a:lstStyle>
            <a:lvl1pPr marL="0" indent="0" algn="ctr">
              <a:buNone/>
              <a:defRPr sz="3200">
                <a:solidFill>
                  <a:schemeClr val="accent1"/>
                </a:solidFill>
                <a:latin typeface="+mj-lt"/>
              </a:defRPr>
            </a:lvl1pPr>
          </a:lstStyle>
          <a:p>
            <a:endParaRPr lang="en-GB" dirty="0"/>
          </a:p>
        </p:txBody>
      </p:sp>
      <p:sp>
        <p:nvSpPr>
          <p:cNvPr id="7" name="Espace réservé du numéro de diapositive 6">
            <a:extLst>
              <a:ext uri="{FF2B5EF4-FFF2-40B4-BE49-F238E27FC236}">
                <a16:creationId xmlns="" xmlns:a16="http://schemas.microsoft.com/office/drawing/2014/main" id="{85DA814E-187E-4E86-9496-B67EBCAD23B3}"/>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Tree>
    <p:extLst>
      <p:ext uri="{BB962C8B-B14F-4D97-AF65-F5344CB8AC3E}">
        <p14:creationId xmlns:p14="http://schemas.microsoft.com/office/powerpoint/2010/main" val="1137949908"/>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Title separator dark">
    <p:bg>
      <p:bgPr>
        <a:solidFill>
          <a:schemeClr val="accent1"/>
        </a:solidFill>
        <a:effectLst/>
      </p:bgPr>
    </p:bg>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274638"/>
            <a:ext cx="8229600" cy="5821362"/>
          </a:xfrm>
          <a:prstGeom prst="rect">
            <a:avLst/>
          </a:prstGeom>
        </p:spPr>
        <p:txBody>
          <a:bodyPr anchor="ctr">
            <a:normAutofit/>
          </a:bodyPr>
          <a:lstStyle>
            <a:lvl1pPr algn="ctr">
              <a:defRPr sz="4000">
                <a:solidFill>
                  <a:schemeClr val="bg1"/>
                </a:solidFill>
                <a:latin typeface="+mj-lt"/>
                <a:ea typeface="Verdana" panose="020B0604030504040204" pitchFamily="34" charset="0"/>
                <a:cs typeface="Verdana" panose="020B0604030504040204" pitchFamily="34" charset="0"/>
              </a:defRPr>
            </a:lvl1pPr>
          </a:lstStyle>
          <a:p>
            <a:r>
              <a:rPr lang="en-GB" noProof="0" dirty="0"/>
              <a:t>Click and Modify the text</a:t>
            </a:r>
          </a:p>
        </p:txBody>
      </p:sp>
      <p:sp>
        <p:nvSpPr>
          <p:cNvPr id="3" name="Espace réservé du numéro de diapositive 6">
            <a:extLst>
              <a:ext uri="{FF2B5EF4-FFF2-40B4-BE49-F238E27FC236}">
                <a16:creationId xmlns="" xmlns:a16="http://schemas.microsoft.com/office/drawing/2014/main" id="{85DA814E-187E-4E86-9496-B67EBCAD23B3}"/>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chemeClr val="bg1"/>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amp; sub separator dark">
    <p:bg>
      <p:bgPr>
        <a:solidFill>
          <a:schemeClr val="accent1"/>
        </a:solidFill>
        <a:effectLst/>
      </p:bgPr>
    </p:bg>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274638"/>
            <a:ext cx="8229600" cy="4162474"/>
          </a:xfrm>
          <a:prstGeom prst="rect">
            <a:avLst/>
          </a:prstGeom>
        </p:spPr>
        <p:txBody>
          <a:bodyPr anchor="ctr">
            <a:normAutofit/>
          </a:bodyPr>
          <a:lstStyle>
            <a:lvl1pPr algn="ctr">
              <a:defRPr sz="4000">
                <a:solidFill>
                  <a:schemeClr val="bg1"/>
                </a:solidFill>
                <a:latin typeface="+mj-lt"/>
                <a:ea typeface="Verdana" panose="020B0604030504040204" pitchFamily="34" charset="0"/>
                <a:cs typeface="Verdana" panose="020B0604030504040204" pitchFamily="34" charset="0"/>
              </a:defRPr>
            </a:lvl1pPr>
          </a:lstStyle>
          <a:p>
            <a:r>
              <a:rPr lang="en-GB" noProof="0" dirty="0"/>
              <a:t>Click and Modify the text</a:t>
            </a:r>
          </a:p>
        </p:txBody>
      </p:sp>
      <p:sp>
        <p:nvSpPr>
          <p:cNvPr id="3" name="Sous-titre 2"/>
          <p:cNvSpPr>
            <a:spLocks noGrp="1"/>
          </p:cNvSpPr>
          <p:nvPr>
            <p:ph type="subTitle" idx="1"/>
          </p:nvPr>
        </p:nvSpPr>
        <p:spPr>
          <a:xfrm>
            <a:off x="457200" y="4653136"/>
            <a:ext cx="8229600" cy="1655762"/>
          </a:xfrm>
          <a:prstGeom prst="rect">
            <a:avLst/>
          </a:prstGeom>
        </p:spPr>
        <p:txBody>
          <a:bodyPr>
            <a:normAutofit/>
          </a:bodyPr>
          <a:lstStyle>
            <a:lvl1pPr marL="0" indent="0" algn="ctr">
              <a:buNone/>
              <a:defRPr sz="3200">
                <a:solidFill>
                  <a:schemeClr val="bg1"/>
                </a:solidFill>
                <a:latin typeface="+mj-lt"/>
                <a:ea typeface="Verdana" panose="020B0604030504040204" pitchFamily="34" charset="0"/>
              </a:defRPr>
            </a:lvl1pPr>
          </a:lstStyle>
          <a:p>
            <a:endParaRPr lang="en-GB" noProof="0" dirty="0"/>
          </a:p>
        </p:txBody>
      </p:sp>
      <p:sp>
        <p:nvSpPr>
          <p:cNvPr id="4" name="Espace réservé du numéro de diapositive 6">
            <a:extLst>
              <a:ext uri="{FF2B5EF4-FFF2-40B4-BE49-F238E27FC236}">
                <a16:creationId xmlns="" xmlns:a16="http://schemas.microsoft.com/office/drawing/2014/main" id="{85DA814E-187E-4E86-9496-B67EBCAD23B3}"/>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chemeClr val="bg1"/>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Tree>
    <p:extLst>
      <p:ext uri="{BB962C8B-B14F-4D97-AF65-F5344CB8AC3E}">
        <p14:creationId xmlns:p14="http://schemas.microsoft.com/office/powerpoint/2010/main" val="1756915667"/>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sz="quarter" idx="12"/>
          </p:nvPr>
        </p:nvSpPr>
        <p:spPr>
          <a:xfrm>
            <a:off x="465138" y="1425600"/>
            <a:ext cx="8222400" cy="4525200"/>
          </a:xfrm>
        </p:spPr>
        <p:txBody>
          <a:bodyPr>
            <a:noAutofit/>
          </a:bodyPr>
          <a:lstStyle>
            <a:lvl1pPr>
              <a:buClr>
                <a:schemeClr val="accent1"/>
              </a:buCl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itle 4"/>
          <p:cNvSpPr>
            <a:spLocks noGrp="1"/>
          </p:cNvSpPr>
          <p:nvPr>
            <p:ph type="title"/>
          </p:nvPr>
        </p:nvSpPr>
        <p:spPr/>
        <p:txBody>
          <a:bodyPr anchor="t"/>
          <a:lstStyle>
            <a:lvl1pPr>
              <a:lnSpc>
                <a:spcPts val="3000"/>
              </a:lnSpc>
              <a:defRPr>
                <a:latin typeface="+mj-lt"/>
              </a:defRPr>
            </a:lvl1pPr>
          </a:lstStyle>
          <a:p>
            <a:r>
              <a:rPr lang="en-GB" dirty="0"/>
              <a:t>Click to edit Master title style</a:t>
            </a:r>
            <a:endParaRPr lang="en-US" dirty="0"/>
          </a:p>
        </p:txBody>
      </p:sp>
      <p:sp>
        <p:nvSpPr>
          <p:cNvPr id="8" name="Espace réservé du numéro de diapositive 6">
            <a:extLst>
              <a:ext uri="{FF2B5EF4-FFF2-40B4-BE49-F238E27FC236}">
                <a16:creationId xmlns="" xmlns:a16="http://schemas.microsoft.com/office/drawing/2014/main" id="{85DA814E-187E-4E86-9496-B67EBCAD23B3}"/>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7" name="Content Placeholder 5">
            <a:extLst>
              <a:ext uri="{FF2B5EF4-FFF2-40B4-BE49-F238E27FC236}">
                <a16:creationId xmlns="" xmlns:a16="http://schemas.microsoft.com/office/drawing/2014/main" id="{408DFC0A-B8FE-4745-B308-8B3B43A6D63C}"/>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Espace réservé du numéro de diapositive 6">
            <a:extLst>
              <a:ext uri="{FF2B5EF4-FFF2-40B4-BE49-F238E27FC236}">
                <a16:creationId xmlns="" xmlns:a16="http://schemas.microsoft.com/office/drawing/2014/main" id="{F046E0A4-E965-4C18-8444-05C49D8DD6B9}"/>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7" name="Title 4">
            <a:extLst>
              <a:ext uri="{FF2B5EF4-FFF2-40B4-BE49-F238E27FC236}">
                <a16:creationId xmlns="" xmlns:a16="http://schemas.microsoft.com/office/drawing/2014/main" id="{DE0BFF55-A527-48E6-AAD6-78DF86EF1158}"/>
              </a:ext>
            </a:extLst>
          </p:cNvPr>
          <p:cNvSpPr>
            <a:spLocks noGrp="1"/>
          </p:cNvSpPr>
          <p:nvPr>
            <p:ph type="title"/>
          </p:nvPr>
        </p:nvSpPr>
        <p:spPr>
          <a:xfrm>
            <a:off x="464400" y="246565"/>
            <a:ext cx="65556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5" name="Content Placeholder 5">
            <a:extLst>
              <a:ext uri="{FF2B5EF4-FFF2-40B4-BE49-F238E27FC236}">
                <a16:creationId xmlns="" xmlns:a16="http://schemas.microsoft.com/office/drawing/2014/main" id="{0A0F5129-B832-BA43-91C7-4DB2A6E788B1}"/>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extLst>
      <p:ext uri="{BB962C8B-B14F-4D97-AF65-F5344CB8AC3E}">
        <p14:creationId xmlns:p14="http://schemas.microsoft.com/office/powerpoint/2010/main" val="2584859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ubtitle content">
    <p:spTree>
      <p:nvGrpSpPr>
        <p:cNvPr id="1" name=""/>
        <p:cNvGrpSpPr/>
        <p:nvPr/>
      </p:nvGrpSpPr>
      <p:grpSpPr>
        <a:xfrm>
          <a:off x="0" y="0"/>
          <a:ext cx="0" cy="0"/>
          <a:chOff x="0" y="0"/>
          <a:chExt cx="0" cy="0"/>
        </a:xfrm>
      </p:grpSpPr>
      <p:sp>
        <p:nvSpPr>
          <p:cNvPr id="9" name="Espace réservé du texte 2"/>
          <p:cNvSpPr>
            <a:spLocks noGrp="1"/>
          </p:cNvSpPr>
          <p:nvPr>
            <p:ph type="body" idx="1" hasCustomPrompt="1"/>
          </p:nvPr>
        </p:nvSpPr>
        <p:spPr>
          <a:xfrm>
            <a:off x="457200" y="1430386"/>
            <a:ext cx="8229600" cy="702470"/>
          </a:xfrm>
          <a:prstGeom prst="rect">
            <a:avLst/>
          </a:prstGeom>
        </p:spPr>
        <p:txBody>
          <a:bodyPr wrap="square" lIns="0" tIns="0" rIns="0" bIns="0" anchor="t"/>
          <a:lstStyle>
            <a:lvl1pPr marL="0" indent="0" algn="l">
              <a:buNone/>
              <a:defRPr sz="2000" b="1" i="0" cap="all" spc="100" baseline="0">
                <a:solidFill>
                  <a:schemeClr val="accent1"/>
                </a:solidFill>
                <a:latin typeface="+mj-lt"/>
                <a:ea typeface="Verdana" panose="020B0604030504040204" pitchFamily="34" charset="0"/>
                <a:cs typeface="Verdan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AND ADD TEXT</a:t>
            </a:r>
          </a:p>
        </p:txBody>
      </p:sp>
      <p:sp>
        <p:nvSpPr>
          <p:cNvPr id="3" name="Content Placeholder 2"/>
          <p:cNvSpPr>
            <a:spLocks noGrp="1"/>
          </p:cNvSpPr>
          <p:nvPr>
            <p:ph sz="quarter" idx="12"/>
          </p:nvPr>
        </p:nvSpPr>
        <p:spPr>
          <a:xfrm>
            <a:off x="465138" y="2132856"/>
            <a:ext cx="8222400" cy="3816424"/>
          </a:xfrm>
        </p:spPr>
        <p:txBody>
          <a:bodyPr>
            <a:noAutofit/>
          </a:bodyPr>
          <a:lstStyle>
            <a:lvl1pPr>
              <a:buClr>
                <a:schemeClr val="accent1"/>
              </a:buCl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Title 4">
            <a:extLst>
              <a:ext uri="{FF2B5EF4-FFF2-40B4-BE49-F238E27FC236}">
                <a16:creationId xmlns="" xmlns:a16="http://schemas.microsoft.com/office/drawing/2014/main" id="{E7BED270-F252-40E9-B649-31059F163421}"/>
              </a:ext>
            </a:extLst>
          </p:cNvPr>
          <p:cNvSpPr>
            <a:spLocks noGrp="1"/>
          </p:cNvSpPr>
          <p:nvPr>
            <p:ph type="title"/>
          </p:nvPr>
        </p:nvSpPr>
        <p:spPr>
          <a:xfrm>
            <a:off x="464400" y="246565"/>
            <a:ext cx="65556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13" name="Espace réservé du numéro de diapositive 6">
            <a:extLst>
              <a:ext uri="{FF2B5EF4-FFF2-40B4-BE49-F238E27FC236}">
                <a16:creationId xmlns="" xmlns:a16="http://schemas.microsoft.com/office/drawing/2014/main" id="{2C97B588-8F7E-484F-9C45-CC6F089B2D56}"/>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10" name="Content Placeholder 5">
            <a:extLst>
              <a:ext uri="{FF2B5EF4-FFF2-40B4-BE49-F238E27FC236}">
                <a16:creationId xmlns="" xmlns:a16="http://schemas.microsoft.com/office/drawing/2014/main" id="{CC6B9034-F73D-BD4E-B4A4-CA8009AA70A4}"/>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extLst>
      <p:ext uri="{BB962C8B-B14F-4D97-AF65-F5344CB8AC3E}">
        <p14:creationId xmlns:p14="http://schemas.microsoft.com/office/powerpoint/2010/main" val="2145174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amp; legend">
    <p:spTree>
      <p:nvGrpSpPr>
        <p:cNvPr id="1" name=""/>
        <p:cNvGrpSpPr/>
        <p:nvPr/>
      </p:nvGrpSpPr>
      <p:grpSpPr>
        <a:xfrm>
          <a:off x="0" y="0"/>
          <a:ext cx="0" cy="0"/>
          <a:chOff x="0" y="0"/>
          <a:chExt cx="0" cy="0"/>
        </a:xfrm>
      </p:grpSpPr>
      <p:sp>
        <p:nvSpPr>
          <p:cNvPr id="3" name="Espace réservé pour une image  2"/>
          <p:cNvSpPr>
            <a:spLocks noGrp="1"/>
          </p:cNvSpPr>
          <p:nvPr>
            <p:ph type="pic" idx="1" hasCustomPrompt="1"/>
          </p:nvPr>
        </p:nvSpPr>
        <p:spPr>
          <a:xfrm>
            <a:off x="465911" y="239346"/>
            <a:ext cx="6698377" cy="4465706"/>
          </a:xfrm>
          <a:prstGeom prst="rect">
            <a:avLst/>
          </a:prstGeom>
        </p:spPr>
        <p:txBody>
          <a:bodyPr>
            <a:normAutofit/>
          </a:bodyPr>
          <a:lstStyle>
            <a:lvl1pPr marL="0" indent="0">
              <a:buNone/>
              <a:defRPr sz="2800" baseline="0">
                <a:latin typeface="+mj-lt"/>
                <a:ea typeface="Verdana" panose="020B0604030504040204" pitchFamily="34" charset="0"/>
                <a:cs typeface="Verdana" panose="020B060403050404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dirty="0"/>
              <a:t>Drop an image or click on the </a:t>
            </a:r>
            <a:r>
              <a:rPr lang="en-GB" noProof="0" dirty="0"/>
              <a:t>icon</a:t>
            </a:r>
            <a:r>
              <a:rPr lang="en-GB" dirty="0"/>
              <a:t> to add one </a:t>
            </a:r>
          </a:p>
        </p:txBody>
      </p:sp>
      <p:sp>
        <p:nvSpPr>
          <p:cNvPr id="4" name="Espace réservé du texte 3"/>
          <p:cNvSpPr>
            <a:spLocks noGrp="1"/>
          </p:cNvSpPr>
          <p:nvPr>
            <p:ph type="body" sz="half" idx="2" hasCustomPrompt="1"/>
          </p:nvPr>
        </p:nvSpPr>
        <p:spPr>
          <a:xfrm>
            <a:off x="457200" y="5013176"/>
            <a:ext cx="6707088" cy="804862"/>
          </a:xfrm>
          <a:prstGeom prst="rect">
            <a:avLst/>
          </a:prstGeom>
        </p:spPr>
        <p:txBody>
          <a:bodyPr lIns="0" tIns="0" rIns="0" bIns="0">
            <a:normAutofit/>
          </a:bodyPr>
          <a:lstStyle>
            <a:lvl1pPr marL="0" indent="0" algn="l">
              <a:buNone/>
              <a:defRPr sz="1800" b="0" i="0" baseline="0">
                <a:solidFill>
                  <a:srgbClr val="5D8298"/>
                </a:solidFill>
                <a:latin typeface="+mj-lt"/>
                <a:ea typeface="Verdana" panose="020B0604030504040204" pitchFamily="34" charset="0"/>
                <a:cs typeface="Verdana" panose="020B060403050404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and add text</a:t>
            </a:r>
          </a:p>
        </p:txBody>
      </p:sp>
      <p:sp>
        <p:nvSpPr>
          <p:cNvPr id="9" name="Espace réservé du numéro de diapositive 6">
            <a:extLst>
              <a:ext uri="{FF2B5EF4-FFF2-40B4-BE49-F238E27FC236}">
                <a16:creationId xmlns="" xmlns:a16="http://schemas.microsoft.com/office/drawing/2014/main" id="{610BCDA3-369C-43C8-A135-679B9AC3D312}"/>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6" name="Content Placeholder 5">
            <a:extLst>
              <a:ext uri="{FF2B5EF4-FFF2-40B4-BE49-F238E27FC236}">
                <a16:creationId xmlns="" xmlns:a16="http://schemas.microsoft.com/office/drawing/2014/main" id="{A20C57DB-C668-9049-A38A-DE3CA2B99015}"/>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3" name="Connecteur droit 4"/>
          <p:cNvCxnSpPr/>
          <p:nvPr userDrawn="1"/>
        </p:nvCxnSpPr>
        <p:spPr>
          <a:xfrm>
            <a:off x="465911" y="6126163"/>
            <a:ext cx="82296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4" name="Title Placeholder 3"/>
          <p:cNvSpPr>
            <a:spLocks noGrp="1"/>
          </p:cNvSpPr>
          <p:nvPr>
            <p:ph type="title"/>
          </p:nvPr>
        </p:nvSpPr>
        <p:spPr>
          <a:xfrm>
            <a:off x="464400" y="246565"/>
            <a:ext cx="6555600" cy="807285"/>
          </a:xfrm>
          <a:prstGeom prst="rect">
            <a:avLst/>
          </a:prstGeom>
        </p:spPr>
        <p:txBody>
          <a:bodyPr vert="horz" lIns="0" tIns="0" rIns="0" bIns="0" rtlCol="0" anchor="t" anchorCtr="0">
            <a:noAutofit/>
          </a:bodyPr>
          <a:lstStyle/>
          <a:p>
            <a:r>
              <a:rPr lang="en-GB" dirty="0"/>
              <a:t>Click to edit Master title style</a:t>
            </a:r>
            <a:endParaRPr lang="en-US" dirty="0"/>
          </a:p>
        </p:txBody>
      </p:sp>
      <p:sp>
        <p:nvSpPr>
          <p:cNvPr id="5" name="Text Placeholder 4"/>
          <p:cNvSpPr>
            <a:spLocks noGrp="1"/>
          </p:cNvSpPr>
          <p:nvPr>
            <p:ph type="body" idx="1"/>
          </p:nvPr>
        </p:nvSpPr>
        <p:spPr>
          <a:xfrm>
            <a:off x="464400" y="1425600"/>
            <a:ext cx="8222400" cy="4525200"/>
          </a:xfrm>
          <a:prstGeom prst="rect">
            <a:avLst/>
          </a:prstGeom>
        </p:spPr>
        <p:txBody>
          <a:bodyPr vert="horz" lIns="0" tIns="0" rIns="0" bIns="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Espace réservé du numéro de diapositive 6"/>
          <p:cNvSpPr>
            <a:spLocks noGrp="1"/>
          </p:cNvSpPr>
          <p:nvPr>
            <p:ph type="sldNum" sz="quarter" idx="4"/>
          </p:nvPr>
        </p:nvSpPr>
        <p:spPr>
          <a:xfrm>
            <a:off x="8100392" y="6356350"/>
            <a:ext cx="586408" cy="365125"/>
          </a:xfrm>
          <a:prstGeom prst="rect">
            <a:avLst/>
          </a:prstGeom>
        </p:spPr>
        <p:txBody>
          <a:bodyPr vert="horz" lIns="0" tIns="0" rIns="0" bIns="0" rtlCol="0" anchor="ctr"/>
          <a:lstStyle>
            <a:lvl1pPr algn="r">
              <a:defRPr sz="1100">
                <a:solidFill>
                  <a:srgbClr val="5D8298"/>
                </a:solidFill>
                <a:latin typeface="+mn-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pic>
        <p:nvPicPr>
          <p:cNvPr id="9" name="Picture 8"/>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7046380" y="270173"/>
            <a:ext cx="1787079" cy="719932"/>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8" r:id="rId2"/>
    <p:sldLayoutId id="2147483662" r:id="rId3"/>
    <p:sldLayoutId id="2147483650" r:id="rId4"/>
    <p:sldLayoutId id="2147483661" r:id="rId5"/>
    <p:sldLayoutId id="2147483652" r:id="rId6"/>
    <p:sldLayoutId id="2147483677" r:id="rId7"/>
    <p:sldLayoutId id="2147483657" r:id="rId8"/>
    <p:sldLayoutId id="2147483654" r:id="rId9"/>
    <p:sldLayoutId id="2147483655" r:id="rId10"/>
    <p:sldLayoutId id="2147483675" r:id="rId11"/>
    <p:sldLayoutId id="2147483678" r:id="rId12"/>
    <p:sldLayoutId id="2147483656" r:id="rId13"/>
  </p:sldLayoutIdLst>
  <p:hf hdr="0" ftr="0" dt="0"/>
  <p:txStyles>
    <p:titleStyle>
      <a:lvl1pPr algn="l" defTabSz="457200" rtl="0" eaLnBrk="1" latinLnBrk="0" hangingPunct="1">
        <a:spcBef>
          <a:spcPct val="0"/>
        </a:spcBef>
        <a:buNone/>
        <a:defRPr sz="2800" b="1" i="0" kern="1200" cap="all" spc="100" baseline="0">
          <a:solidFill>
            <a:srgbClr val="5D8298"/>
          </a:solidFill>
          <a:latin typeface="+mj-lt"/>
          <a:ea typeface="Verdana" panose="020B0604030504040204" pitchFamily="34" charset="0"/>
          <a:cs typeface="Verdana" panose="020B0604030504040204" pitchFamily="34" charset="0"/>
        </a:defRPr>
      </a:lvl1pPr>
    </p:titleStyle>
    <p:bodyStyle>
      <a:lvl1pPr marL="288000" indent="-288000" algn="l" defTabSz="457200" rtl="0" eaLnBrk="1" latinLnBrk="0" hangingPunct="1">
        <a:spcBef>
          <a:spcPts val="1200"/>
        </a:spcBef>
        <a:buClr>
          <a:schemeClr val="accent1"/>
        </a:buClr>
        <a:buFont typeface="Arial"/>
        <a:buChar char="•"/>
        <a:defRPr sz="2000" b="0" i="0" kern="1200">
          <a:solidFill>
            <a:srgbClr val="5D8298"/>
          </a:solidFill>
          <a:latin typeface="+mj-lt"/>
          <a:ea typeface="+mn-ea"/>
          <a:cs typeface="PT Sans"/>
        </a:defRPr>
      </a:lvl1pPr>
      <a:lvl2pPr marL="576000" indent="-288000" algn="l" defTabSz="457200" rtl="0" eaLnBrk="1" latinLnBrk="0" hangingPunct="1">
        <a:spcBef>
          <a:spcPts val="600"/>
        </a:spcBef>
        <a:buClr>
          <a:schemeClr val="accent1"/>
        </a:buClr>
        <a:buFont typeface="Lucida Grande"/>
        <a:buChar char="–"/>
        <a:defRPr sz="1800" b="0" i="0" kern="1200">
          <a:solidFill>
            <a:srgbClr val="5D8298"/>
          </a:solidFill>
          <a:latin typeface="+mj-lt"/>
          <a:ea typeface="+mn-ea"/>
          <a:cs typeface="PT Sans"/>
        </a:defRPr>
      </a:lvl2pPr>
      <a:lvl3pPr marL="864000" indent="-288000" algn="l" defTabSz="457200" rtl="0" eaLnBrk="1" latinLnBrk="0" hangingPunct="1">
        <a:spcBef>
          <a:spcPts val="400"/>
        </a:spcBef>
        <a:buClr>
          <a:schemeClr val="accent1"/>
        </a:buClr>
        <a:buFont typeface="Arial"/>
        <a:buChar char="•"/>
        <a:defRPr sz="1600" b="0" i="0" kern="1200">
          <a:solidFill>
            <a:srgbClr val="5D8298"/>
          </a:solidFill>
          <a:latin typeface="+mj-lt"/>
          <a:ea typeface="+mn-ea"/>
          <a:cs typeface="PT Sans"/>
        </a:defRPr>
      </a:lvl3pPr>
      <a:lvl4pPr marL="1152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4pPr>
      <a:lvl5pPr marL="1440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890" userDrawn="1">
          <p15:clr>
            <a:srgbClr val="F26B43"/>
          </p15:clr>
        </p15:guide>
        <p15:guide id="2" pos="295" userDrawn="1">
          <p15:clr>
            <a:srgbClr val="F26B43"/>
          </p15:clr>
        </p15:guide>
        <p15:guide id="3" pos="5465" userDrawn="1">
          <p15:clr>
            <a:srgbClr val="F26B43"/>
          </p15:clr>
        </p15:guide>
        <p15:guide id="4" orient="horz" pos="21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twitter.com/giconnectinfo" TargetMode="External"/><Relationship Id="rId7" Type="http://schemas.openxmlformats.org/officeDocument/2006/relationships/hyperlink" Target="http://www.giconnect.info/"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vimeo.com/channels/giconnect" TargetMode="External"/><Relationship Id="rId5" Type="http://schemas.openxmlformats.org/officeDocument/2006/relationships/hyperlink" Target="mailto:antoine.lacombe@cor2ed.com" TargetMode="External"/><Relationship Id="rId4" Type="http://schemas.openxmlformats.org/officeDocument/2006/relationships/hyperlink" Target="https://www.linkedin.com/company/23701925"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279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A09C7235-1601-4110-B808-BD18FA347F55}"/>
              </a:ext>
            </a:extLst>
          </p:cNvPr>
          <p:cNvSpPr>
            <a:spLocks noGrp="1"/>
          </p:cNvSpPr>
          <p:nvPr>
            <p:ph sz="quarter" idx="12"/>
          </p:nvPr>
        </p:nvSpPr>
        <p:spPr/>
        <p:txBody>
          <a:bodyPr/>
          <a:lstStyle/>
          <a:p>
            <a:r>
              <a:rPr lang="en-GB" b="1" dirty="0">
                <a:solidFill>
                  <a:schemeClr val="accent1"/>
                </a:solidFill>
              </a:rPr>
              <a:t>Standard second-line therapy </a:t>
            </a:r>
            <a:r>
              <a:rPr lang="en-GB" dirty="0"/>
              <a:t>for gastric/GEJ cancer:</a:t>
            </a:r>
          </a:p>
          <a:p>
            <a:pPr lvl="1"/>
            <a:r>
              <a:rPr lang="en-GB" b="1" dirty="0">
                <a:solidFill>
                  <a:schemeClr val="accent1"/>
                </a:solidFill>
              </a:rPr>
              <a:t>Combination therapy: </a:t>
            </a:r>
            <a:r>
              <a:rPr lang="en-GB" dirty="0"/>
              <a:t>ramucirumab + paclitaxel </a:t>
            </a:r>
          </a:p>
          <a:p>
            <a:pPr lvl="1"/>
            <a:r>
              <a:rPr lang="en-GB" b="1" dirty="0">
                <a:solidFill>
                  <a:schemeClr val="accent1"/>
                </a:solidFill>
              </a:rPr>
              <a:t>Monotherapy: </a:t>
            </a:r>
            <a:r>
              <a:rPr lang="en-GB" dirty="0"/>
              <a:t>docetaxel, paclitaxel or irinotecan </a:t>
            </a:r>
            <a:br>
              <a:rPr lang="en-GB" dirty="0"/>
            </a:br>
            <a:endParaRPr lang="en-GB" dirty="0"/>
          </a:p>
          <a:p>
            <a:pPr marL="0" indent="0">
              <a:spcBef>
                <a:spcPts val="600"/>
              </a:spcBef>
              <a:buNone/>
            </a:pPr>
            <a:r>
              <a:rPr lang="en-GB" b="1" dirty="0">
                <a:solidFill>
                  <a:schemeClr val="accent1"/>
                </a:solidFill>
              </a:rPr>
              <a:t>KEYNOTE-061</a:t>
            </a:r>
            <a:r>
              <a:rPr lang="en-GB" dirty="0"/>
              <a:t> (NCT02370498) is a global phase 3 study of pembrolizumab vs paclitaxel as second-line therapy for gastric/GEJ cancer</a:t>
            </a:r>
          </a:p>
          <a:p>
            <a:pPr marL="0" indent="0">
              <a:buNone/>
            </a:pPr>
            <a:r>
              <a:rPr lang="en-GB" b="1" dirty="0">
                <a:solidFill>
                  <a:schemeClr val="accent1"/>
                </a:solidFill>
              </a:rPr>
              <a:t>Results</a:t>
            </a:r>
            <a:r>
              <a:rPr lang="en-GB" dirty="0"/>
              <a:t> (primary analysis: Oct 26, 2017)</a:t>
            </a:r>
            <a:r>
              <a:rPr lang="en-GB" baseline="30000" dirty="0"/>
              <a:t>1</a:t>
            </a:r>
            <a:r>
              <a:rPr lang="en-GB" dirty="0"/>
              <a:t>: </a:t>
            </a:r>
          </a:p>
          <a:p>
            <a:r>
              <a:rPr lang="en-GB" dirty="0"/>
              <a:t>In patients with CPS ≥1: </a:t>
            </a:r>
          </a:p>
          <a:p>
            <a:pPr lvl="1"/>
            <a:r>
              <a:rPr lang="en-GB" b="1" dirty="0">
                <a:solidFill>
                  <a:schemeClr val="accent1"/>
                </a:solidFill>
              </a:rPr>
              <a:t>pembrolizumab did not significantly prolong OS </a:t>
            </a:r>
            <a:r>
              <a:rPr lang="en-GB" dirty="0"/>
              <a:t>vs paclitaxel (9.1 vs 8.3 months)</a:t>
            </a:r>
          </a:p>
          <a:p>
            <a:pPr lvl="1"/>
            <a:r>
              <a:rPr lang="en-GB" b="1" dirty="0" err="1">
                <a:solidFill>
                  <a:schemeClr val="accent1"/>
                </a:solidFill>
              </a:rPr>
              <a:t>DoR</a:t>
            </a:r>
            <a:r>
              <a:rPr lang="en-GB" b="1" dirty="0">
                <a:solidFill>
                  <a:schemeClr val="accent1"/>
                </a:solidFill>
              </a:rPr>
              <a:t>: substantially longer with pembrolizumab </a:t>
            </a:r>
            <a:r>
              <a:rPr lang="en-GB" dirty="0"/>
              <a:t>vs paclitaxel (18.0 vs 5.2 months)</a:t>
            </a:r>
            <a:br>
              <a:rPr lang="en-GB" dirty="0"/>
            </a:br>
            <a:endParaRPr lang="en-GB" dirty="0"/>
          </a:p>
          <a:p>
            <a:pPr marL="317500" indent="-317500">
              <a:spcBef>
                <a:spcPts val="600"/>
              </a:spcBef>
              <a:buNone/>
            </a:pPr>
            <a:r>
              <a:rPr lang="fr-CH" dirty="0">
                <a:solidFill>
                  <a:schemeClr val="accent1"/>
                </a:solidFill>
                <a:sym typeface="Wingdings" pitchFamily="2" charset="2"/>
              </a:rPr>
              <a:t></a:t>
            </a:r>
            <a:r>
              <a:rPr lang="fr-CH" dirty="0">
                <a:sym typeface="Wingdings" pitchFamily="2" charset="2"/>
              </a:rPr>
              <a:t> </a:t>
            </a:r>
            <a:r>
              <a:rPr lang="en-GB" dirty="0">
                <a:sym typeface="Wingdings" pitchFamily="2" charset="2"/>
              </a:rPr>
              <a:t>Longer-term results after additional 2 years of follow up are presented; </a:t>
            </a:r>
            <a:br>
              <a:rPr lang="en-GB" dirty="0">
                <a:sym typeface="Wingdings" pitchFamily="2" charset="2"/>
              </a:rPr>
            </a:br>
            <a:r>
              <a:rPr lang="en-GB" dirty="0">
                <a:sym typeface="Wingdings" pitchFamily="2" charset="2"/>
              </a:rPr>
              <a:t>CPS ≥1, CPS ≥5 and CPS ≥10 patient data are also assessed</a:t>
            </a:r>
            <a:endParaRPr lang="en-GB" dirty="0"/>
          </a:p>
        </p:txBody>
      </p:sp>
      <p:sp>
        <p:nvSpPr>
          <p:cNvPr id="3" name="Title 2">
            <a:extLst>
              <a:ext uri="{FF2B5EF4-FFF2-40B4-BE49-F238E27FC236}">
                <a16:creationId xmlns="" xmlns:a16="http://schemas.microsoft.com/office/drawing/2014/main" id="{75F1A2E3-911C-4E12-831B-42FF626604DE}"/>
              </a:ext>
            </a:extLst>
          </p:cNvPr>
          <p:cNvSpPr>
            <a:spLocks noGrp="1"/>
          </p:cNvSpPr>
          <p:nvPr>
            <p:ph type="title"/>
          </p:nvPr>
        </p:nvSpPr>
        <p:spPr/>
        <p:txBody>
          <a:bodyPr/>
          <a:lstStyle/>
          <a:p>
            <a:r>
              <a:rPr lang="en-GB"/>
              <a:t>backgrounD</a:t>
            </a:r>
            <a:endParaRPr lang="en-GB" dirty="0"/>
          </a:p>
        </p:txBody>
      </p:sp>
      <p:sp>
        <p:nvSpPr>
          <p:cNvPr id="5" name="Slide Number Placeholder 4">
            <a:extLst>
              <a:ext uri="{FF2B5EF4-FFF2-40B4-BE49-F238E27FC236}">
                <a16:creationId xmlns="" xmlns:a16="http://schemas.microsoft.com/office/drawing/2014/main" id="{92EF3EC2-6381-4222-8910-80A90730CD31}"/>
              </a:ext>
            </a:extLst>
          </p:cNvPr>
          <p:cNvSpPr>
            <a:spLocks noGrp="1"/>
          </p:cNvSpPr>
          <p:nvPr>
            <p:ph type="sldNum" sz="quarter" idx="4"/>
          </p:nvPr>
        </p:nvSpPr>
        <p:spPr/>
        <p:txBody>
          <a:bodyPr/>
          <a:lstStyle/>
          <a:p>
            <a:fld id="{FCE43C0F-8A7B-3A4B-9DB5-B3472E36E833}" type="slidenum">
              <a:rPr lang="en-GB" smtClean="0"/>
              <a:pPr/>
              <a:t>10</a:t>
            </a:fld>
            <a:endParaRPr lang="en-GB" dirty="0"/>
          </a:p>
        </p:txBody>
      </p:sp>
      <p:sp>
        <p:nvSpPr>
          <p:cNvPr id="17" name="Content Placeholder 16">
            <a:extLst>
              <a:ext uri="{FF2B5EF4-FFF2-40B4-BE49-F238E27FC236}">
                <a16:creationId xmlns="" xmlns:a16="http://schemas.microsoft.com/office/drawing/2014/main" id="{9B365F04-1A35-7141-885C-D2B736FD2E5E}"/>
              </a:ext>
            </a:extLst>
          </p:cNvPr>
          <p:cNvSpPr>
            <a:spLocks noGrp="1"/>
          </p:cNvSpPr>
          <p:nvPr>
            <p:ph sz="quarter" idx="15"/>
          </p:nvPr>
        </p:nvSpPr>
        <p:spPr>
          <a:xfrm>
            <a:off x="465138" y="6309320"/>
            <a:ext cx="7923286" cy="365125"/>
          </a:xfrm>
        </p:spPr>
        <p:txBody>
          <a:bodyPr/>
          <a:lstStyle/>
          <a:p>
            <a:pPr>
              <a:spcBef>
                <a:spcPts val="0"/>
              </a:spcBef>
            </a:pPr>
            <a:r>
              <a:rPr lang="en-US" dirty="0"/>
              <a:t>CPS, combined positive score; </a:t>
            </a:r>
            <a:r>
              <a:rPr lang="en-US" dirty="0" err="1"/>
              <a:t>DoR</a:t>
            </a:r>
            <a:r>
              <a:rPr lang="en-US" dirty="0"/>
              <a:t>; duration of response; GC, gastric cancer; GEJ, </a:t>
            </a:r>
            <a:r>
              <a:rPr lang="fr-CH" dirty="0" err="1"/>
              <a:t>gastroesophageal</a:t>
            </a:r>
            <a:r>
              <a:rPr lang="fr-CH" dirty="0"/>
              <a:t> </a:t>
            </a:r>
            <a:r>
              <a:rPr lang="fr-CH" dirty="0" err="1"/>
              <a:t>junction</a:t>
            </a:r>
            <a:r>
              <a:rPr lang="fr-CH" dirty="0"/>
              <a:t>; OS, </a:t>
            </a:r>
            <a:r>
              <a:rPr lang="fr-CH" dirty="0" err="1"/>
              <a:t>overall</a:t>
            </a:r>
            <a:r>
              <a:rPr lang="fr-CH" dirty="0"/>
              <a:t> </a:t>
            </a:r>
            <a:r>
              <a:rPr lang="fr-CH" dirty="0" err="1"/>
              <a:t>survival</a:t>
            </a:r>
            <a:endParaRPr lang="fr-CH" dirty="0"/>
          </a:p>
          <a:p>
            <a:pPr>
              <a:spcBef>
                <a:spcPts val="0"/>
              </a:spcBef>
            </a:pPr>
            <a:r>
              <a:rPr lang="fr-CH" dirty="0"/>
              <a:t>1. </a:t>
            </a:r>
            <a:r>
              <a:rPr lang="fr-CH" dirty="0" err="1"/>
              <a:t>Shitara</a:t>
            </a:r>
            <a:r>
              <a:rPr lang="fr-CH" dirty="0"/>
              <a:t> K, et al. Lancet 2018;392:123-33</a:t>
            </a:r>
            <a:endParaRPr lang="en-US" dirty="0"/>
          </a:p>
        </p:txBody>
      </p:sp>
    </p:spTree>
    <p:extLst>
      <p:ext uri="{BB962C8B-B14F-4D97-AF65-F5344CB8AC3E}">
        <p14:creationId xmlns:p14="http://schemas.microsoft.com/office/powerpoint/2010/main" val="2823570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4"/>
          </p:nvPr>
        </p:nvSpPr>
        <p:spPr/>
        <p:txBody>
          <a:bodyPr/>
          <a:lstStyle/>
          <a:p>
            <a:fld id="{FCE43C0F-8A7B-3A4B-9DB5-B3472E36E833}" type="slidenum">
              <a:rPr lang="en-GB" smtClean="0"/>
              <a:pPr/>
              <a:t>11</a:t>
            </a:fld>
            <a:endParaRPr lang="en-GB" dirty="0"/>
          </a:p>
        </p:txBody>
      </p:sp>
      <p:sp>
        <p:nvSpPr>
          <p:cNvPr id="3" name="Title 2"/>
          <p:cNvSpPr>
            <a:spLocks noGrp="1"/>
          </p:cNvSpPr>
          <p:nvPr>
            <p:ph type="title"/>
          </p:nvPr>
        </p:nvSpPr>
        <p:spPr/>
        <p:txBody>
          <a:bodyPr/>
          <a:lstStyle/>
          <a:p>
            <a:r>
              <a:rPr lang="en-GB" dirty="0"/>
              <a:t>Results: efficacy by CPS</a:t>
            </a:r>
            <a:endParaRPr lang="en-GB" noProof="0" dirty="0"/>
          </a:p>
        </p:txBody>
      </p:sp>
      <p:sp>
        <p:nvSpPr>
          <p:cNvPr id="6" name="Content Placeholder 5">
            <a:extLst>
              <a:ext uri="{FF2B5EF4-FFF2-40B4-BE49-F238E27FC236}">
                <a16:creationId xmlns="" xmlns:a16="http://schemas.microsoft.com/office/drawing/2014/main" id="{5899E246-AC5E-074A-ACD0-DBEBFCF163BD}"/>
              </a:ext>
            </a:extLst>
          </p:cNvPr>
          <p:cNvSpPr>
            <a:spLocks noGrp="1"/>
          </p:cNvSpPr>
          <p:nvPr>
            <p:ph sz="quarter" idx="15"/>
          </p:nvPr>
        </p:nvSpPr>
        <p:spPr>
          <a:xfrm>
            <a:off x="465138" y="6309320"/>
            <a:ext cx="7923286" cy="365125"/>
          </a:xfrm>
        </p:spPr>
        <p:txBody>
          <a:bodyPr/>
          <a:lstStyle/>
          <a:p>
            <a:r>
              <a:rPr lang="en-US" dirty="0"/>
              <a:t>CI, confidence interval; CPS, combined positive score; </a:t>
            </a:r>
            <a:r>
              <a:rPr lang="en-US" dirty="0" err="1"/>
              <a:t>DoR</a:t>
            </a:r>
            <a:r>
              <a:rPr lang="en-US" dirty="0"/>
              <a:t>, duration of response; HR, hazard ratio; ORR; overall response rate; OS, overall survival; NR, not reached; </a:t>
            </a:r>
            <a:r>
              <a:rPr lang="en-US" dirty="0" err="1"/>
              <a:t>Pembro</a:t>
            </a:r>
            <a:r>
              <a:rPr lang="en-US" dirty="0"/>
              <a:t>, pembrolizumab; PFS, progression-free survival </a:t>
            </a:r>
          </a:p>
        </p:txBody>
      </p:sp>
      <p:graphicFrame>
        <p:nvGraphicFramePr>
          <p:cNvPr id="13" name="Tableau 12"/>
          <p:cNvGraphicFramePr>
            <a:graphicFrameLocks noGrp="1"/>
          </p:cNvGraphicFramePr>
          <p:nvPr>
            <p:extLst>
              <p:ext uri="{D42A27DB-BD31-4B8C-83A1-F6EECF244321}">
                <p14:modId xmlns:p14="http://schemas.microsoft.com/office/powerpoint/2010/main" val="937037472"/>
              </p:ext>
            </p:extLst>
          </p:nvPr>
        </p:nvGraphicFramePr>
        <p:xfrm>
          <a:off x="467544" y="1225032"/>
          <a:ext cx="8208913" cy="4720737"/>
        </p:xfrm>
        <a:graphic>
          <a:graphicData uri="http://schemas.openxmlformats.org/drawingml/2006/table">
            <a:tbl>
              <a:tblPr firstRow="1" bandRow="1">
                <a:tableStyleId>{5C22544A-7EE6-4342-B048-85BDC9FD1C3A}</a:tableStyleId>
              </a:tblPr>
              <a:tblGrid>
                <a:gridCol w="1402033">
                  <a:extLst>
                    <a:ext uri="{9D8B030D-6E8A-4147-A177-3AD203B41FA5}">
                      <a16:colId xmlns="" xmlns:a16="http://schemas.microsoft.com/office/drawing/2014/main" val="20000"/>
                    </a:ext>
                  </a:extLst>
                </a:gridCol>
                <a:gridCol w="1134480">
                  <a:extLst>
                    <a:ext uri="{9D8B030D-6E8A-4147-A177-3AD203B41FA5}">
                      <a16:colId xmlns="" xmlns:a16="http://schemas.microsoft.com/office/drawing/2014/main" val="4266700799"/>
                    </a:ext>
                  </a:extLst>
                </a:gridCol>
                <a:gridCol w="1134480">
                  <a:extLst>
                    <a:ext uri="{9D8B030D-6E8A-4147-A177-3AD203B41FA5}">
                      <a16:colId xmlns="" xmlns:a16="http://schemas.microsoft.com/office/drawing/2014/main" val="20001"/>
                    </a:ext>
                  </a:extLst>
                </a:gridCol>
                <a:gridCol w="1134480">
                  <a:extLst>
                    <a:ext uri="{9D8B030D-6E8A-4147-A177-3AD203B41FA5}">
                      <a16:colId xmlns="" xmlns:a16="http://schemas.microsoft.com/office/drawing/2014/main" val="20002"/>
                    </a:ext>
                  </a:extLst>
                </a:gridCol>
                <a:gridCol w="1134480">
                  <a:extLst>
                    <a:ext uri="{9D8B030D-6E8A-4147-A177-3AD203B41FA5}">
                      <a16:colId xmlns="" xmlns:a16="http://schemas.microsoft.com/office/drawing/2014/main" val="20003"/>
                    </a:ext>
                  </a:extLst>
                </a:gridCol>
                <a:gridCol w="1134480">
                  <a:extLst>
                    <a:ext uri="{9D8B030D-6E8A-4147-A177-3AD203B41FA5}">
                      <a16:colId xmlns="" xmlns:a16="http://schemas.microsoft.com/office/drawing/2014/main" val="20004"/>
                    </a:ext>
                  </a:extLst>
                </a:gridCol>
                <a:gridCol w="1134480">
                  <a:extLst>
                    <a:ext uri="{9D8B030D-6E8A-4147-A177-3AD203B41FA5}">
                      <a16:colId xmlns="" xmlns:a16="http://schemas.microsoft.com/office/drawing/2014/main" val="20005"/>
                    </a:ext>
                  </a:extLst>
                </a:gridCol>
              </a:tblGrid>
              <a:tr h="764731">
                <a:tc>
                  <a:txBody>
                    <a:bodyPr/>
                    <a:lstStyle/>
                    <a:p>
                      <a:endParaRPr lang="fr-FR" sz="1400" dirty="0"/>
                    </a:p>
                  </a:txBody>
                  <a:tcPr marL="72000" marR="72000" anchor="b"/>
                </a:tc>
                <a:tc>
                  <a:txBody>
                    <a:bodyPr/>
                    <a:lstStyle/>
                    <a:p>
                      <a:pPr algn="ctr" fontAlgn="b"/>
                      <a:r>
                        <a:rPr lang="fr-CH" sz="1400" dirty="0" err="1">
                          <a:effectLst/>
                        </a:rPr>
                        <a:t>Pembro</a:t>
                      </a:r>
                      <a:r>
                        <a:rPr lang="fr-CH" sz="1400" dirty="0">
                          <a:effectLst/>
                        </a:rPr>
                        <a:t/>
                      </a:r>
                      <a:br>
                        <a:rPr lang="fr-CH" sz="1400" dirty="0">
                          <a:effectLst/>
                        </a:rPr>
                      </a:br>
                      <a:r>
                        <a:rPr lang="fr-CH" sz="1400" dirty="0">
                          <a:effectLst/>
                        </a:rPr>
                        <a:t>CPS ≥1</a:t>
                      </a:r>
                      <a:br>
                        <a:rPr lang="fr-CH" sz="1400" dirty="0">
                          <a:effectLst/>
                        </a:rPr>
                      </a:br>
                      <a:r>
                        <a:rPr lang="fr-CH" sz="1400" dirty="0">
                          <a:effectLst/>
                        </a:rPr>
                        <a:t>n=196</a:t>
                      </a:r>
                      <a:endParaRPr lang="fr-CH" sz="1400" dirty="0">
                        <a:solidFill>
                          <a:srgbClr val="FFFFFF"/>
                        </a:solidFill>
                        <a:effectLst/>
                      </a:endParaRPr>
                    </a:p>
                  </a:txBody>
                  <a:tcPr marL="72000" marR="72000" anchor="b"/>
                </a:tc>
                <a:tc>
                  <a:txBody>
                    <a:bodyPr/>
                    <a:lstStyle/>
                    <a:p>
                      <a:pPr algn="ctr" fontAlgn="b"/>
                      <a:r>
                        <a:rPr lang="fr-CH" sz="1400" dirty="0" err="1">
                          <a:effectLst/>
                        </a:rPr>
                        <a:t>Paclitaxel</a:t>
                      </a:r>
                      <a:r>
                        <a:rPr lang="fr-CH" sz="1400" dirty="0">
                          <a:effectLst/>
                        </a:rPr>
                        <a:t/>
                      </a:r>
                      <a:br>
                        <a:rPr lang="fr-CH" sz="1400" dirty="0">
                          <a:effectLst/>
                        </a:rPr>
                      </a:br>
                      <a:r>
                        <a:rPr lang="fr-CH" sz="1400" dirty="0">
                          <a:effectLst/>
                        </a:rPr>
                        <a:t>CPS ≥1</a:t>
                      </a:r>
                      <a:br>
                        <a:rPr lang="fr-CH" sz="1400" dirty="0">
                          <a:effectLst/>
                        </a:rPr>
                      </a:br>
                      <a:r>
                        <a:rPr lang="fr-CH" sz="1400" dirty="0">
                          <a:effectLst/>
                        </a:rPr>
                        <a:t>n=199</a:t>
                      </a:r>
                      <a:endParaRPr lang="fr-CH" sz="1400" dirty="0">
                        <a:solidFill>
                          <a:srgbClr val="FFFFFF"/>
                        </a:solidFill>
                        <a:effectLst/>
                      </a:endParaRPr>
                    </a:p>
                  </a:txBody>
                  <a:tcPr marL="72000" marR="72000" anchor="b"/>
                </a:tc>
                <a:tc>
                  <a:txBody>
                    <a:bodyPr/>
                    <a:lstStyle/>
                    <a:p>
                      <a:pPr algn="ctr" fontAlgn="b"/>
                      <a:r>
                        <a:rPr lang="fr-CH" sz="1400" dirty="0" err="1">
                          <a:effectLst/>
                        </a:rPr>
                        <a:t>Pembro</a:t>
                      </a:r>
                      <a:r>
                        <a:rPr lang="fr-CH" sz="1400" dirty="0">
                          <a:effectLst/>
                        </a:rPr>
                        <a:t/>
                      </a:r>
                      <a:br>
                        <a:rPr lang="fr-CH" sz="1400" dirty="0">
                          <a:effectLst/>
                        </a:rPr>
                      </a:br>
                      <a:r>
                        <a:rPr lang="fr-CH" sz="1400" dirty="0">
                          <a:effectLst/>
                        </a:rPr>
                        <a:t>CPS ≥5</a:t>
                      </a:r>
                    </a:p>
                    <a:p>
                      <a:pPr algn="ctr" fontAlgn="b"/>
                      <a:r>
                        <a:rPr lang="fr-CH" sz="1400" dirty="0">
                          <a:effectLst/>
                        </a:rPr>
                        <a:t>n=95</a:t>
                      </a:r>
                      <a:endParaRPr lang="fr-CH" sz="1400" dirty="0">
                        <a:solidFill>
                          <a:srgbClr val="FFFFFF"/>
                        </a:solidFill>
                        <a:effectLst/>
                      </a:endParaRPr>
                    </a:p>
                  </a:txBody>
                  <a:tcPr marL="72000" marR="72000" anchor="b"/>
                </a:tc>
                <a:tc>
                  <a:txBody>
                    <a:bodyPr/>
                    <a:lstStyle/>
                    <a:p>
                      <a:pPr algn="ctr" fontAlgn="b"/>
                      <a:r>
                        <a:rPr lang="fr-CH" sz="1400" dirty="0" err="1">
                          <a:effectLst/>
                        </a:rPr>
                        <a:t>Paclitaxel</a:t>
                      </a:r>
                      <a:r>
                        <a:rPr lang="fr-CH" sz="1400" dirty="0">
                          <a:effectLst/>
                        </a:rPr>
                        <a:t/>
                      </a:r>
                      <a:br>
                        <a:rPr lang="fr-CH" sz="1400" dirty="0">
                          <a:effectLst/>
                        </a:rPr>
                      </a:br>
                      <a:r>
                        <a:rPr lang="fr-CH" sz="1400" dirty="0">
                          <a:effectLst/>
                        </a:rPr>
                        <a:t>CPS ≥5</a:t>
                      </a:r>
                    </a:p>
                    <a:p>
                      <a:pPr algn="ctr" fontAlgn="b"/>
                      <a:r>
                        <a:rPr lang="fr-CH" sz="1400" dirty="0">
                          <a:effectLst/>
                        </a:rPr>
                        <a:t>n=91</a:t>
                      </a:r>
                      <a:endParaRPr lang="fr-CH" sz="1400" dirty="0">
                        <a:solidFill>
                          <a:srgbClr val="FFFFFF"/>
                        </a:solidFill>
                        <a:effectLst/>
                      </a:endParaRPr>
                    </a:p>
                  </a:txBody>
                  <a:tcPr marL="72000" marR="72000" anchor="b"/>
                </a:tc>
                <a:tc>
                  <a:txBody>
                    <a:bodyPr/>
                    <a:lstStyle/>
                    <a:p>
                      <a:pPr algn="ctr" fontAlgn="b"/>
                      <a:r>
                        <a:rPr lang="fr-CH" sz="1400" dirty="0" err="1">
                          <a:effectLst/>
                        </a:rPr>
                        <a:t>Pembro</a:t>
                      </a:r>
                      <a:r>
                        <a:rPr lang="fr-CH" sz="1400" dirty="0">
                          <a:effectLst/>
                        </a:rPr>
                        <a:t/>
                      </a:r>
                      <a:br>
                        <a:rPr lang="fr-CH" sz="1400" dirty="0">
                          <a:effectLst/>
                        </a:rPr>
                      </a:br>
                      <a:r>
                        <a:rPr lang="fr-CH" sz="1400" dirty="0">
                          <a:effectLst/>
                        </a:rPr>
                        <a:t>CPS ≥10</a:t>
                      </a:r>
                      <a:br>
                        <a:rPr lang="fr-CH" sz="1400" dirty="0">
                          <a:effectLst/>
                        </a:rPr>
                      </a:br>
                      <a:r>
                        <a:rPr lang="fr-CH" sz="1400" dirty="0">
                          <a:effectLst/>
                        </a:rPr>
                        <a:t>n=53</a:t>
                      </a:r>
                      <a:endParaRPr lang="fr-CH" sz="1400" dirty="0">
                        <a:solidFill>
                          <a:srgbClr val="FFFFFF"/>
                        </a:solidFill>
                        <a:effectLst/>
                      </a:endParaRPr>
                    </a:p>
                  </a:txBody>
                  <a:tcPr marL="72000" marR="72000" anchor="b"/>
                </a:tc>
                <a:tc>
                  <a:txBody>
                    <a:bodyPr/>
                    <a:lstStyle/>
                    <a:p>
                      <a:pPr algn="ctr" fontAlgn="b"/>
                      <a:r>
                        <a:rPr lang="fr-CH" sz="1400" dirty="0" err="1">
                          <a:effectLst/>
                        </a:rPr>
                        <a:t>Paclitaxel</a:t>
                      </a:r>
                      <a:r>
                        <a:rPr lang="fr-CH" sz="1400" dirty="0">
                          <a:effectLst/>
                        </a:rPr>
                        <a:t/>
                      </a:r>
                      <a:br>
                        <a:rPr lang="fr-CH" sz="1400" dirty="0">
                          <a:effectLst/>
                        </a:rPr>
                      </a:br>
                      <a:r>
                        <a:rPr lang="fr-CH" sz="1400" dirty="0">
                          <a:effectLst/>
                        </a:rPr>
                        <a:t>CPS ≥10</a:t>
                      </a:r>
                    </a:p>
                    <a:p>
                      <a:pPr algn="ctr" fontAlgn="b"/>
                      <a:r>
                        <a:rPr lang="fr-CH" sz="1400" dirty="0">
                          <a:effectLst/>
                        </a:rPr>
                        <a:t>n=55</a:t>
                      </a:r>
                      <a:endParaRPr lang="fr-CH" sz="1400" dirty="0">
                        <a:solidFill>
                          <a:srgbClr val="FFFFFF"/>
                        </a:solidFill>
                        <a:effectLst/>
                      </a:endParaRPr>
                    </a:p>
                  </a:txBody>
                  <a:tcPr marL="72000" marR="72000" anchor="b"/>
                </a:tc>
                <a:extLst>
                  <a:ext uri="{0D108BD9-81ED-4DB2-BD59-A6C34878D82A}">
                    <a16:rowId xmlns="" xmlns:a16="http://schemas.microsoft.com/office/drawing/2014/main" val="10000"/>
                  </a:ext>
                </a:extLst>
              </a:tr>
              <a:tr h="419368">
                <a:tc>
                  <a:txBody>
                    <a:bodyPr/>
                    <a:lstStyle/>
                    <a:p>
                      <a:pPr algn="l" fontAlgn="b"/>
                      <a:r>
                        <a:rPr lang="fr-CH" sz="1400" b="1" dirty="0">
                          <a:effectLst/>
                        </a:rPr>
                        <a:t>OS, </a:t>
                      </a:r>
                      <a:r>
                        <a:rPr lang="fr-CH" sz="1400" b="1" dirty="0" err="1">
                          <a:effectLst/>
                        </a:rPr>
                        <a:t>deaths</a:t>
                      </a:r>
                      <a:r>
                        <a:rPr lang="fr-CH" sz="1400" b="1" dirty="0">
                          <a:effectLst/>
                        </a:rPr>
                        <a:t>, n (%)</a:t>
                      </a:r>
                    </a:p>
                  </a:txBody>
                  <a:tcPr marL="72000" marR="72000" anchor="ctr"/>
                </a:tc>
                <a:tc>
                  <a:txBody>
                    <a:bodyPr/>
                    <a:lstStyle/>
                    <a:p>
                      <a:pPr algn="ctr" fontAlgn="b"/>
                      <a:r>
                        <a:rPr lang="fr-CH" sz="1400" dirty="0">
                          <a:effectLst/>
                        </a:rPr>
                        <a:t>176 (89.8)</a:t>
                      </a:r>
                    </a:p>
                  </a:txBody>
                  <a:tcPr marL="72000" marR="72000" anchor="ctr"/>
                </a:tc>
                <a:tc>
                  <a:txBody>
                    <a:bodyPr/>
                    <a:lstStyle/>
                    <a:p>
                      <a:pPr algn="ctr" fontAlgn="b"/>
                      <a:r>
                        <a:rPr lang="fr-CH" sz="1400" dirty="0">
                          <a:effectLst/>
                        </a:rPr>
                        <a:t>190 (95.5)</a:t>
                      </a:r>
                    </a:p>
                  </a:txBody>
                  <a:tcPr marL="72000" marR="72000" anchor="ctr"/>
                </a:tc>
                <a:tc>
                  <a:txBody>
                    <a:bodyPr/>
                    <a:lstStyle/>
                    <a:p>
                      <a:pPr algn="ctr" fontAlgn="b"/>
                      <a:r>
                        <a:rPr lang="fr-CH" sz="1400" dirty="0">
                          <a:effectLst/>
                        </a:rPr>
                        <a:t>84 (88.4)</a:t>
                      </a:r>
                    </a:p>
                  </a:txBody>
                  <a:tcPr marL="72000" marR="72000" anchor="ctr"/>
                </a:tc>
                <a:tc>
                  <a:txBody>
                    <a:bodyPr/>
                    <a:lstStyle/>
                    <a:p>
                      <a:pPr algn="ctr" fontAlgn="b"/>
                      <a:r>
                        <a:rPr lang="fr-CH" sz="1400">
                          <a:effectLst/>
                        </a:rPr>
                        <a:t>86 (94.5)</a:t>
                      </a:r>
                    </a:p>
                  </a:txBody>
                  <a:tcPr marL="72000" marR="72000" anchor="ctr"/>
                </a:tc>
                <a:tc>
                  <a:txBody>
                    <a:bodyPr/>
                    <a:lstStyle/>
                    <a:p>
                      <a:pPr algn="ctr" fontAlgn="b"/>
                      <a:r>
                        <a:rPr lang="fr-CH" sz="1400" dirty="0">
                          <a:effectLst/>
                        </a:rPr>
                        <a:t>44 (83.0)</a:t>
                      </a:r>
                    </a:p>
                  </a:txBody>
                  <a:tcPr marL="72000" marR="72000" anchor="ctr"/>
                </a:tc>
                <a:tc>
                  <a:txBody>
                    <a:bodyPr/>
                    <a:lstStyle/>
                    <a:p>
                      <a:pPr algn="ctr" fontAlgn="b"/>
                      <a:r>
                        <a:rPr lang="fr-CH" sz="1400" dirty="0">
                          <a:effectLst/>
                        </a:rPr>
                        <a:t>51 (92.7)</a:t>
                      </a:r>
                    </a:p>
                  </a:txBody>
                  <a:tcPr marL="72000" marR="72000" anchor="ctr"/>
                </a:tc>
                <a:extLst>
                  <a:ext uri="{0D108BD9-81ED-4DB2-BD59-A6C34878D82A}">
                    <a16:rowId xmlns="" xmlns:a16="http://schemas.microsoft.com/office/drawing/2014/main" val="1766082076"/>
                  </a:ext>
                </a:extLst>
              </a:tr>
              <a:tr h="419368">
                <a:tc>
                  <a:txBody>
                    <a:bodyPr/>
                    <a:lstStyle/>
                    <a:p>
                      <a:pPr algn="l" fontAlgn="b"/>
                      <a:r>
                        <a:rPr lang="fr-CH" sz="1400" b="1" dirty="0">
                          <a:effectLst/>
                        </a:rPr>
                        <a:t>OS, </a:t>
                      </a:r>
                      <a:r>
                        <a:rPr lang="fr-CH" sz="1400" b="1" dirty="0" err="1">
                          <a:effectLst/>
                        </a:rPr>
                        <a:t>months</a:t>
                      </a:r>
                      <a:r>
                        <a:rPr lang="fr-CH" sz="1400" b="1" dirty="0">
                          <a:effectLst/>
                        </a:rPr>
                        <a:t>, </a:t>
                      </a:r>
                      <a:r>
                        <a:rPr lang="fr-CH" sz="1400" b="1" dirty="0" err="1">
                          <a:effectLst/>
                        </a:rPr>
                        <a:t>median</a:t>
                      </a:r>
                      <a:r>
                        <a:rPr lang="fr-CH" sz="1400" b="1" dirty="0">
                          <a:effectLst/>
                        </a:rPr>
                        <a:t> (95% CI)</a:t>
                      </a:r>
                    </a:p>
                  </a:txBody>
                  <a:tcPr marL="72000" marR="72000" anchor="ctr"/>
                </a:tc>
                <a:tc>
                  <a:txBody>
                    <a:bodyPr/>
                    <a:lstStyle/>
                    <a:p>
                      <a:pPr algn="ctr" fontAlgn="b"/>
                      <a:r>
                        <a:rPr lang="fr-CH" sz="1400" b="1" dirty="0">
                          <a:effectLst/>
                        </a:rPr>
                        <a:t>9.1 </a:t>
                      </a:r>
                    </a:p>
                    <a:p>
                      <a:pPr algn="ctr" fontAlgn="b"/>
                      <a:r>
                        <a:rPr lang="fr-CH" sz="1400" b="1" dirty="0">
                          <a:effectLst/>
                        </a:rPr>
                        <a:t>(6.2-10.7)</a:t>
                      </a:r>
                    </a:p>
                  </a:txBody>
                  <a:tcPr marL="72000" marR="72000" anchor="ctr"/>
                </a:tc>
                <a:tc>
                  <a:txBody>
                    <a:bodyPr/>
                    <a:lstStyle/>
                    <a:p>
                      <a:pPr algn="ctr" fontAlgn="b"/>
                      <a:r>
                        <a:rPr lang="fr-CH" sz="1400" b="1" dirty="0">
                          <a:effectLst/>
                        </a:rPr>
                        <a:t>8.3 </a:t>
                      </a:r>
                    </a:p>
                    <a:p>
                      <a:pPr algn="ctr" fontAlgn="b"/>
                      <a:r>
                        <a:rPr lang="fr-CH" sz="1400" b="1" dirty="0">
                          <a:effectLst/>
                        </a:rPr>
                        <a:t>(7.6-9.0)</a:t>
                      </a:r>
                    </a:p>
                  </a:txBody>
                  <a:tcPr marL="72000" marR="72000" anchor="ctr"/>
                </a:tc>
                <a:tc>
                  <a:txBody>
                    <a:bodyPr/>
                    <a:lstStyle/>
                    <a:p>
                      <a:pPr algn="ctr" fontAlgn="b"/>
                      <a:r>
                        <a:rPr lang="fr-CH" sz="1400" b="1" dirty="0">
                          <a:effectLst/>
                        </a:rPr>
                        <a:t>10.4 </a:t>
                      </a:r>
                    </a:p>
                    <a:p>
                      <a:pPr algn="ctr" fontAlgn="b"/>
                      <a:r>
                        <a:rPr lang="fr-CH" sz="1400" b="1" dirty="0">
                          <a:effectLst/>
                        </a:rPr>
                        <a:t>(6.7-15.5)</a:t>
                      </a:r>
                    </a:p>
                  </a:txBody>
                  <a:tcPr marL="72000" marR="72000" anchor="ctr"/>
                </a:tc>
                <a:tc>
                  <a:txBody>
                    <a:bodyPr/>
                    <a:lstStyle/>
                    <a:p>
                      <a:pPr algn="ctr" fontAlgn="b"/>
                      <a:r>
                        <a:rPr lang="fr-CH" sz="1400" b="1" dirty="0">
                          <a:effectLst/>
                        </a:rPr>
                        <a:t>8.3 </a:t>
                      </a:r>
                    </a:p>
                    <a:p>
                      <a:pPr algn="ctr" fontAlgn="b"/>
                      <a:r>
                        <a:rPr lang="fr-CH" sz="1400" b="1" dirty="0">
                          <a:effectLst/>
                        </a:rPr>
                        <a:t>(6.8-9.4)</a:t>
                      </a:r>
                    </a:p>
                  </a:txBody>
                  <a:tcPr marL="72000" marR="72000" anchor="ctr"/>
                </a:tc>
                <a:tc>
                  <a:txBody>
                    <a:bodyPr/>
                    <a:lstStyle/>
                    <a:p>
                      <a:pPr algn="ctr" fontAlgn="b"/>
                      <a:r>
                        <a:rPr lang="fr-CH" sz="1400" b="1" dirty="0">
                          <a:effectLst/>
                        </a:rPr>
                        <a:t>10.4 </a:t>
                      </a:r>
                    </a:p>
                    <a:p>
                      <a:pPr algn="ctr" fontAlgn="b"/>
                      <a:r>
                        <a:rPr lang="fr-CH" sz="1400" b="1" dirty="0">
                          <a:effectLst/>
                        </a:rPr>
                        <a:t>(5.9-18.3)</a:t>
                      </a:r>
                    </a:p>
                  </a:txBody>
                  <a:tcPr marL="72000" marR="72000" anchor="ctr"/>
                </a:tc>
                <a:tc>
                  <a:txBody>
                    <a:bodyPr/>
                    <a:lstStyle/>
                    <a:p>
                      <a:pPr algn="ctr" fontAlgn="b"/>
                      <a:r>
                        <a:rPr lang="fr-CH" sz="1400" b="1" dirty="0">
                          <a:effectLst/>
                        </a:rPr>
                        <a:t>8.0 </a:t>
                      </a:r>
                    </a:p>
                    <a:p>
                      <a:pPr algn="ctr" fontAlgn="b"/>
                      <a:r>
                        <a:rPr lang="fr-CH" sz="1400" b="1" dirty="0">
                          <a:effectLst/>
                        </a:rPr>
                        <a:t>(5.1-9.9)</a:t>
                      </a:r>
                    </a:p>
                  </a:txBody>
                  <a:tcPr marL="72000" marR="72000" anchor="ctr"/>
                </a:tc>
                <a:extLst>
                  <a:ext uri="{0D108BD9-81ED-4DB2-BD59-A6C34878D82A}">
                    <a16:rowId xmlns="" xmlns:a16="http://schemas.microsoft.com/office/drawing/2014/main" val="1309926606"/>
                  </a:ext>
                </a:extLst>
              </a:tr>
              <a:tr h="592050">
                <a:tc>
                  <a:txBody>
                    <a:bodyPr/>
                    <a:lstStyle/>
                    <a:p>
                      <a:pPr algn="l" fontAlgn="b"/>
                      <a:r>
                        <a:rPr lang="fr-CH" sz="1400" b="1" dirty="0">
                          <a:effectLst/>
                        </a:rPr>
                        <a:t>HR (95% CI)</a:t>
                      </a:r>
                    </a:p>
                  </a:txBody>
                  <a:tcPr marL="72000" marR="72000" anchor="ctr"/>
                </a:tc>
                <a:tc gridSpan="2">
                  <a:txBody>
                    <a:bodyPr/>
                    <a:lstStyle/>
                    <a:p>
                      <a:pPr algn="ctr" fontAlgn="b"/>
                      <a:r>
                        <a:rPr lang="fr-CH" sz="1400" b="1" dirty="0">
                          <a:effectLst/>
                        </a:rPr>
                        <a:t>0.81 </a:t>
                      </a:r>
                    </a:p>
                    <a:p>
                      <a:pPr algn="ctr" fontAlgn="b"/>
                      <a:r>
                        <a:rPr lang="fr-CH" sz="1400" b="1" dirty="0">
                          <a:effectLst/>
                        </a:rPr>
                        <a:t>(0.66-1.00)</a:t>
                      </a:r>
                    </a:p>
                  </a:txBody>
                  <a:tcPr marL="72000" marR="72000" anchor="ctr"/>
                </a:tc>
                <a:tc hMerge="1">
                  <a:txBody>
                    <a:bodyPr/>
                    <a:lstStyle/>
                    <a:p>
                      <a:pPr algn="ctr" fontAlgn="b"/>
                      <a:endParaRPr lang="fr-CH" sz="1400" dirty="0">
                        <a:effectLst/>
                      </a:endParaRPr>
                    </a:p>
                  </a:txBody>
                  <a:tcPr anchor="ctr">
                    <a:solidFill>
                      <a:schemeClr val="accent2">
                        <a:lumMod val="20000"/>
                        <a:lumOff val="80000"/>
                      </a:schemeClr>
                    </a:solidFill>
                  </a:tcPr>
                </a:tc>
                <a:tc gridSpan="2">
                  <a:txBody>
                    <a:bodyPr/>
                    <a:lstStyle/>
                    <a:p>
                      <a:pPr algn="ctr" fontAlgn="b"/>
                      <a:r>
                        <a:rPr lang="fr-CH" sz="1400" b="1" dirty="0">
                          <a:effectLst/>
                        </a:rPr>
                        <a:t>0.72 </a:t>
                      </a:r>
                    </a:p>
                    <a:p>
                      <a:pPr algn="ctr" fontAlgn="b"/>
                      <a:r>
                        <a:rPr lang="fr-CH" sz="1400" b="1" dirty="0">
                          <a:effectLst/>
                        </a:rPr>
                        <a:t>(0.53-0.99)</a:t>
                      </a:r>
                    </a:p>
                  </a:txBody>
                  <a:tcPr marL="72000" marR="72000" anchor="ctr"/>
                </a:tc>
                <a:tc hMerge="1">
                  <a:txBody>
                    <a:bodyPr/>
                    <a:lstStyle/>
                    <a:p>
                      <a:pPr algn="ctr" fontAlgn="b"/>
                      <a:endParaRPr lang="fr-CH" sz="1400" dirty="0">
                        <a:effectLst/>
                      </a:endParaRPr>
                    </a:p>
                  </a:txBody>
                  <a:tcPr anchor="ctr">
                    <a:solidFill>
                      <a:schemeClr val="accent2">
                        <a:lumMod val="20000"/>
                        <a:lumOff val="80000"/>
                      </a:schemeClr>
                    </a:solidFill>
                  </a:tcPr>
                </a:tc>
                <a:tc gridSpan="2">
                  <a:txBody>
                    <a:bodyPr/>
                    <a:lstStyle/>
                    <a:p>
                      <a:pPr algn="ctr" fontAlgn="b"/>
                      <a:r>
                        <a:rPr lang="fr-CH" sz="1400" b="1" dirty="0">
                          <a:effectLst/>
                        </a:rPr>
                        <a:t>0.69</a:t>
                      </a:r>
                    </a:p>
                    <a:p>
                      <a:pPr algn="ctr" fontAlgn="b"/>
                      <a:r>
                        <a:rPr lang="fr-CH" sz="1400" b="1" dirty="0">
                          <a:effectLst/>
                        </a:rPr>
                        <a:t> (0.46-1.05)</a:t>
                      </a:r>
                    </a:p>
                  </a:txBody>
                  <a:tcPr marL="72000" marR="72000" anchor="ctr"/>
                </a:tc>
                <a:tc hMerge="1">
                  <a:txBody>
                    <a:bodyPr/>
                    <a:lstStyle/>
                    <a:p>
                      <a:pPr algn="ctr" fontAlgn="b"/>
                      <a:endParaRPr lang="fr-CH" sz="1400" dirty="0">
                        <a:effectLst/>
                      </a:endParaRPr>
                    </a:p>
                  </a:txBody>
                  <a:tcPr anchor="ctr">
                    <a:solidFill>
                      <a:schemeClr val="accent2">
                        <a:lumMod val="20000"/>
                        <a:lumOff val="80000"/>
                      </a:schemeClr>
                    </a:solidFill>
                  </a:tcPr>
                </a:tc>
                <a:extLst>
                  <a:ext uri="{0D108BD9-81ED-4DB2-BD59-A6C34878D82A}">
                    <a16:rowId xmlns="" xmlns:a16="http://schemas.microsoft.com/office/drawing/2014/main" val="4255771152"/>
                  </a:ext>
                </a:extLst>
              </a:tr>
              <a:tr h="246687">
                <a:tc>
                  <a:txBody>
                    <a:bodyPr/>
                    <a:lstStyle/>
                    <a:p>
                      <a:pPr algn="l" fontAlgn="b"/>
                      <a:r>
                        <a:rPr lang="fr-CH" sz="1400" b="1" dirty="0">
                          <a:effectLst/>
                        </a:rPr>
                        <a:t>P value</a:t>
                      </a:r>
                      <a:endParaRPr lang="fr-CH" sz="1400" b="1" i="0" dirty="0">
                        <a:effectLst/>
                      </a:endParaRPr>
                    </a:p>
                  </a:txBody>
                  <a:tcPr marL="72000" marR="72000" anchor="ctr"/>
                </a:tc>
                <a:tc gridSpan="2">
                  <a:txBody>
                    <a:bodyPr/>
                    <a:lstStyle/>
                    <a:p>
                      <a:pPr algn="ctr" fontAlgn="b"/>
                      <a:r>
                        <a:rPr lang="fr-CH" sz="1400" b="1" dirty="0">
                          <a:effectLst/>
                        </a:rPr>
                        <a:t>0.03</a:t>
                      </a:r>
                    </a:p>
                  </a:txBody>
                  <a:tcPr marL="72000" marR="72000" anchor="ctr"/>
                </a:tc>
                <a:tc hMerge="1">
                  <a:txBody>
                    <a:bodyPr/>
                    <a:lstStyle/>
                    <a:p>
                      <a:pPr algn="ctr" fontAlgn="b"/>
                      <a:endParaRPr lang="fr-CH" sz="1400" dirty="0">
                        <a:effectLst/>
                      </a:endParaRPr>
                    </a:p>
                  </a:txBody>
                  <a:tcPr anchor="ctr">
                    <a:solidFill>
                      <a:schemeClr val="accent2">
                        <a:lumMod val="40000"/>
                        <a:lumOff val="60000"/>
                      </a:schemeClr>
                    </a:solidFill>
                  </a:tcPr>
                </a:tc>
                <a:tc gridSpan="2">
                  <a:txBody>
                    <a:bodyPr/>
                    <a:lstStyle/>
                    <a:p>
                      <a:pPr algn="ctr" fontAlgn="b"/>
                      <a:r>
                        <a:rPr lang="fr-CH" sz="1400" b="1" dirty="0">
                          <a:effectLst/>
                        </a:rPr>
                        <a:t>0.02</a:t>
                      </a:r>
                    </a:p>
                  </a:txBody>
                  <a:tcPr marL="72000" marR="72000" anchor="ctr"/>
                </a:tc>
                <a:tc hMerge="1">
                  <a:txBody>
                    <a:bodyPr/>
                    <a:lstStyle/>
                    <a:p>
                      <a:pPr algn="ctr" fontAlgn="b"/>
                      <a:endParaRPr lang="fr-CH" sz="1400" dirty="0">
                        <a:effectLst/>
                      </a:endParaRPr>
                    </a:p>
                  </a:txBody>
                  <a:tcPr anchor="ctr">
                    <a:solidFill>
                      <a:schemeClr val="accent2">
                        <a:lumMod val="40000"/>
                        <a:lumOff val="60000"/>
                      </a:schemeClr>
                    </a:solidFill>
                  </a:tcPr>
                </a:tc>
                <a:tc gridSpan="2">
                  <a:txBody>
                    <a:bodyPr/>
                    <a:lstStyle/>
                    <a:p>
                      <a:pPr algn="ctr" fontAlgn="b"/>
                      <a:r>
                        <a:rPr lang="fr-CH" sz="1400" b="1" dirty="0">
                          <a:effectLst/>
                        </a:rPr>
                        <a:t>0.04</a:t>
                      </a:r>
                    </a:p>
                  </a:txBody>
                  <a:tcPr marL="72000" marR="72000" anchor="ctr"/>
                </a:tc>
                <a:tc hMerge="1">
                  <a:txBody>
                    <a:bodyPr/>
                    <a:lstStyle/>
                    <a:p>
                      <a:pPr algn="ctr" fontAlgn="b"/>
                      <a:endParaRPr lang="fr-CH" sz="1400" dirty="0">
                        <a:effectLst/>
                      </a:endParaRPr>
                    </a:p>
                  </a:txBody>
                  <a:tcPr anchor="ctr">
                    <a:solidFill>
                      <a:schemeClr val="accent2">
                        <a:lumMod val="40000"/>
                        <a:lumOff val="60000"/>
                      </a:schemeClr>
                    </a:solidFill>
                  </a:tcPr>
                </a:tc>
                <a:extLst>
                  <a:ext uri="{0D108BD9-81ED-4DB2-BD59-A6C34878D82A}">
                    <a16:rowId xmlns="" xmlns:a16="http://schemas.microsoft.com/office/drawing/2014/main" val="3919920401"/>
                  </a:ext>
                </a:extLst>
              </a:tr>
              <a:tr h="419368">
                <a:tc>
                  <a:txBody>
                    <a:bodyPr/>
                    <a:lstStyle/>
                    <a:p>
                      <a:pPr algn="l" fontAlgn="b"/>
                      <a:r>
                        <a:rPr lang="fr-CH" sz="1400" b="1" dirty="0">
                          <a:effectLst/>
                        </a:rPr>
                        <a:t>PFS, </a:t>
                      </a:r>
                      <a:r>
                        <a:rPr lang="fr-CH" sz="1400" b="1" dirty="0" err="1">
                          <a:effectLst/>
                        </a:rPr>
                        <a:t>months</a:t>
                      </a:r>
                      <a:r>
                        <a:rPr lang="fr-CH" sz="1400" b="1" dirty="0">
                          <a:effectLst/>
                        </a:rPr>
                        <a:t>, </a:t>
                      </a:r>
                      <a:r>
                        <a:rPr lang="fr-CH" sz="1400" b="1" dirty="0" err="1">
                          <a:effectLst/>
                        </a:rPr>
                        <a:t>median</a:t>
                      </a:r>
                      <a:r>
                        <a:rPr lang="fr-CH" sz="1400" b="1" dirty="0">
                          <a:effectLst/>
                        </a:rPr>
                        <a:t> (95% CI)</a:t>
                      </a:r>
                    </a:p>
                  </a:txBody>
                  <a:tcPr marL="72000" marR="72000" anchor="ctr"/>
                </a:tc>
                <a:tc>
                  <a:txBody>
                    <a:bodyPr/>
                    <a:lstStyle/>
                    <a:p>
                      <a:pPr algn="ctr" fontAlgn="b"/>
                      <a:r>
                        <a:rPr lang="fr-CH" sz="1400" dirty="0">
                          <a:effectLst/>
                        </a:rPr>
                        <a:t>1.5</a:t>
                      </a:r>
                    </a:p>
                    <a:p>
                      <a:pPr algn="ctr" fontAlgn="b"/>
                      <a:r>
                        <a:rPr lang="fr-CH" sz="1400" dirty="0">
                          <a:effectLst/>
                        </a:rPr>
                        <a:t> (1.4-2.0)</a:t>
                      </a:r>
                    </a:p>
                  </a:txBody>
                  <a:tcPr marL="72000" marR="72000" anchor="ctr"/>
                </a:tc>
                <a:tc>
                  <a:txBody>
                    <a:bodyPr/>
                    <a:lstStyle/>
                    <a:p>
                      <a:pPr algn="ctr" fontAlgn="b"/>
                      <a:r>
                        <a:rPr lang="fr-CH" sz="1400" dirty="0">
                          <a:effectLst/>
                        </a:rPr>
                        <a:t>4.1</a:t>
                      </a:r>
                    </a:p>
                    <a:p>
                      <a:pPr algn="ctr" fontAlgn="b"/>
                      <a:r>
                        <a:rPr lang="fr-CH" sz="1400" dirty="0">
                          <a:effectLst/>
                        </a:rPr>
                        <a:t> (3.2-4.3)</a:t>
                      </a:r>
                    </a:p>
                  </a:txBody>
                  <a:tcPr marL="72000" marR="72000" anchor="ctr"/>
                </a:tc>
                <a:tc>
                  <a:txBody>
                    <a:bodyPr/>
                    <a:lstStyle/>
                    <a:p>
                      <a:pPr algn="ctr" fontAlgn="b"/>
                      <a:r>
                        <a:rPr lang="fr-CH" sz="1400" dirty="0">
                          <a:effectLst/>
                        </a:rPr>
                        <a:t>1.6 </a:t>
                      </a:r>
                    </a:p>
                    <a:p>
                      <a:pPr algn="ctr" fontAlgn="b"/>
                      <a:r>
                        <a:rPr lang="fr-CH" sz="1400" dirty="0">
                          <a:effectLst/>
                        </a:rPr>
                        <a:t>(1.4-2.8)</a:t>
                      </a:r>
                    </a:p>
                  </a:txBody>
                  <a:tcPr marL="72000" marR="72000" anchor="ctr"/>
                </a:tc>
                <a:tc>
                  <a:txBody>
                    <a:bodyPr/>
                    <a:lstStyle/>
                    <a:p>
                      <a:pPr algn="ctr" fontAlgn="b"/>
                      <a:r>
                        <a:rPr lang="fr-CH" sz="1400" dirty="0">
                          <a:effectLst/>
                        </a:rPr>
                        <a:t>4.0 </a:t>
                      </a:r>
                    </a:p>
                    <a:p>
                      <a:pPr algn="ctr" fontAlgn="b"/>
                      <a:r>
                        <a:rPr lang="fr-CH" sz="1400" dirty="0">
                          <a:effectLst/>
                        </a:rPr>
                        <a:t>(2.8-4.4)</a:t>
                      </a:r>
                    </a:p>
                  </a:txBody>
                  <a:tcPr marL="72000" marR="72000" anchor="ctr"/>
                </a:tc>
                <a:tc>
                  <a:txBody>
                    <a:bodyPr/>
                    <a:lstStyle/>
                    <a:p>
                      <a:pPr algn="ctr" fontAlgn="b"/>
                      <a:r>
                        <a:rPr lang="fr-CH" sz="1400" dirty="0">
                          <a:effectLst/>
                        </a:rPr>
                        <a:t>2.7 </a:t>
                      </a:r>
                    </a:p>
                    <a:p>
                      <a:pPr algn="ctr" fontAlgn="b"/>
                      <a:r>
                        <a:rPr lang="fr-CH" sz="1400" dirty="0">
                          <a:effectLst/>
                        </a:rPr>
                        <a:t>(1.4-4.3)</a:t>
                      </a:r>
                    </a:p>
                  </a:txBody>
                  <a:tcPr marL="72000" marR="72000" anchor="ctr"/>
                </a:tc>
                <a:tc>
                  <a:txBody>
                    <a:bodyPr/>
                    <a:lstStyle/>
                    <a:p>
                      <a:pPr algn="ctr" fontAlgn="b"/>
                      <a:r>
                        <a:rPr lang="fr-CH" sz="1400" dirty="0">
                          <a:effectLst/>
                        </a:rPr>
                        <a:t>4.0 </a:t>
                      </a:r>
                    </a:p>
                    <a:p>
                      <a:pPr algn="ctr" fontAlgn="b"/>
                      <a:r>
                        <a:rPr lang="fr-CH" sz="1400" dirty="0">
                          <a:effectLst/>
                        </a:rPr>
                        <a:t>(2.7-4.4)</a:t>
                      </a:r>
                    </a:p>
                  </a:txBody>
                  <a:tcPr marL="72000" marR="72000" anchor="ctr"/>
                </a:tc>
                <a:extLst>
                  <a:ext uri="{0D108BD9-81ED-4DB2-BD59-A6C34878D82A}">
                    <a16:rowId xmlns="" xmlns:a16="http://schemas.microsoft.com/office/drawing/2014/main" val="1979216729"/>
                  </a:ext>
                </a:extLst>
              </a:tr>
              <a:tr h="592050">
                <a:tc>
                  <a:txBody>
                    <a:bodyPr/>
                    <a:lstStyle/>
                    <a:p>
                      <a:pPr algn="l" fontAlgn="b"/>
                      <a:r>
                        <a:rPr lang="fr-CH" sz="1400" b="1" dirty="0">
                          <a:effectLst/>
                        </a:rPr>
                        <a:t>HR (95% CI)</a:t>
                      </a:r>
                    </a:p>
                  </a:txBody>
                  <a:tcPr marL="72000" marR="72000" anchor="ctr"/>
                </a:tc>
                <a:tc gridSpan="2">
                  <a:txBody>
                    <a:bodyPr/>
                    <a:lstStyle/>
                    <a:p>
                      <a:pPr algn="ctr" fontAlgn="b"/>
                      <a:r>
                        <a:rPr lang="fr-CH" sz="1400" dirty="0">
                          <a:effectLst/>
                        </a:rPr>
                        <a:t>1.25</a:t>
                      </a:r>
                    </a:p>
                    <a:p>
                      <a:pPr algn="ctr" fontAlgn="b"/>
                      <a:r>
                        <a:rPr lang="fr-CH" sz="1400" dirty="0">
                          <a:effectLst/>
                        </a:rPr>
                        <a:t> (1.02-1.54)</a:t>
                      </a:r>
                    </a:p>
                  </a:txBody>
                  <a:tcPr marL="72000" marR="72000" anchor="ctr"/>
                </a:tc>
                <a:tc hMerge="1">
                  <a:txBody>
                    <a:bodyPr/>
                    <a:lstStyle/>
                    <a:p>
                      <a:pPr algn="ctr" fontAlgn="b"/>
                      <a:endParaRPr lang="fr-CH" sz="1400" dirty="0">
                        <a:effectLst/>
                      </a:endParaRPr>
                    </a:p>
                  </a:txBody>
                  <a:tcPr anchor="ctr">
                    <a:solidFill>
                      <a:schemeClr val="accent2">
                        <a:lumMod val="40000"/>
                        <a:lumOff val="60000"/>
                      </a:schemeClr>
                    </a:solidFill>
                  </a:tcPr>
                </a:tc>
                <a:tc gridSpan="2">
                  <a:txBody>
                    <a:bodyPr/>
                    <a:lstStyle/>
                    <a:p>
                      <a:pPr algn="ctr" fontAlgn="b"/>
                      <a:r>
                        <a:rPr lang="fr-CH" sz="1400" dirty="0">
                          <a:effectLst/>
                        </a:rPr>
                        <a:t>0.98</a:t>
                      </a:r>
                    </a:p>
                    <a:p>
                      <a:pPr algn="ctr" fontAlgn="b"/>
                      <a:r>
                        <a:rPr lang="fr-CH" sz="1400" dirty="0">
                          <a:effectLst/>
                        </a:rPr>
                        <a:t> (0.71-1.34)</a:t>
                      </a:r>
                    </a:p>
                  </a:txBody>
                  <a:tcPr marL="72000" marR="72000" anchor="ctr"/>
                </a:tc>
                <a:tc hMerge="1">
                  <a:txBody>
                    <a:bodyPr/>
                    <a:lstStyle/>
                    <a:p>
                      <a:pPr algn="ctr" fontAlgn="b"/>
                      <a:endParaRPr lang="fr-CH" sz="1400" dirty="0">
                        <a:effectLst/>
                      </a:endParaRPr>
                    </a:p>
                  </a:txBody>
                  <a:tcPr anchor="ctr">
                    <a:solidFill>
                      <a:schemeClr val="accent2">
                        <a:lumMod val="40000"/>
                        <a:lumOff val="60000"/>
                      </a:schemeClr>
                    </a:solidFill>
                  </a:tcPr>
                </a:tc>
                <a:tc gridSpan="2">
                  <a:txBody>
                    <a:bodyPr/>
                    <a:lstStyle/>
                    <a:p>
                      <a:pPr algn="ctr" fontAlgn="b"/>
                      <a:r>
                        <a:rPr lang="fr-CH" sz="1400" dirty="0">
                          <a:effectLst/>
                        </a:rPr>
                        <a:t>0.79 </a:t>
                      </a:r>
                    </a:p>
                    <a:p>
                      <a:pPr algn="ctr" fontAlgn="b"/>
                      <a:r>
                        <a:rPr lang="fr-CH" sz="1400" dirty="0">
                          <a:effectLst/>
                        </a:rPr>
                        <a:t>(0.51-1.21)</a:t>
                      </a:r>
                    </a:p>
                  </a:txBody>
                  <a:tcPr marL="72000" marR="72000" anchor="ctr"/>
                </a:tc>
                <a:tc hMerge="1">
                  <a:txBody>
                    <a:bodyPr/>
                    <a:lstStyle/>
                    <a:p>
                      <a:pPr algn="ctr" fontAlgn="b"/>
                      <a:endParaRPr lang="fr-CH" sz="1400" dirty="0">
                        <a:effectLst/>
                      </a:endParaRPr>
                    </a:p>
                  </a:txBody>
                  <a:tcPr anchor="ctr">
                    <a:solidFill>
                      <a:schemeClr val="accent2">
                        <a:lumMod val="40000"/>
                        <a:lumOff val="60000"/>
                      </a:schemeClr>
                    </a:solidFill>
                  </a:tcPr>
                </a:tc>
                <a:extLst>
                  <a:ext uri="{0D108BD9-81ED-4DB2-BD59-A6C34878D82A}">
                    <a16:rowId xmlns="" xmlns:a16="http://schemas.microsoft.com/office/drawing/2014/main" val="10001"/>
                  </a:ext>
                </a:extLst>
              </a:tr>
              <a:tr h="419368">
                <a:tc>
                  <a:txBody>
                    <a:bodyPr/>
                    <a:lstStyle/>
                    <a:p>
                      <a:pPr algn="l" fontAlgn="b"/>
                      <a:r>
                        <a:rPr lang="fr-CH" sz="1400" b="1" dirty="0">
                          <a:effectLst/>
                        </a:rPr>
                        <a:t>ORR, % (n)</a:t>
                      </a:r>
                    </a:p>
                  </a:txBody>
                  <a:tcPr marL="72000" marR="72000" anchor="ctr"/>
                </a:tc>
                <a:tc>
                  <a:txBody>
                    <a:bodyPr/>
                    <a:lstStyle/>
                    <a:p>
                      <a:pPr algn="ctr" fontAlgn="b"/>
                      <a:r>
                        <a:rPr lang="fr-CH" sz="1400" b="1" dirty="0">
                          <a:effectLst/>
                        </a:rPr>
                        <a:t>16.3 (32)</a:t>
                      </a:r>
                    </a:p>
                  </a:txBody>
                  <a:tcPr marL="72000" marR="72000" anchor="ctr"/>
                </a:tc>
                <a:tc>
                  <a:txBody>
                    <a:bodyPr/>
                    <a:lstStyle/>
                    <a:p>
                      <a:pPr algn="ctr" fontAlgn="b"/>
                      <a:r>
                        <a:rPr lang="fr-CH" sz="1400" b="1" dirty="0">
                          <a:effectLst/>
                        </a:rPr>
                        <a:t>13.6 (27)</a:t>
                      </a:r>
                    </a:p>
                  </a:txBody>
                  <a:tcPr marL="72000" marR="72000" anchor="ctr"/>
                </a:tc>
                <a:tc>
                  <a:txBody>
                    <a:bodyPr/>
                    <a:lstStyle/>
                    <a:p>
                      <a:pPr algn="ctr" fontAlgn="b"/>
                      <a:r>
                        <a:rPr lang="fr-CH" sz="1400" b="1" dirty="0">
                          <a:effectLst/>
                        </a:rPr>
                        <a:t>20.0 (19)</a:t>
                      </a:r>
                    </a:p>
                  </a:txBody>
                  <a:tcPr marL="72000" marR="72000" anchor="ctr"/>
                </a:tc>
                <a:tc>
                  <a:txBody>
                    <a:bodyPr/>
                    <a:lstStyle/>
                    <a:p>
                      <a:pPr algn="ctr" fontAlgn="b"/>
                      <a:r>
                        <a:rPr lang="fr-CH" sz="1400" b="1" dirty="0">
                          <a:effectLst/>
                        </a:rPr>
                        <a:t>14.3 (13)</a:t>
                      </a:r>
                    </a:p>
                  </a:txBody>
                  <a:tcPr marL="72000" marR="72000" anchor="ctr"/>
                </a:tc>
                <a:tc>
                  <a:txBody>
                    <a:bodyPr/>
                    <a:lstStyle/>
                    <a:p>
                      <a:pPr algn="ctr" fontAlgn="b"/>
                      <a:r>
                        <a:rPr lang="fr-CH" sz="1400" b="1" dirty="0">
                          <a:effectLst/>
                        </a:rPr>
                        <a:t>24.5 (13)</a:t>
                      </a:r>
                    </a:p>
                  </a:txBody>
                  <a:tcPr marL="72000" marR="72000" anchor="ctr"/>
                </a:tc>
                <a:tc>
                  <a:txBody>
                    <a:bodyPr/>
                    <a:lstStyle/>
                    <a:p>
                      <a:pPr algn="ctr" fontAlgn="b"/>
                      <a:r>
                        <a:rPr lang="fr-CH" sz="1400" b="1" dirty="0">
                          <a:effectLst/>
                        </a:rPr>
                        <a:t>9.1 (5)</a:t>
                      </a:r>
                    </a:p>
                  </a:txBody>
                  <a:tcPr marL="72000" marR="72000" anchor="ctr"/>
                </a:tc>
                <a:extLst>
                  <a:ext uri="{0D108BD9-81ED-4DB2-BD59-A6C34878D82A}">
                    <a16:rowId xmlns="" xmlns:a16="http://schemas.microsoft.com/office/drawing/2014/main" val="10002"/>
                  </a:ext>
                </a:extLst>
              </a:tr>
              <a:tr h="592050">
                <a:tc>
                  <a:txBody>
                    <a:bodyPr/>
                    <a:lstStyle/>
                    <a:p>
                      <a:pPr algn="l" fontAlgn="b"/>
                      <a:r>
                        <a:rPr lang="fr-CH" sz="1400" b="1" dirty="0" err="1">
                          <a:effectLst/>
                        </a:rPr>
                        <a:t>DoR</a:t>
                      </a:r>
                      <a:r>
                        <a:rPr lang="fr-CH" sz="1400" b="1" dirty="0">
                          <a:effectLst/>
                        </a:rPr>
                        <a:t>, </a:t>
                      </a:r>
                      <a:r>
                        <a:rPr lang="fr-CH" sz="1400" b="1" dirty="0" err="1">
                          <a:effectLst/>
                        </a:rPr>
                        <a:t>months</a:t>
                      </a:r>
                      <a:r>
                        <a:rPr lang="fr-CH" sz="1400" b="1" dirty="0">
                          <a:effectLst/>
                        </a:rPr>
                        <a:t>, (range)</a:t>
                      </a:r>
                    </a:p>
                  </a:txBody>
                  <a:tcPr marL="72000" marR="72000" anchor="ctr"/>
                </a:tc>
                <a:tc>
                  <a:txBody>
                    <a:bodyPr/>
                    <a:lstStyle/>
                    <a:p>
                      <a:pPr algn="ctr" fontAlgn="b"/>
                      <a:r>
                        <a:rPr lang="fr-CH" sz="1400" b="1" dirty="0">
                          <a:effectLst/>
                        </a:rPr>
                        <a:t>19.1</a:t>
                      </a:r>
                    </a:p>
                    <a:p>
                      <a:pPr algn="ctr" fontAlgn="b"/>
                      <a:r>
                        <a:rPr lang="fr-CH" sz="1400" b="1" dirty="0">
                          <a:effectLst/>
                        </a:rPr>
                        <a:t> (1.4+ to 47.1+)</a:t>
                      </a:r>
                    </a:p>
                  </a:txBody>
                  <a:tcPr marL="0" marR="0" anchor="ctr"/>
                </a:tc>
                <a:tc>
                  <a:txBody>
                    <a:bodyPr/>
                    <a:lstStyle/>
                    <a:p>
                      <a:pPr algn="ctr" fontAlgn="b"/>
                      <a:r>
                        <a:rPr lang="fr-CH" sz="1400" b="1" dirty="0">
                          <a:effectLst/>
                        </a:rPr>
                        <a:t>5.2</a:t>
                      </a:r>
                    </a:p>
                    <a:p>
                      <a:pPr algn="ctr" fontAlgn="b"/>
                      <a:r>
                        <a:rPr lang="fr-CH" sz="1400" b="1" dirty="0">
                          <a:effectLst/>
                        </a:rPr>
                        <a:t> (1.3+ to 16.8)</a:t>
                      </a:r>
                    </a:p>
                  </a:txBody>
                  <a:tcPr marL="0" marR="0" anchor="ctr"/>
                </a:tc>
                <a:tc>
                  <a:txBody>
                    <a:bodyPr/>
                    <a:lstStyle/>
                    <a:p>
                      <a:pPr algn="ctr" fontAlgn="b"/>
                      <a:r>
                        <a:rPr lang="fr-CH" sz="1400" b="1" dirty="0">
                          <a:effectLst/>
                        </a:rPr>
                        <a:t>32.7 </a:t>
                      </a:r>
                    </a:p>
                    <a:p>
                      <a:pPr algn="ctr" fontAlgn="b"/>
                      <a:r>
                        <a:rPr lang="fr-CH" sz="1400" b="1" dirty="0">
                          <a:effectLst/>
                        </a:rPr>
                        <a:t>(4.1 to 47.1+)</a:t>
                      </a:r>
                    </a:p>
                  </a:txBody>
                  <a:tcPr marL="72000" marR="72000" anchor="ctr"/>
                </a:tc>
                <a:tc>
                  <a:txBody>
                    <a:bodyPr/>
                    <a:lstStyle/>
                    <a:p>
                      <a:pPr algn="ctr" fontAlgn="b"/>
                      <a:r>
                        <a:rPr lang="fr-CH" sz="1400" b="1" dirty="0">
                          <a:effectLst/>
                        </a:rPr>
                        <a:t>4.8 </a:t>
                      </a:r>
                    </a:p>
                    <a:p>
                      <a:pPr algn="ctr" fontAlgn="b"/>
                      <a:r>
                        <a:rPr lang="fr-CH" sz="1400" b="1" dirty="0">
                          <a:effectLst/>
                        </a:rPr>
                        <a:t>(1.3+ to 15.3)</a:t>
                      </a:r>
                    </a:p>
                  </a:txBody>
                  <a:tcPr marL="72000" marR="72000" anchor="ctr"/>
                </a:tc>
                <a:tc>
                  <a:txBody>
                    <a:bodyPr/>
                    <a:lstStyle/>
                    <a:p>
                      <a:pPr algn="ctr" fontAlgn="b"/>
                      <a:r>
                        <a:rPr lang="fr-CH" sz="1400" b="1" dirty="0">
                          <a:effectLst/>
                        </a:rPr>
                        <a:t>NR </a:t>
                      </a:r>
                    </a:p>
                    <a:p>
                      <a:pPr algn="ctr" fontAlgn="b"/>
                      <a:r>
                        <a:rPr lang="fr-CH" sz="1400" b="1" dirty="0">
                          <a:effectLst/>
                        </a:rPr>
                        <a:t>(4.1 to 47.1+)</a:t>
                      </a:r>
                    </a:p>
                  </a:txBody>
                  <a:tcPr marL="72000" marR="72000" anchor="ctr"/>
                </a:tc>
                <a:tc>
                  <a:txBody>
                    <a:bodyPr/>
                    <a:lstStyle/>
                    <a:p>
                      <a:pPr algn="ctr" fontAlgn="b"/>
                      <a:r>
                        <a:rPr lang="fr-CH" sz="1400" b="1" dirty="0">
                          <a:effectLst/>
                        </a:rPr>
                        <a:t>6.9 </a:t>
                      </a:r>
                    </a:p>
                    <a:p>
                      <a:pPr algn="ctr" fontAlgn="b"/>
                      <a:r>
                        <a:rPr lang="fr-CH" sz="1400" b="1" dirty="0">
                          <a:effectLst/>
                        </a:rPr>
                        <a:t>(2.6 to 6.9)</a:t>
                      </a:r>
                    </a:p>
                  </a:txBody>
                  <a:tcPr marL="72000" marR="72000" anchor="ctr"/>
                </a:tc>
                <a:extLst>
                  <a:ext uri="{0D108BD9-81ED-4DB2-BD59-A6C34878D82A}">
                    <a16:rowId xmlns="" xmlns:a16="http://schemas.microsoft.com/office/drawing/2014/main" val="10003"/>
                  </a:ext>
                </a:extLst>
              </a:tr>
            </a:tbl>
          </a:graphicData>
        </a:graphic>
      </p:graphicFrame>
      <p:sp>
        <p:nvSpPr>
          <p:cNvPr id="4" name="Rectangle 3">
            <a:extLst>
              <a:ext uri="{FF2B5EF4-FFF2-40B4-BE49-F238E27FC236}">
                <a16:creationId xmlns="" xmlns:a16="http://schemas.microsoft.com/office/drawing/2014/main" id="{36C22F55-7D7E-704D-9945-0184DBB6A496}"/>
              </a:ext>
            </a:extLst>
          </p:cNvPr>
          <p:cNvSpPr/>
          <p:nvPr/>
        </p:nvSpPr>
        <p:spPr>
          <a:xfrm>
            <a:off x="464400" y="739331"/>
            <a:ext cx="3235116" cy="400110"/>
          </a:xfrm>
          <a:prstGeom prst="rect">
            <a:avLst/>
          </a:prstGeom>
        </p:spPr>
        <p:txBody>
          <a:bodyPr wrap="none" lIns="0">
            <a:spAutoFit/>
          </a:bodyPr>
          <a:lstStyle/>
          <a:p>
            <a:r>
              <a:rPr lang="fr-CH" sz="2000" b="1" dirty="0">
                <a:solidFill>
                  <a:schemeClr val="accent1"/>
                </a:solidFill>
                <a:latin typeface="+mj-lt"/>
              </a:rPr>
              <a:t>Data </a:t>
            </a:r>
            <a:r>
              <a:rPr lang="fr-CH" sz="2000" b="1" dirty="0" err="1">
                <a:solidFill>
                  <a:schemeClr val="accent1"/>
                </a:solidFill>
                <a:latin typeface="+mj-lt"/>
              </a:rPr>
              <a:t>cut</a:t>
            </a:r>
            <a:r>
              <a:rPr lang="fr-CH" sz="2000" b="1" dirty="0">
                <a:solidFill>
                  <a:schemeClr val="accent1"/>
                </a:solidFill>
                <a:latin typeface="+mj-lt"/>
              </a:rPr>
              <a:t>-off date: </a:t>
            </a:r>
            <a:r>
              <a:rPr lang="fr-CH" sz="2000" dirty="0" err="1">
                <a:solidFill>
                  <a:srgbClr val="5D8298"/>
                </a:solidFill>
                <a:latin typeface="+mj-lt"/>
              </a:rPr>
              <a:t>Oct</a:t>
            </a:r>
            <a:r>
              <a:rPr lang="fr-CH" sz="2000" dirty="0">
                <a:solidFill>
                  <a:srgbClr val="5D8298"/>
                </a:solidFill>
                <a:latin typeface="+mj-lt"/>
              </a:rPr>
              <a:t> 7, 2019</a:t>
            </a:r>
            <a:endParaRPr lang="fr-FR" sz="2000" dirty="0">
              <a:solidFill>
                <a:srgbClr val="5D8298"/>
              </a:solidFill>
              <a:latin typeface="+mj-lt"/>
            </a:endParaRPr>
          </a:p>
        </p:txBody>
      </p:sp>
    </p:spTree>
    <p:extLst>
      <p:ext uri="{BB962C8B-B14F-4D97-AF65-F5344CB8AC3E}">
        <p14:creationId xmlns:p14="http://schemas.microsoft.com/office/powerpoint/2010/main" val="2892624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8">
            <a:extLst>
              <a:ext uri="{FF2B5EF4-FFF2-40B4-BE49-F238E27FC236}">
                <a16:creationId xmlns="" xmlns:a16="http://schemas.microsoft.com/office/drawing/2014/main" id="{BB89D9CE-AFE3-2648-996D-B479A2CC1216}"/>
              </a:ext>
            </a:extLst>
          </p:cNvPr>
          <p:cNvSpPr>
            <a:spLocks noGrp="1"/>
          </p:cNvSpPr>
          <p:nvPr>
            <p:ph type="body" idx="1"/>
          </p:nvPr>
        </p:nvSpPr>
        <p:spPr/>
        <p:txBody>
          <a:bodyPr/>
          <a:lstStyle/>
          <a:p>
            <a:r>
              <a:rPr lang="fr-CH" dirty="0"/>
              <a:t>as 2-L </a:t>
            </a:r>
            <a:r>
              <a:rPr lang="fr-CH" dirty="0" err="1"/>
              <a:t>therapy</a:t>
            </a:r>
            <a:r>
              <a:rPr lang="fr-CH" dirty="0"/>
              <a:t>, </a:t>
            </a:r>
            <a:r>
              <a:rPr lang="fr-CH" dirty="0" err="1"/>
              <a:t>pembrolizumab</a:t>
            </a:r>
            <a:r>
              <a:rPr lang="fr-CH" dirty="0"/>
              <a:t> </a:t>
            </a:r>
            <a:r>
              <a:rPr lang="fr-CH" dirty="0" err="1"/>
              <a:t>can</a:t>
            </a:r>
            <a:r>
              <a:rPr lang="fr-CH" dirty="0"/>
              <a:t> </a:t>
            </a:r>
            <a:r>
              <a:rPr lang="fr-CH" dirty="0" err="1"/>
              <a:t>be</a:t>
            </a:r>
            <a:r>
              <a:rPr lang="fr-CH" dirty="0"/>
              <a:t> </a:t>
            </a:r>
            <a:r>
              <a:rPr lang="fr-CH" dirty="0" err="1"/>
              <a:t>beneficial</a:t>
            </a:r>
            <a:r>
              <a:rPr lang="fr-CH" dirty="0"/>
              <a:t> for PD-L1-positive GC patients</a:t>
            </a:r>
            <a:endParaRPr lang="en-US" dirty="0"/>
          </a:p>
        </p:txBody>
      </p:sp>
      <p:sp>
        <p:nvSpPr>
          <p:cNvPr id="6" name="Content Placeholder 5">
            <a:extLst>
              <a:ext uri="{FF2B5EF4-FFF2-40B4-BE49-F238E27FC236}">
                <a16:creationId xmlns="" xmlns:a16="http://schemas.microsoft.com/office/drawing/2014/main" id="{E9DD17BC-2664-4EBB-94C8-269D69889DAC}"/>
              </a:ext>
            </a:extLst>
          </p:cNvPr>
          <p:cNvSpPr>
            <a:spLocks noGrp="1"/>
          </p:cNvSpPr>
          <p:nvPr>
            <p:ph sz="quarter" idx="12"/>
          </p:nvPr>
        </p:nvSpPr>
        <p:spPr>
          <a:xfrm>
            <a:off x="465138" y="2420888"/>
            <a:ext cx="8222400" cy="3672408"/>
          </a:xfrm>
        </p:spPr>
        <p:txBody>
          <a:bodyPr/>
          <a:lstStyle/>
          <a:p>
            <a:r>
              <a:rPr lang="en-GB" b="1" dirty="0"/>
              <a:t>After 2 additional years of follow up: </a:t>
            </a:r>
            <a:r>
              <a:rPr lang="en-GB" b="1" dirty="0">
                <a:solidFill>
                  <a:schemeClr val="accent1"/>
                </a:solidFill>
              </a:rPr>
              <a:t>pembrolizumab did not significantly improve OS and PFS</a:t>
            </a:r>
            <a:r>
              <a:rPr lang="en-GB" dirty="0"/>
              <a:t> over paclitaxel (consistent with primary analysis) </a:t>
            </a:r>
          </a:p>
          <a:p>
            <a:r>
              <a:rPr lang="en-GB" b="1" dirty="0">
                <a:solidFill>
                  <a:schemeClr val="accent1"/>
                </a:solidFill>
              </a:rPr>
              <a:t>Response rates were numerically higher and more durable </a:t>
            </a:r>
            <a:r>
              <a:rPr lang="en-GB" dirty="0"/>
              <a:t>with pembrolizumab</a:t>
            </a:r>
          </a:p>
          <a:p>
            <a:r>
              <a:rPr lang="en-GB" dirty="0"/>
              <a:t>Treatment with pembrolizumab resulted in </a:t>
            </a:r>
            <a:r>
              <a:rPr lang="en-GB" b="1" dirty="0">
                <a:solidFill>
                  <a:schemeClr val="accent1"/>
                </a:solidFill>
              </a:rPr>
              <a:t>fewer treatment-related AEs </a:t>
            </a:r>
          </a:p>
          <a:p>
            <a:endParaRPr lang="en-GB" b="1" dirty="0">
              <a:solidFill>
                <a:schemeClr val="accent1"/>
              </a:solidFill>
            </a:endParaRPr>
          </a:p>
          <a:p>
            <a:r>
              <a:rPr lang="en-GB" dirty="0"/>
              <a:t>With </a:t>
            </a:r>
            <a:r>
              <a:rPr lang="en-GB" b="1" dirty="0">
                <a:solidFill>
                  <a:schemeClr val="accent1"/>
                </a:solidFill>
              </a:rPr>
              <a:t>increasing PD-L1 enrichment </a:t>
            </a:r>
            <a:r>
              <a:rPr lang="en-GB" dirty="0"/>
              <a:t>among </a:t>
            </a:r>
            <a:r>
              <a:rPr lang="en-GB" b="1" dirty="0">
                <a:solidFill>
                  <a:schemeClr val="accent1"/>
                </a:solidFill>
              </a:rPr>
              <a:t>GC patients: </a:t>
            </a:r>
          </a:p>
          <a:p>
            <a:pPr lvl="1"/>
            <a:r>
              <a:rPr lang="en-GB" dirty="0"/>
              <a:t>Second-line pembrolizumab </a:t>
            </a:r>
            <a:r>
              <a:rPr lang="en-GB" b="1" dirty="0">
                <a:solidFill>
                  <a:schemeClr val="accent1"/>
                </a:solidFill>
              </a:rPr>
              <a:t>prolonged OS</a:t>
            </a:r>
          </a:p>
          <a:p>
            <a:pPr lvl="1"/>
            <a:r>
              <a:rPr lang="en-GB" dirty="0"/>
              <a:t>Pembrolizumab treatment </a:t>
            </a:r>
            <a:r>
              <a:rPr lang="en-GB" b="1" dirty="0">
                <a:solidFill>
                  <a:schemeClr val="accent1"/>
                </a:solidFill>
              </a:rPr>
              <a:t>effect increased for ORR and </a:t>
            </a:r>
            <a:r>
              <a:rPr lang="en-GB" b="1" dirty="0" err="1">
                <a:solidFill>
                  <a:schemeClr val="accent1"/>
                </a:solidFill>
              </a:rPr>
              <a:t>DoR</a:t>
            </a:r>
            <a:endParaRPr lang="en-GB" b="1" dirty="0">
              <a:solidFill>
                <a:schemeClr val="accent1"/>
              </a:solidFill>
            </a:endParaRPr>
          </a:p>
        </p:txBody>
      </p:sp>
      <p:sp>
        <p:nvSpPr>
          <p:cNvPr id="4" name="Title 3">
            <a:extLst>
              <a:ext uri="{FF2B5EF4-FFF2-40B4-BE49-F238E27FC236}">
                <a16:creationId xmlns="" xmlns:a16="http://schemas.microsoft.com/office/drawing/2014/main" id="{53D4A09B-8521-459A-90F5-7AFEEE8D3295}"/>
              </a:ext>
            </a:extLst>
          </p:cNvPr>
          <p:cNvSpPr>
            <a:spLocks noGrp="1"/>
          </p:cNvSpPr>
          <p:nvPr>
            <p:ph type="title"/>
          </p:nvPr>
        </p:nvSpPr>
        <p:spPr/>
        <p:txBody>
          <a:bodyPr/>
          <a:lstStyle/>
          <a:p>
            <a:r>
              <a:rPr lang="en-GB"/>
              <a:t>conclusions</a:t>
            </a:r>
            <a:endParaRPr lang="en-GB" dirty="0"/>
          </a:p>
        </p:txBody>
      </p:sp>
      <p:sp>
        <p:nvSpPr>
          <p:cNvPr id="5" name="Slide Number Placeholder 4"/>
          <p:cNvSpPr>
            <a:spLocks noGrp="1"/>
          </p:cNvSpPr>
          <p:nvPr>
            <p:ph type="sldNum" sz="quarter" idx="4"/>
          </p:nvPr>
        </p:nvSpPr>
        <p:spPr/>
        <p:txBody>
          <a:bodyPr/>
          <a:lstStyle/>
          <a:p>
            <a:fld id="{FCE43C0F-8A7B-3A4B-9DB5-B3472E36E833}" type="slidenum">
              <a:rPr lang="en-GB" noProof="0" smtClean="0"/>
              <a:pPr/>
              <a:t>12</a:t>
            </a:fld>
            <a:endParaRPr lang="en-GB" noProof="0" dirty="0"/>
          </a:p>
        </p:txBody>
      </p:sp>
      <p:sp>
        <p:nvSpPr>
          <p:cNvPr id="10" name="Content Placeholder 9">
            <a:extLst>
              <a:ext uri="{FF2B5EF4-FFF2-40B4-BE49-F238E27FC236}">
                <a16:creationId xmlns="" xmlns:a16="http://schemas.microsoft.com/office/drawing/2014/main" id="{3FB36035-2469-1C44-82F3-A10668D1BF1D}"/>
              </a:ext>
            </a:extLst>
          </p:cNvPr>
          <p:cNvSpPr>
            <a:spLocks noGrp="1"/>
          </p:cNvSpPr>
          <p:nvPr>
            <p:ph sz="quarter" idx="15"/>
          </p:nvPr>
        </p:nvSpPr>
        <p:spPr>
          <a:xfrm>
            <a:off x="465138" y="6309320"/>
            <a:ext cx="7923286" cy="365125"/>
          </a:xfrm>
        </p:spPr>
        <p:txBody>
          <a:bodyPr/>
          <a:lstStyle/>
          <a:p>
            <a:r>
              <a:rPr lang="en-US" dirty="0"/>
              <a:t>2-L, second line; AEs, adverse events; </a:t>
            </a:r>
            <a:r>
              <a:rPr lang="en-US" dirty="0" err="1"/>
              <a:t>DoR</a:t>
            </a:r>
            <a:r>
              <a:rPr lang="en-US" dirty="0"/>
              <a:t>, duration of response; GC, gastric cancer; ORR, overall response rate; </a:t>
            </a:r>
            <a:br>
              <a:rPr lang="en-US" dirty="0"/>
            </a:br>
            <a:r>
              <a:rPr lang="en-US" dirty="0"/>
              <a:t>OS, overall survival; PFS, progression-free survival; PD-L1, programmed death ligand-1 </a:t>
            </a:r>
          </a:p>
        </p:txBody>
      </p:sp>
    </p:spTree>
    <p:extLst>
      <p:ext uri="{BB962C8B-B14F-4D97-AF65-F5344CB8AC3E}">
        <p14:creationId xmlns:p14="http://schemas.microsoft.com/office/powerpoint/2010/main" val="547761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3E1C903-EB03-4C5A-984B-750C2EB65CA1}"/>
              </a:ext>
            </a:extLst>
          </p:cNvPr>
          <p:cNvSpPr>
            <a:spLocks noGrp="1"/>
          </p:cNvSpPr>
          <p:nvPr>
            <p:ph type="title"/>
          </p:nvPr>
        </p:nvSpPr>
        <p:spPr/>
        <p:txBody>
          <a:bodyPr>
            <a:noAutofit/>
          </a:bodyPr>
          <a:lstStyle/>
          <a:p>
            <a:r>
              <a:rPr lang="fr-CH" dirty="0"/>
              <a:t>REGOMUNE: A phase II </a:t>
            </a:r>
            <a:r>
              <a:rPr lang="fr-CH" dirty="0" err="1"/>
              <a:t>study</a:t>
            </a:r>
            <a:r>
              <a:rPr lang="fr-CH" dirty="0"/>
              <a:t> </a:t>
            </a:r>
            <a:br>
              <a:rPr lang="fr-CH" dirty="0"/>
            </a:br>
            <a:r>
              <a:rPr lang="fr-CH" dirty="0"/>
              <a:t>of </a:t>
            </a:r>
            <a:r>
              <a:rPr lang="fr-CH" dirty="0" err="1"/>
              <a:t>regorafenib</a:t>
            </a:r>
            <a:r>
              <a:rPr lang="fr-CH" dirty="0"/>
              <a:t> plus </a:t>
            </a:r>
            <a:r>
              <a:rPr lang="fr-CH" dirty="0" err="1"/>
              <a:t>avelumab</a:t>
            </a:r>
            <a:r>
              <a:rPr lang="fr-CH" dirty="0"/>
              <a:t> in </a:t>
            </a:r>
            <a:r>
              <a:rPr lang="fr-CH" dirty="0" err="1"/>
              <a:t>solid</a:t>
            </a:r>
            <a:r>
              <a:rPr lang="fr-CH" dirty="0"/>
              <a:t> </a:t>
            </a:r>
            <a:r>
              <a:rPr lang="fr-CH" dirty="0" err="1"/>
              <a:t>tumours</a:t>
            </a:r>
            <a:r>
              <a:rPr lang="fr-CH" dirty="0"/>
              <a:t>—</a:t>
            </a:r>
            <a:r>
              <a:rPr lang="fr-CH" dirty="0" err="1"/>
              <a:t>Results</a:t>
            </a:r>
            <a:r>
              <a:rPr lang="fr-CH" dirty="0"/>
              <a:t> of </a:t>
            </a:r>
            <a:br>
              <a:rPr lang="fr-CH" dirty="0"/>
            </a:br>
            <a:r>
              <a:rPr lang="fr-CH" dirty="0"/>
              <a:t>the non-MSI-H </a:t>
            </a:r>
            <a:r>
              <a:rPr lang="fr-CH" dirty="0" err="1"/>
              <a:t>metastatic</a:t>
            </a:r>
            <a:r>
              <a:rPr lang="fr-CH" dirty="0"/>
              <a:t> </a:t>
            </a:r>
            <a:r>
              <a:rPr lang="fr-CH" spc="0" dirty="0"/>
              <a:t>colorectal cancer (</a:t>
            </a:r>
            <a:r>
              <a:rPr lang="fr-CH" cap="none" spc="0" dirty="0"/>
              <a:t>m</a:t>
            </a:r>
            <a:r>
              <a:rPr lang="fr-CH" spc="0" dirty="0"/>
              <a:t>CRC) </a:t>
            </a:r>
            <a:r>
              <a:rPr lang="fr-CH" spc="0" dirty="0" err="1"/>
              <a:t>cohort</a:t>
            </a:r>
            <a:r>
              <a:rPr lang="fr-CH" spc="0" dirty="0"/>
              <a:t/>
            </a:r>
            <a:br>
              <a:rPr lang="fr-CH" spc="0" dirty="0"/>
            </a:br>
            <a:r>
              <a:rPr lang="fr-CH" spc="0" dirty="0"/>
              <a:t/>
            </a:r>
            <a:br>
              <a:rPr lang="fr-CH" spc="0" dirty="0"/>
            </a:br>
            <a:r>
              <a:rPr lang="en-GB" sz="2200" cap="none" dirty="0"/>
              <a:t>Cousin S, et al.</a:t>
            </a:r>
            <a:br>
              <a:rPr lang="en-GB" sz="2200" cap="none" dirty="0"/>
            </a:br>
            <a:r>
              <a:rPr lang="en-GB" sz="2200" cap="none" dirty="0"/>
              <a:t>ASCO 2020. Abstract #4019. Poster presentation</a:t>
            </a:r>
            <a:endParaRPr lang="fr-CH" sz="2200" spc="0" dirty="0"/>
          </a:p>
        </p:txBody>
      </p:sp>
      <p:sp>
        <p:nvSpPr>
          <p:cNvPr id="4" name="Slide Number Placeholder 3"/>
          <p:cNvSpPr>
            <a:spLocks noGrp="1"/>
          </p:cNvSpPr>
          <p:nvPr>
            <p:ph type="sldNum" sz="quarter" idx="4"/>
          </p:nvPr>
        </p:nvSpPr>
        <p:spPr/>
        <p:txBody>
          <a:bodyPr/>
          <a:lstStyle/>
          <a:p>
            <a:fld id="{FCE43C0F-8A7B-3A4B-9DB5-B3472E36E833}" type="slidenum">
              <a:rPr lang="en-GB" smtClean="0"/>
              <a:pPr/>
              <a:t>13</a:t>
            </a:fld>
            <a:endParaRPr lang="en-GB" dirty="0"/>
          </a:p>
        </p:txBody>
      </p:sp>
      <p:sp>
        <p:nvSpPr>
          <p:cNvPr id="3" name="Rectangle 2">
            <a:extLst>
              <a:ext uri="{FF2B5EF4-FFF2-40B4-BE49-F238E27FC236}">
                <a16:creationId xmlns="" xmlns:a16="http://schemas.microsoft.com/office/drawing/2014/main" id="{9F7D10A9-EC2E-CA40-B5C5-4E59E595C97C}"/>
              </a:ext>
            </a:extLst>
          </p:cNvPr>
          <p:cNvSpPr/>
          <p:nvPr/>
        </p:nvSpPr>
        <p:spPr>
          <a:xfrm>
            <a:off x="457200" y="6398696"/>
            <a:ext cx="2440283" cy="276999"/>
          </a:xfrm>
          <a:prstGeom prst="rect">
            <a:avLst/>
          </a:prstGeom>
        </p:spPr>
        <p:txBody>
          <a:bodyPr wrap="none">
            <a:spAutoFit/>
          </a:bodyPr>
          <a:lstStyle/>
          <a:p>
            <a:r>
              <a:rPr lang="en-GB" sz="1200" dirty="0">
                <a:solidFill>
                  <a:schemeClr val="bg1"/>
                </a:solidFill>
              </a:rPr>
              <a:t>MSI-H, microsatellite instability-high</a:t>
            </a:r>
            <a:endParaRPr lang="fr-FR" sz="1200" dirty="0">
              <a:solidFill>
                <a:schemeClr val="bg1"/>
              </a:solidFill>
            </a:endParaRPr>
          </a:p>
        </p:txBody>
      </p:sp>
    </p:spTree>
    <p:extLst>
      <p:ext uri="{BB962C8B-B14F-4D97-AF65-F5344CB8AC3E}">
        <p14:creationId xmlns:p14="http://schemas.microsoft.com/office/powerpoint/2010/main" val="2746038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A09C7235-1601-4110-B808-BD18FA347F55}"/>
              </a:ext>
            </a:extLst>
          </p:cNvPr>
          <p:cNvSpPr>
            <a:spLocks noGrp="1"/>
          </p:cNvSpPr>
          <p:nvPr>
            <p:ph sz="quarter" idx="12"/>
          </p:nvPr>
        </p:nvSpPr>
        <p:spPr>
          <a:xfrm>
            <a:off x="465138" y="1269616"/>
            <a:ext cx="8222400" cy="4525200"/>
          </a:xfrm>
        </p:spPr>
        <p:txBody>
          <a:bodyPr/>
          <a:lstStyle/>
          <a:p>
            <a:pPr marL="0" indent="0" algn="ctr">
              <a:buNone/>
            </a:pPr>
            <a:r>
              <a:rPr lang="en-GB" b="1" dirty="0">
                <a:solidFill>
                  <a:schemeClr val="accent1"/>
                </a:solidFill>
              </a:rPr>
              <a:t>Regorafenib has anti-immunosuppressive property</a:t>
            </a:r>
            <a:r>
              <a:rPr lang="en-GB" b="1" baseline="30000" dirty="0">
                <a:solidFill>
                  <a:schemeClr val="accent1"/>
                </a:solidFill>
              </a:rPr>
              <a:t>1 </a:t>
            </a:r>
          </a:p>
          <a:p>
            <a:pPr marL="0" indent="0" algn="ctr">
              <a:buNone/>
            </a:pPr>
            <a:r>
              <a:rPr lang="en-GB" dirty="0"/>
              <a:t>Synergy between regorafenib and anti–PD-1/PD-L1 antibodies has been </a:t>
            </a:r>
            <a:br>
              <a:rPr lang="en-GB" dirty="0"/>
            </a:br>
            <a:r>
              <a:rPr lang="en-GB" dirty="0"/>
              <a:t>shown in pre-clinical models</a:t>
            </a:r>
            <a:r>
              <a:rPr lang="en-GB" baseline="30000" dirty="0"/>
              <a:t>1</a:t>
            </a:r>
          </a:p>
          <a:p>
            <a:pPr marL="0" indent="0" algn="ctr">
              <a:buNone/>
            </a:pPr>
            <a:endParaRPr lang="en-GB" dirty="0"/>
          </a:p>
          <a:p>
            <a:pPr marL="0" indent="0">
              <a:buNone/>
            </a:pPr>
            <a:r>
              <a:rPr lang="en-GB" dirty="0"/>
              <a:t>Combination strategy studies initiated with regorafenib and anti-PD-1/PD-L1:</a:t>
            </a:r>
          </a:p>
          <a:p>
            <a:pPr lvl="1"/>
            <a:endParaRPr lang="en-GB" dirty="0"/>
          </a:p>
          <a:p>
            <a:pPr lvl="1"/>
            <a:endParaRPr lang="en-GB" dirty="0"/>
          </a:p>
          <a:p>
            <a:pPr lvl="1"/>
            <a:endParaRPr lang="en-GB" dirty="0"/>
          </a:p>
          <a:p>
            <a:endParaRPr lang="en-GB" dirty="0"/>
          </a:p>
        </p:txBody>
      </p:sp>
      <p:sp>
        <p:nvSpPr>
          <p:cNvPr id="3" name="Title 2">
            <a:extLst>
              <a:ext uri="{FF2B5EF4-FFF2-40B4-BE49-F238E27FC236}">
                <a16:creationId xmlns="" xmlns:a16="http://schemas.microsoft.com/office/drawing/2014/main" id="{75F1A2E3-911C-4E12-831B-42FF626604DE}"/>
              </a:ext>
            </a:extLst>
          </p:cNvPr>
          <p:cNvSpPr>
            <a:spLocks noGrp="1"/>
          </p:cNvSpPr>
          <p:nvPr>
            <p:ph type="title"/>
          </p:nvPr>
        </p:nvSpPr>
        <p:spPr/>
        <p:txBody>
          <a:bodyPr/>
          <a:lstStyle/>
          <a:p>
            <a:r>
              <a:rPr lang="en-GB"/>
              <a:t>backgrounD</a:t>
            </a:r>
            <a:endParaRPr lang="en-GB" dirty="0"/>
          </a:p>
        </p:txBody>
      </p:sp>
      <p:sp>
        <p:nvSpPr>
          <p:cNvPr id="5" name="Slide Number Placeholder 4">
            <a:extLst>
              <a:ext uri="{FF2B5EF4-FFF2-40B4-BE49-F238E27FC236}">
                <a16:creationId xmlns="" xmlns:a16="http://schemas.microsoft.com/office/drawing/2014/main" id="{92EF3EC2-6381-4222-8910-80A90730CD31}"/>
              </a:ext>
            </a:extLst>
          </p:cNvPr>
          <p:cNvSpPr>
            <a:spLocks noGrp="1"/>
          </p:cNvSpPr>
          <p:nvPr>
            <p:ph type="sldNum" sz="quarter" idx="4"/>
          </p:nvPr>
        </p:nvSpPr>
        <p:spPr/>
        <p:txBody>
          <a:bodyPr/>
          <a:lstStyle/>
          <a:p>
            <a:fld id="{FCE43C0F-8A7B-3A4B-9DB5-B3472E36E833}" type="slidenum">
              <a:rPr lang="en-GB" smtClean="0"/>
              <a:pPr/>
              <a:t>14</a:t>
            </a:fld>
            <a:endParaRPr lang="en-GB" dirty="0"/>
          </a:p>
        </p:txBody>
      </p:sp>
      <p:sp>
        <p:nvSpPr>
          <p:cNvPr id="17" name="Content Placeholder 16">
            <a:extLst>
              <a:ext uri="{FF2B5EF4-FFF2-40B4-BE49-F238E27FC236}">
                <a16:creationId xmlns="" xmlns:a16="http://schemas.microsoft.com/office/drawing/2014/main" id="{9B365F04-1A35-7141-885C-D2B736FD2E5E}"/>
              </a:ext>
            </a:extLst>
          </p:cNvPr>
          <p:cNvSpPr>
            <a:spLocks noGrp="1"/>
          </p:cNvSpPr>
          <p:nvPr>
            <p:ph sz="quarter" idx="15"/>
          </p:nvPr>
        </p:nvSpPr>
        <p:spPr>
          <a:xfrm>
            <a:off x="465138" y="6309320"/>
            <a:ext cx="7779270" cy="365125"/>
          </a:xfrm>
        </p:spPr>
        <p:txBody>
          <a:bodyPr/>
          <a:lstStyle/>
          <a:p>
            <a:pPr>
              <a:spcBef>
                <a:spcPts val="0"/>
              </a:spcBef>
            </a:pPr>
            <a:r>
              <a:rPr lang="en-US" dirty="0"/>
              <a:t>CRC, colorectal cancer; GC, gastric cancer; ORR, objective response rate; PD-1, programmed death-1; </a:t>
            </a:r>
          </a:p>
          <a:p>
            <a:pPr>
              <a:spcBef>
                <a:spcPts val="0"/>
              </a:spcBef>
            </a:pPr>
            <a:r>
              <a:rPr lang="en-US" dirty="0"/>
              <a:t>PD-L1, programmed death ligand-1</a:t>
            </a:r>
          </a:p>
          <a:p>
            <a:pPr>
              <a:spcBef>
                <a:spcPts val="0"/>
              </a:spcBef>
            </a:pPr>
            <a:r>
              <a:rPr lang="en-US" dirty="0"/>
              <a:t>1. Arai H, et al. </a:t>
            </a:r>
            <a:r>
              <a:rPr lang="fr-CH" dirty="0"/>
              <a:t>Cancer </a:t>
            </a:r>
            <a:r>
              <a:rPr lang="fr-CH" dirty="0" err="1"/>
              <a:t>Treat</a:t>
            </a:r>
            <a:r>
              <a:rPr lang="fr-CH" dirty="0"/>
              <a:t> </a:t>
            </a:r>
            <a:r>
              <a:rPr lang="fr-CH" dirty="0" err="1"/>
              <a:t>Rev</a:t>
            </a:r>
            <a:r>
              <a:rPr lang="fr-CH" dirty="0"/>
              <a:t> 2019;81:101912</a:t>
            </a:r>
            <a:r>
              <a:rPr lang="en-US" dirty="0"/>
              <a:t>;  </a:t>
            </a:r>
            <a:r>
              <a:rPr lang="fr-CH" dirty="0"/>
              <a:t>2. Fukuoka S, et al. J Clin </a:t>
            </a:r>
            <a:r>
              <a:rPr lang="fr-CH" dirty="0" err="1"/>
              <a:t>Oncol</a:t>
            </a:r>
            <a:r>
              <a:rPr lang="fr-CH" dirty="0"/>
              <a:t> 2020;JCO1903296</a:t>
            </a:r>
          </a:p>
        </p:txBody>
      </p:sp>
      <p:graphicFrame>
        <p:nvGraphicFramePr>
          <p:cNvPr id="4" name="Tableau 3">
            <a:extLst>
              <a:ext uri="{FF2B5EF4-FFF2-40B4-BE49-F238E27FC236}">
                <a16:creationId xmlns="" xmlns:a16="http://schemas.microsoft.com/office/drawing/2014/main" id="{FA64360F-48C0-054E-A602-4DEE34954BFD}"/>
              </a:ext>
            </a:extLst>
          </p:cNvPr>
          <p:cNvGraphicFramePr>
            <a:graphicFrameLocks noGrp="1"/>
          </p:cNvGraphicFramePr>
          <p:nvPr>
            <p:extLst>
              <p:ext uri="{D42A27DB-BD31-4B8C-83A1-F6EECF244321}">
                <p14:modId xmlns:p14="http://schemas.microsoft.com/office/powerpoint/2010/main" val="93077573"/>
              </p:ext>
            </p:extLst>
          </p:nvPr>
        </p:nvGraphicFramePr>
        <p:xfrm>
          <a:off x="467543" y="3346544"/>
          <a:ext cx="8208145" cy="2458720"/>
        </p:xfrm>
        <a:graphic>
          <a:graphicData uri="http://schemas.openxmlformats.org/drawingml/2006/table">
            <a:tbl>
              <a:tblPr firstRow="1" bandRow="1">
                <a:tableStyleId>{5C22544A-7EE6-4342-B048-85BDC9FD1C3A}</a:tableStyleId>
              </a:tblPr>
              <a:tblGrid>
                <a:gridCol w="4680521">
                  <a:extLst>
                    <a:ext uri="{9D8B030D-6E8A-4147-A177-3AD203B41FA5}">
                      <a16:colId xmlns="" xmlns:a16="http://schemas.microsoft.com/office/drawing/2014/main" val="3524427102"/>
                    </a:ext>
                  </a:extLst>
                </a:gridCol>
                <a:gridCol w="864096">
                  <a:extLst>
                    <a:ext uri="{9D8B030D-6E8A-4147-A177-3AD203B41FA5}">
                      <a16:colId xmlns="" xmlns:a16="http://schemas.microsoft.com/office/drawing/2014/main" val="1731041221"/>
                    </a:ext>
                  </a:extLst>
                </a:gridCol>
                <a:gridCol w="1061938">
                  <a:extLst>
                    <a:ext uri="{9D8B030D-6E8A-4147-A177-3AD203B41FA5}">
                      <a16:colId xmlns="" xmlns:a16="http://schemas.microsoft.com/office/drawing/2014/main" val="1106007022"/>
                    </a:ext>
                  </a:extLst>
                </a:gridCol>
                <a:gridCol w="1601590">
                  <a:extLst>
                    <a:ext uri="{9D8B030D-6E8A-4147-A177-3AD203B41FA5}">
                      <a16:colId xmlns="" xmlns:a16="http://schemas.microsoft.com/office/drawing/2014/main" val="1301700329"/>
                    </a:ext>
                  </a:extLst>
                </a:gridCol>
              </a:tblGrid>
              <a:tr h="370840">
                <a:tc>
                  <a:txBody>
                    <a:bodyPr/>
                    <a:lstStyle/>
                    <a:p>
                      <a:r>
                        <a:rPr lang="en-GB" noProof="0" dirty="0"/>
                        <a:t>Studies</a:t>
                      </a:r>
                    </a:p>
                  </a:txBody>
                  <a:tcPr/>
                </a:tc>
                <a:tc>
                  <a:txBody>
                    <a:bodyPr/>
                    <a:lstStyle/>
                    <a:p>
                      <a:pPr algn="ctr"/>
                      <a:r>
                        <a:rPr lang="en-GB" noProof="0"/>
                        <a:t>Phase</a:t>
                      </a:r>
                    </a:p>
                  </a:txBody>
                  <a:tcPr/>
                </a:tc>
                <a:tc>
                  <a:txBody>
                    <a:bodyPr/>
                    <a:lstStyle/>
                    <a:p>
                      <a:pPr algn="ctr"/>
                      <a:r>
                        <a:rPr lang="en-GB" noProof="0"/>
                        <a:t>Location</a:t>
                      </a:r>
                    </a:p>
                  </a:txBody>
                  <a:tcPr/>
                </a:tc>
                <a:tc>
                  <a:txBody>
                    <a:bodyPr/>
                    <a:lstStyle/>
                    <a:p>
                      <a:pPr algn="ctr"/>
                      <a:r>
                        <a:rPr lang="en-GB" noProof="0"/>
                        <a:t>Status</a:t>
                      </a:r>
                    </a:p>
                  </a:txBody>
                  <a:tcPr/>
                </a:tc>
                <a:extLst>
                  <a:ext uri="{0D108BD9-81ED-4DB2-BD59-A6C34878D82A}">
                    <a16:rowId xmlns="" xmlns:a16="http://schemas.microsoft.com/office/drawing/2014/main" val="3610799391"/>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700" b="1" noProof="0" dirty="0"/>
                        <a:t>REGONIVO</a:t>
                      </a:r>
                      <a:r>
                        <a:rPr lang="en-GB" sz="1700" b="0" noProof="0" dirty="0"/>
                        <a:t>: </a:t>
                      </a:r>
                      <a:r>
                        <a:rPr lang="en-GB" sz="1700" b="1" i="0" u="none" strike="noStrike" kern="1200" noProof="0" dirty="0">
                          <a:solidFill>
                            <a:schemeClr val="accent1"/>
                          </a:solidFill>
                          <a:effectLst/>
                          <a:latin typeface="+mn-lt"/>
                          <a:ea typeface="+mn-ea"/>
                          <a:cs typeface="+mn-cs"/>
                        </a:rPr>
                        <a:t>regorafenib and nivolumab </a:t>
                      </a:r>
                      <a:r>
                        <a:rPr lang="en-GB" sz="1700" b="0" i="0" u="none" strike="noStrike" kern="1200" noProof="0" dirty="0">
                          <a:solidFill>
                            <a:schemeClr val="dk1"/>
                          </a:solidFill>
                          <a:effectLst/>
                          <a:latin typeface="+mn-lt"/>
                          <a:ea typeface="+mn-ea"/>
                          <a:cs typeface="+mn-cs"/>
                        </a:rPr>
                        <a:t>simultaneous combination therapy (NCT03406871)</a:t>
                      </a:r>
                    </a:p>
                  </a:txBody>
                  <a:tcPr/>
                </a:tc>
                <a:tc>
                  <a:txBody>
                    <a:bodyPr/>
                    <a:lstStyle/>
                    <a:p>
                      <a:pPr algn="ctr"/>
                      <a:r>
                        <a:rPr lang="en-GB" sz="1700" noProof="0">
                          <a:solidFill>
                            <a:schemeClr val="tx1"/>
                          </a:solidFill>
                        </a:rPr>
                        <a:t>1b</a:t>
                      </a:r>
                    </a:p>
                  </a:txBody>
                  <a:tcPr/>
                </a:tc>
                <a:tc>
                  <a:txBody>
                    <a:bodyPr/>
                    <a:lstStyle/>
                    <a:p>
                      <a:r>
                        <a:rPr lang="en-GB" sz="1700" noProof="0"/>
                        <a:t>Japan</a:t>
                      </a:r>
                    </a:p>
                  </a:txBody>
                  <a:tcPr/>
                </a:tc>
                <a:tc>
                  <a:txBody>
                    <a:bodyPr/>
                    <a:lstStyle/>
                    <a:p>
                      <a:r>
                        <a:rPr lang="en-GB" sz="1700" noProof="0" dirty="0">
                          <a:solidFill>
                            <a:schemeClr val="tx1"/>
                          </a:solidFill>
                        </a:rPr>
                        <a:t>36% ORR </a:t>
                      </a:r>
                      <a:r>
                        <a:rPr lang="en-GB" sz="1700" noProof="0" dirty="0"/>
                        <a:t>CRC</a:t>
                      </a:r>
                      <a:r>
                        <a:rPr lang="en-GB" sz="1700" baseline="30000" noProof="0" dirty="0"/>
                        <a:t>2</a:t>
                      </a:r>
                    </a:p>
                    <a:p>
                      <a:r>
                        <a:rPr lang="en-GB" sz="1700" noProof="0" dirty="0"/>
                        <a:t>44% ORR GC</a:t>
                      </a:r>
                      <a:r>
                        <a:rPr lang="en-GB" sz="1700" baseline="30000" noProof="0" dirty="0"/>
                        <a:t>2</a:t>
                      </a:r>
                    </a:p>
                  </a:txBody>
                  <a:tcPr/>
                </a:tc>
                <a:extLst>
                  <a:ext uri="{0D108BD9-81ED-4DB2-BD59-A6C34878D82A}">
                    <a16:rowId xmlns="" xmlns:a16="http://schemas.microsoft.com/office/drawing/2014/main" val="2714280545"/>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700" b="1" noProof="0" dirty="0"/>
                        <a:t>REGOMUNE</a:t>
                      </a:r>
                      <a:r>
                        <a:rPr lang="en-GB" sz="1700" b="0" noProof="0" dirty="0"/>
                        <a:t>: </a:t>
                      </a:r>
                      <a:r>
                        <a:rPr lang="en-GB" sz="1700" b="0" i="0" u="none" strike="noStrike" kern="1200" noProof="0" dirty="0">
                          <a:solidFill>
                            <a:schemeClr val="dk1"/>
                          </a:solidFill>
                          <a:effectLst/>
                          <a:latin typeface="+mn-lt"/>
                          <a:ea typeface="+mn-ea"/>
                          <a:cs typeface="+mn-cs"/>
                        </a:rPr>
                        <a:t>a phase I/II study of </a:t>
                      </a:r>
                      <a:r>
                        <a:rPr lang="en-GB" sz="1700" b="1" i="0" u="none" strike="noStrike" kern="1200" noProof="0" dirty="0">
                          <a:solidFill>
                            <a:schemeClr val="accent1"/>
                          </a:solidFill>
                          <a:effectLst/>
                          <a:latin typeface="+mn-lt"/>
                          <a:ea typeface="+mn-ea"/>
                          <a:cs typeface="+mn-cs"/>
                        </a:rPr>
                        <a:t>regorafenib plus </a:t>
                      </a:r>
                      <a:r>
                        <a:rPr lang="en-GB" sz="1700" b="1" i="0" u="none" strike="noStrike" kern="1200" noProof="0" dirty="0" err="1">
                          <a:solidFill>
                            <a:schemeClr val="accent1"/>
                          </a:solidFill>
                          <a:effectLst/>
                          <a:latin typeface="+mn-lt"/>
                          <a:ea typeface="+mn-ea"/>
                          <a:cs typeface="+mn-cs"/>
                        </a:rPr>
                        <a:t>avelumab</a:t>
                      </a:r>
                      <a:r>
                        <a:rPr lang="en-GB" sz="1700" b="0" i="0" u="none" strike="noStrike" kern="1200" noProof="0" dirty="0">
                          <a:solidFill>
                            <a:schemeClr val="dk1"/>
                          </a:solidFill>
                          <a:effectLst/>
                          <a:latin typeface="+mn-lt"/>
                          <a:ea typeface="+mn-ea"/>
                          <a:cs typeface="+mn-cs"/>
                        </a:rPr>
                        <a:t> in solid tumours (NCT03475953)</a:t>
                      </a:r>
                    </a:p>
                  </a:txBody>
                  <a:tcPr/>
                </a:tc>
                <a:tc>
                  <a:txBody>
                    <a:bodyPr/>
                    <a:lstStyle/>
                    <a:p>
                      <a:pPr algn="ctr"/>
                      <a:r>
                        <a:rPr lang="en-GB" sz="1700" noProof="0"/>
                        <a:t>1/2</a:t>
                      </a:r>
                    </a:p>
                  </a:txBody>
                  <a:tcPr/>
                </a:tc>
                <a:tc>
                  <a:txBody>
                    <a:bodyPr/>
                    <a:lstStyle/>
                    <a:p>
                      <a:r>
                        <a:rPr lang="en-GB" sz="1700" noProof="0"/>
                        <a:t>France</a:t>
                      </a:r>
                    </a:p>
                  </a:txBody>
                  <a:tcPr/>
                </a:tc>
                <a:tc>
                  <a:txBody>
                    <a:bodyPr/>
                    <a:lstStyle/>
                    <a:p>
                      <a:r>
                        <a:rPr lang="en-GB" sz="1700" noProof="0"/>
                        <a:t>Data on mCRC presented here</a:t>
                      </a:r>
                    </a:p>
                  </a:txBody>
                  <a:tcPr/>
                </a:tc>
                <a:extLst>
                  <a:ext uri="{0D108BD9-81ED-4DB2-BD59-A6C34878D82A}">
                    <a16:rowId xmlns="" xmlns:a16="http://schemas.microsoft.com/office/drawing/2014/main" val="2502938676"/>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700" b="1" i="0" u="none" strike="noStrike" kern="1200" noProof="0">
                          <a:solidFill>
                            <a:schemeClr val="accent1"/>
                          </a:solidFill>
                          <a:effectLst/>
                          <a:latin typeface="+mn-lt"/>
                          <a:ea typeface="+mn-ea"/>
                          <a:cs typeface="+mn-cs"/>
                        </a:rPr>
                        <a:t>Regorafenib and pembrolizumab </a:t>
                      </a:r>
                      <a:r>
                        <a:rPr lang="en-GB" sz="1700" b="0" i="0" u="none" strike="noStrike" kern="1200" noProof="0">
                          <a:solidFill>
                            <a:schemeClr val="dk1"/>
                          </a:solidFill>
                          <a:effectLst/>
                          <a:latin typeface="+mn-lt"/>
                          <a:ea typeface="+mn-ea"/>
                          <a:cs typeface="+mn-cs"/>
                        </a:rPr>
                        <a:t>in treating participants with advanced or metastatic colorectal cancer (NCT03657641)</a:t>
                      </a:r>
                    </a:p>
                  </a:txBody>
                  <a:tcPr/>
                </a:tc>
                <a:tc>
                  <a:txBody>
                    <a:bodyPr/>
                    <a:lstStyle/>
                    <a:p>
                      <a:pPr algn="ctr"/>
                      <a:r>
                        <a:rPr lang="en-GB" sz="1700" noProof="0"/>
                        <a:t>1/2</a:t>
                      </a:r>
                    </a:p>
                  </a:txBody>
                  <a:tcPr/>
                </a:tc>
                <a:tc>
                  <a:txBody>
                    <a:bodyPr/>
                    <a:lstStyle/>
                    <a:p>
                      <a:r>
                        <a:rPr lang="en-GB" sz="1700" noProof="0"/>
                        <a:t>USA</a:t>
                      </a:r>
                    </a:p>
                  </a:txBody>
                  <a:tcPr/>
                </a:tc>
                <a:tc>
                  <a:txBody>
                    <a:bodyPr/>
                    <a:lstStyle/>
                    <a:p>
                      <a:r>
                        <a:rPr lang="en-GB" sz="1700" noProof="0" dirty="0"/>
                        <a:t>Ongoing</a:t>
                      </a:r>
                    </a:p>
                  </a:txBody>
                  <a:tcPr/>
                </a:tc>
                <a:extLst>
                  <a:ext uri="{0D108BD9-81ED-4DB2-BD59-A6C34878D82A}">
                    <a16:rowId xmlns="" xmlns:a16="http://schemas.microsoft.com/office/drawing/2014/main" val="2946427394"/>
                  </a:ext>
                </a:extLst>
              </a:tr>
            </a:tbl>
          </a:graphicData>
        </a:graphic>
      </p:graphicFrame>
      <p:sp>
        <p:nvSpPr>
          <p:cNvPr id="7" name="Flèche vers le bas 6">
            <a:extLst>
              <a:ext uri="{FF2B5EF4-FFF2-40B4-BE49-F238E27FC236}">
                <a16:creationId xmlns="" xmlns:a16="http://schemas.microsoft.com/office/drawing/2014/main" id="{62813EAB-9222-5640-9FBE-B07AF7B23935}"/>
              </a:ext>
            </a:extLst>
          </p:cNvPr>
          <p:cNvSpPr/>
          <p:nvPr/>
        </p:nvSpPr>
        <p:spPr>
          <a:xfrm>
            <a:off x="4409128" y="2410440"/>
            <a:ext cx="325744" cy="492124"/>
          </a:xfrm>
          <a:prstGeom prst="downArrow">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9323393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4"/>
          </p:nvPr>
        </p:nvSpPr>
        <p:spPr/>
        <p:txBody>
          <a:bodyPr/>
          <a:lstStyle/>
          <a:p>
            <a:fld id="{FCE43C0F-8A7B-3A4B-9DB5-B3472E36E833}" type="slidenum">
              <a:rPr lang="en-GB" smtClean="0"/>
              <a:pPr/>
              <a:t>15</a:t>
            </a:fld>
            <a:endParaRPr lang="en-GB" dirty="0"/>
          </a:p>
        </p:txBody>
      </p:sp>
      <p:sp>
        <p:nvSpPr>
          <p:cNvPr id="3" name="Title 2"/>
          <p:cNvSpPr>
            <a:spLocks noGrp="1"/>
          </p:cNvSpPr>
          <p:nvPr>
            <p:ph type="title"/>
          </p:nvPr>
        </p:nvSpPr>
        <p:spPr/>
        <p:txBody>
          <a:bodyPr/>
          <a:lstStyle/>
          <a:p>
            <a:r>
              <a:rPr lang="en-GB"/>
              <a:t>Trial design</a:t>
            </a:r>
            <a:endParaRPr lang="en-GB" noProof="0" dirty="0"/>
          </a:p>
        </p:txBody>
      </p:sp>
      <p:sp>
        <p:nvSpPr>
          <p:cNvPr id="6" name="Content Placeholder 5">
            <a:extLst>
              <a:ext uri="{FF2B5EF4-FFF2-40B4-BE49-F238E27FC236}">
                <a16:creationId xmlns="" xmlns:a16="http://schemas.microsoft.com/office/drawing/2014/main" id="{5899E246-AC5E-074A-ACD0-DBEBFCF163BD}"/>
              </a:ext>
            </a:extLst>
          </p:cNvPr>
          <p:cNvSpPr>
            <a:spLocks noGrp="1"/>
          </p:cNvSpPr>
          <p:nvPr>
            <p:ph sz="quarter" idx="15"/>
          </p:nvPr>
        </p:nvSpPr>
        <p:spPr>
          <a:xfrm>
            <a:off x="465138" y="6317484"/>
            <a:ext cx="8139310" cy="365125"/>
          </a:xfrm>
        </p:spPr>
        <p:txBody>
          <a:bodyPr/>
          <a:lstStyle/>
          <a:p>
            <a:pPr>
              <a:lnSpc>
                <a:spcPct val="90000"/>
              </a:lnSpc>
            </a:pPr>
            <a:r>
              <a:rPr lang="en-GB" sz="1100" dirty="0" err="1"/>
              <a:t>dMMR</a:t>
            </a:r>
            <a:r>
              <a:rPr lang="en-GB" sz="1100" dirty="0"/>
              <a:t>, mismatch repair deficiency; GEP-NETS, Neuroendocrine </a:t>
            </a:r>
            <a:r>
              <a:rPr lang="en-GB" sz="1100" dirty="0" err="1"/>
              <a:t>gastroenteropancreatic</a:t>
            </a:r>
            <a:r>
              <a:rPr lang="en-GB" sz="1100" dirty="0"/>
              <a:t> tumours; GIST, gastrointestinal stromal tumour; </a:t>
            </a:r>
            <a:br>
              <a:rPr lang="en-GB" sz="1100" dirty="0"/>
            </a:br>
            <a:r>
              <a:rPr lang="en-GB" sz="1100" dirty="0"/>
              <a:t>HCC; hepatocellular carcinoma; IV, intravenously; mCRC, metastatic colorectal cancer; MSI-H, microsatellite-instability high; </a:t>
            </a:r>
            <a:br>
              <a:rPr lang="en-GB" sz="1100" dirty="0"/>
            </a:br>
            <a:r>
              <a:rPr lang="en-GB" sz="1100" dirty="0"/>
              <a:t>ORR, objective response rate; OS, overall survival; PFS, progression-free survival; QD, every day; RECIST, Response evaluation criteria </a:t>
            </a:r>
            <a:br>
              <a:rPr lang="en-GB" sz="1100" dirty="0"/>
            </a:br>
            <a:r>
              <a:rPr lang="en-GB" sz="1100" dirty="0"/>
              <a:t>in solid tumours; RR-DTC, Radioiodine-refractory differentiated thyroid cancer</a:t>
            </a:r>
          </a:p>
        </p:txBody>
      </p:sp>
      <p:sp>
        <p:nvSpPr>
          <p:cNvPr id="8" name="Rectangle : coins arrondis 7">
            <a:extLst>
              <a:ext uri="{FF2B5EF4-FFF2-40B4-BE49-F238E27FC236}">
                <a16:creationId xmlns="" xmlns:a16="http://schemas.microsoft.com/office/drawing/2014/main" id="{4140AF37-B416-2F4F-8AAB-3B46BFD58FB1}"/>
              </a:ext>
            </a:extLst>
          </p:cNvPr>
          <p:cNvSpPr/>
          <p:nvPr/>
        </p:nvSpPr>
        <p:spPr>
          <a:xfrm>
            <a:off x="468312" y="4953362"/>
            <a:ext cx="8208143" cy="707886"/>
          </a:xfrm>
          <a:prstGeom prst="roundRect">
            <a:avLst/>
          </a:prstGeom>
          <a:solidFill>
            <a:schemeClr val="tx2">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7" name="ZoneTexte 16">
            <a:extLst>
              <a:ext uri="{FF2B5EF4-FFF2-40B4-BE49-F238E27FC236}">
                <a16:creationId xmlns="" xmlns:a16="http://schemas.microsoft.com/office/drawing/2014/main" id="{030E3319-57B7-CB4E-BFC0-94E8ED7C664D}"/>
              </a:ext>
            </a:extLst>
          </p:cNvPr>
          <p:cNvSpPr txBox="1"/>
          <p:nvPr/>
        </p:nvSpPr>
        <p:spPr>
          <a:xfrm>
            <a:off x="468313" y="4953362"/>
            <a:ext cx="8199702" cy="707886"/>
          </a:xfrm>
          <a:prstGeom prst="rect">
            <a:avLst/>
          </a:prstGeom>
          <a:noFill/>
        </p:spPr>
        <p:txBody>
          <a:bodyPr wrap="square" rtlCol="0">
            <a:spAutoFit/>
          </a:bodyPr>
          <a:lstStyle/>
          <a:p>
            <a:r>
              <a:rPr lang="en-GB" sz="2000" b="1" dirty="0">
                <a:solidFill>
                  <a:schemeClr val="accent1"/>
                </a:solidFill>
                <a:latin typeface="+mj-lt"/>
              </a:rPr>
              <a:t>Primary endpoint:</a:t>
            </a:r>
            <a:r>
              <a:rPr lang="en-GB" sz="2000" dirty="0">
                <a:solidFill>
                  <a:srgbClr val="5D8298"/>
                </a:solidFill>
                <a:latin typeface="+mj-lt"/>
              </a:rPr>
              <a:t> </a:t>
            </a:r>
            <a:r>
              <a:rPr lang="en-GB" sz="2000" b="1" dirty="0">
                <a:latin typeface="+mj-lt"/>
              </a:rPr>
              <a:t>6-months ORR</a:t>
            </a:r>
            <a:r>
              <a:rPr lang="en-GB" sz="2000" dirty="0">
                <a:latin typeface="+mj-lt"/>
              </a:rPr>
              <a:t> (RECIST v1.1, central review)</a:t>
            </a:r>
            <a:endParaRPr lang="en-GB" sz="2000" b="1" dirty="0">
              <a:latin typeface="+mj-lt"/>
            </a:endParaRPr>
          </a:p>
          <a:p>
            <a:r>
              <a:rPr lang="en-GB" sz="2000" b="1" spc="-10" dirty="0">
                <a:solidFill>
                  <a:schemeClr val="accent1"/>
                </a:solidFill>
                <a:latin typeface="+mj-lt"/>
              </a:rPr>
              <a:t>Secondary endpoints:</a:t>
            </a:r>
            <a:r>
              <a:rPr lang="en-GB" sz="2000" spc="-10" dirty="0">
                <a:solidFill>
                  <a:srgbClr val="5D8298"/>
                </a:solidFill>
                <a:latin typeface="+mj-lt"/>
              </a:rPr>
              <a:t> </a:t>
            </a:r>
            <a:r>
              <a:rPr lang="en-GB" sz="2000" b="1" spc="-10" dirty="0">
                <a:latin typeface="+mj-lt"/>
              </a:rPr>
              <a:t>best overall response</a:t>
            </a:r>
            <a:r>
              <a:rPr lang="en-GB" sz="2000" spc="-10" dirty="0">
                <a:latin typeface="+mj-lt"/>
              </a:rPr>
              <a:t>, </a:t>
            </a:r>
            <a:r>
              <a:rPr lang="en-GB" sz="2000" b="1" spc="-10" dirty="0">
                <a:latin typeface="+mj-lt"/>
              </a:rPr>
              <a:t>6-month PFS</a:t>
            </a:r>
            <a:r>
              <a:rPr lang="en-GB" sz="2000" spc="-10" dirty="0">
                <a:latin typeface="+mj-lt"/>
              </a:rPr>
              <a:t>, </a:t>
            </a:r>
            <a:r>
              <a:rPr lang="en-GB" sz="2000" b="1" spc="-10" dirty="0">
                <a:latin typeface="+mj-lt"/>
              </a:rPr>
              <a:t>PFS</a:t>
            </a:r>
            <a:r>
              <a:rPr lang="en-GB" sz="2000" spc="-10" dirty="0">
                <a:latin typeface="+mj-lt"/>
              </a:rPr>
              <a:t>, </a:t>
            </a:r>
            <a:r>
              <a:rPr lang="en-GB" sz="2000" b="1" spc="-10" dirty="0">
                <a:latin typeface="+mj-lt"/>
              </a:rPr>
              <a:t>OS</a:t>
            </a:r>
            <a:r>
              <a:rPr lang="en-GB" sz="2000" spc="-10" dirty="0">
                <a:latin typeface="+mj-lt"/>
              </a:rPr>
              <a:t> and </a:t>
            </a:r>
            <a:r>
              <a:rPr lang="en-GB" sz="2000" b="1" spc="-10" dirty="0">
                <a:latin typeface="+mj-lt"/>
              </a:rPr>
              <a:t>safety</a:t>
            </a:r>
          </a:p>
        </p:txBody>
      </p:sp>
      <p:sp>
        <p:nvSpPr>
          <p:cNvPr id="18" name="Rectangle 17">
            <a:extLst>
              <a:ext uri="{FF2B5EF4-FFF2-40B4-BE49-F238E27FC236}">
                <a16:creationId xmlns="" xmlns:a16="http://schemas.microsoft.com/office/drawing/2014/main" id="{4D3F185E-3258-AF47-805B-112E54C77308}"/>
              </a:ext>
            </a:extLst>
          </p:cNvPr>
          <p:cNvSpPr/>
          <p:nvPr/>
        </p:nvSpPr>
        <p:spPr>
          <a:xfrm>
            <a:off x="464400" y="932515"/>
            <a:ext cx="8541262" cy="1477328"/>
          </a:xfrm>
          <a:prstGeom prst="rect">
            <a:avLst/>
          </a:prstGeom>
        </p:spPr>
        <p:txBody>
          <a:bodyPr wrap="square" lIns="0">
            <a:spAutoFit/>
          </a:bodyPr>
          <a:lstStyle/>
          <a:p>
            <a:pPr>
              <a:spcBef>
                <a:spcPts val="600"/>
              </a:spcBef>
            </a:pPr>
            <a:r>
              <a:rPr lang="en-GB" sz="2000" b="1" dirty="0">
                <a:solidFill>
                  <a:schemeClr val="accent1"/>
                </a:solidFill>
                <a:latin typeface="+mj-lt"/>
              </a:rPr>
              <a:t>REGOMUNE (NCT03475953): </a:t>
            </a:r>
            <a:r>
              <a:rPr lang="en-GB" sz="2000" dirty="0">
                <a:solidFill>
                  <a:srgbClr val="5D8298"/>
                </a:solidFill>
                <a:latin typeface="+mj-lt"/>
              </a:rPr>
              <a:t>Single</a:t>
            </a:r>
            <a:r>
              <a:rPr lang="en-GB" sz="2000" b="1" dirty="0">
                <a:solidFill>
                  <a:srgbClr val="5D8298"/>
                </a:solidFill>
                <a:latin typeface="+mj-lt"/>
              </a:rPr>
              <a:t> </a:t>
            </a:r>
            <a:r>
              <a:rPr lang="en-GB" sz="2000" dirty="0">
                <a:solidFill>
                  <a:srgbClr val="5D8298"/>
                </a:solidFill>
                <a:latin typeface="+mj-lt"/>
              </a:rPr>
              <a:t>arm, open-label, phase 1/2 study</a:t>
            </a:r>
          </a:p>
          <a:p>
            <a:pPr>
              <a:spcBef>
                <a:spcPts val="600"/>
              </a:spcBef>
              <a:tabLst>
                <a:tab pos="927100" algn="l"/>
              </a:tabLst>
            </a:pPr>
            <a:r>
              <a:rPr lang="en-GB" sz="2000" b="1" dirty="0">
                <a:solidFill>
                  <a:srgbClr val="5D8298"/>
                </a:solidFill>
              </a:rPr>
              <a:t>Phase 1:	</a:t>
            </a:r>
            <a:r>
              <a:rPr lang="en-GB" sz="2000" dirty="0">
                <a:solidFill>
                  <a:srgbClr val="5D8298"/>
                </a:solidFill>
              </a:rPr>
              <a:t>defined the recommended phase II dose of regorafenib with </a:t>
            </a:r>
            <a:r>
              <a:rPr lang="en-GB" sz="2000" dirty="0" err="1">
                <a:solidFill>
                  <a:srgbClr val="5D8298"/>
                </a:solidFill>
              </a:rPr>
              <a:t>avelumab</a:t>
            </a:r>
            <a:endParaRPr lang="en-GB" sz="2000" dirty="0">
              <a:solidFill>
                <a:srgbClr val="5D8298"/>
              </a:solidFill>
            </a:endParaRPr>
          </a:p>
          <a:p>
            <a:pPr>
              <a:spcBef>
                <a:spcPts val="600"/>
              </a:spcBef>
              <a:tabLst>
                <a:tab pos="927100" algn="l"/>
              </a:tabLst>
            </a:pPr>
            <a:r>
              <a:rPr lang="en-GB" sz="2000" b="1" dirty="0">
                <a:solidFill>
                  <a:srgbClr val="5D8298"/>
                </a:solidFill>
              </a:rPr>
              <a:t>Phase 2:	</a:t>
            </a:r>
            <a:r>
              <a:rPr lang="en-GB" sz="2000" dirty="0">
                <a:solidFill>
                  <a:srgbClr val="5D8298"/>
                </a:solidFill>
              </a:rPr>
              <a:t>assessment of the </a:t>
            </a:r>
            <a:r>
              <a:rPr lang="en-GB" sz="2000" dirty="0" err="1">
                <a:solidFill>
                  <a:srgbClr val="5D8298"/>
                </a:solidFill>
              </a:rPr>
              <a:t>antitumour</a:t>
            </a:r>
            <a:r>
              <a:rPr lang="en-GB" sz="2000" dirty="0">
                <a:solidFill>
                  <a:srgbClr val="5D8298"/>
                </a:solidFill>
              </a:rPr>
              <a:t> activity of regorafenib with </a:t>
            </a:r>
            <a:r>
              <a:rPr lang="en-GB" sz="2000" dirty="0" err="1">
                <a:solidFill>
                  <a:srgbClr val="5D8298"/>
                </a:solidFill>
              </a:rPr>
              <a:t>avelumab</a:t>
            </a:r>
            <a:r>
              <a:rPr lang="en-GB" sz="2000" dirty="0">
                <a:solidFill>
                  <a:srgbClr val="5D8298"/>
                </a:solidFill>
              </a:rPr>
              <a:t> in 	various cohorts</a:t>
            </a:r>
          </a:p>
        </p:txBody>
      </p:sp>
      <p:sp>
        <p:nvSpPr>
          <p:cNvPr id="9" name="ZoneTexte 8">
            <a:extLst>
              <a:ext uri="{FF2B5EF4-FFF2-40B4-BE49-F238E27FC236}">
                <a16:creationId xmlns="" xmlns:a16="http://schemas.microsoft.com/office/drawing/2014/main" id="{A3CB754D-D770-DC4B-B7EF-0071F05325F9}"/>
              </a:ext>
            </a:extLst>
          </p:cNvPr>
          <p:cNvSpPr txBox="1"/>
          <p:nvPr/>
        </p:nvSpPr>
        <p:spPr>
          <a:xfrm>
            <a:off x="7216902" y="2917393"/>
            <a:ext cx="1451113" cy="1015663"/>
          </a:xfrm>
          <a:prstGeom prst="rect">
            <a:avLst/>
          </a:prstGeom>
          <a:solidFill>
            <a:schemeClr val="bg1"/>
          </a:solidFill>
          <a:ln w="19050">
            <a:solidFill>
              <a:schemeClr val="accent1"/>
            </a:solidFill>
          </a:ln>
        </p:spPr>
        <p:txBody>
          <a:bodyPr wrap="square" rtlCol="0">
            <a:spAutoFit/>
          </a:bodyPr>
          <a:lstStyle/>
          <a:p>
            <a:pPr algn="ctr"/>
            <a:r>
              <a:rPr lang="en-GB" sz="2000" b="1" dirty="0">
                <a:latin typeface="+mj-lt"/>
              </a:rPr>
              <a:t>Until PD </a:t>
            </a:r>
          </a:p>
          <a:p>
            <a:pPr algn="ctr"/>
            <a:r>
              <a:rPr lang="en-GB" sz="2000" b="1" dirty="0">
                <a:latin typeface="+mj-lt"/>
              </a:rPr>
              <a:t>by </a:t>
            </a:r>
          </a:p>
          <a:p>
            <a:pPr algn="ctr"/>
            <a:r>
              <a:rPr lang="en-GB" sz="2000" b="1" dirty="0">
                <a:latin typeface="+mj-lt"/>
              </a:rPr>
              <a:t>RECIST v1.1</a:t>
            </a:r>
          </a:p>
        </p:txBody>
      </p:sp>
      <p:cxnSp>
        <p:nvCxnSpPr>
          <p:cNvPr id="21" name="Straight Connector 20">
            <a:extLst>
              <a:ext uri="{FF2B5EF4-FFF2-40B4-BE49-F238E27FC236}">
                <a16:creationId xmlns="" xmlns:a16="http://schemas.microsoft.com/office/drawing/2014/main" id="{4D21EF98-1C54-B744-B1DB-7104151A4213}"/>
              </a:ext>
            </a:extLst>
          </p:cNvPr>
          <p:cNvCxnSpPr>
            <a:cxnSpLocks/>
          </p:cNvCxnSpPr>
          <p:nvPr/>
        </p:nvCxnSpPr>
        <p:spPr>
          <a:xfrm>
            <a:off x="3396850" y="3583130"/>
            <a:ext cx="509077" cy="0"/>
          </a:xfrm>
          <a:prstGeom prst="line">
            <a:avLst/>
          </a:prstGeom>
          <a:ln w="57150">
            <a:headEnd type="none" w="med" len="med"/>
            <a:tailEnd type="triangle" w="med" len="med"/>
          </a:ln>
        </p:spPr>
        <p:style>
          <a:lnRef idx="2">
            <a:schemeClr val="accent1"/>
          </a:lnRef>
          <a:fillRef idx="0">
            <a:schemeClr val="accent1"/>
          </a:fillRef>
          <a:effectRef idx="1">
            <a:schemeClr val="accent1"/>
          </a:effectRef>
          <a:fontRef idx="minor">
            <a:schemeClr val="tx1"/>
          </a:fontRef>
        </p:style>
      </p:cxnSp>
      <p:sp>
        <p:nvSpPr>
          <p:cNvPr id="11" name="Rectangle : coins arrondis 10">
            <a:extLst>
              <a:ext uri="{FF2B5EF4-FFF2-40B4-BE49-F238E27FC236}">
                <a16:creationId xmlns="" xmlns:a16="http://schemas.microsoft.com/office/drawing/2014/main" id="{8CBD4D20-D412-6446-8B23-726BDE766448}"/>
              </a:ext>
            </a:extLst>
          </p:cNvPr>
          <p:cNvSpPr/>
          <p:nvPr/>
        </p:nvSpPr>
        <p:spPr>
          <a:xfrm>
            <a:off x="468312" y="2585930"/>
            <a:ext cx="3023567" cy="1994400"/>
          </a:xfrm>
          <a:prstGeom prst="roundRect">
            <a:avLst/>
          </a:prstGeom>
          <a:solidFill>
            <a:schemeClr val="bg1">
              <a:lumMod val="8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000" b="1" dirty="0">
                <a:solidFill>
                  <a:schemeClr val="tx1"/>
                </a:solidFill>
              </a:rPr>
              <a:t>Cohorts</a:t>
            </a:r>
          </a:p>
          <a:p>
            <a:r>
              <a:rPr lang="en-GB" sz="1400" b="1" dirty="0">
                <a:solidFill>
                  <a:schemeClr val="tx1"/>
                </a:solidFill>
              </a:rPr>
              <a:t>A: mCRC not MSI-H or </a:t>
            </a:r>
            <a:r>
              <a:rPr lang="en-GB" sz="1400" b="1" dirty="0" err="1">
                <a:solidFill>
                  <a:schemeClr val="tx1"/>
                </a:solidFill>
              </a:rPr>
              <a:t>dMMR</a:t>
            </a:r>
            <a:endParaRPr lang="en-GB" sz="1400" b="1" dirty="0">
              <a:solidFill>
                <a:schemeClr val="tx1"/>
              </a:solidFill>
            </a:endParaRPr>
          </a:p>
          <a:p>
            <a:r>
              <a:rPr lang="en-GB" sz="1400" dirty="0">
                <a:solidFill>
                  <a:schemeClr val="tx1"/>
                </a:solidFill>
              </a:rPr>
              <a:t>B: GIST</a:t>
            </a:r>
          </a:p>
          <a:p>
            <a:r>
              <a:rPr lang="en-GB" sz="1400" dirty="0">
                <a:solidFill>
                  <a:schemeClr val="tx1"/>
                </a:solidFill>
              </a:rPr>
              <a:t>C: Oesophageal or gastric carcinoma</a:t>
            </a:r>
          </a:p>
          <a:p>
            <a:r>
              <a:rPr lang="en-GB" sz="1400" dirty="0">
                <a:solidFill>
                  <a:schemeClr val="tx1"/>
                </a:solidFill>
              </a:rPr>
              <a:t>D: Biliary tract cancer, HCC</a:t>
            </a:r>
          </a:p>
          <a:p>
            <a:r>
              <a:rPr lang="en-GB" sz="1400" dirty="0">
                <a:solidFill>
                  <a:schemeClr val="tx1"/>
                </a:solidFill>
              </a:rPr>
              <a:t>E: Soft-tissue sarcoma</a:t>
            </a:r>
          </a:p>
          <a:p>
            <a:r>
              <a:rPr lang="en-GB" sz="1400" dirty="0">
                <a:solidFill>
                  <a:schemeClr val="tx1"/>
                </a:solidFill>
              </a:rPr>
              <a:t>F: RR-DTC</a:t>
            </a:r>
          </a:p>
          <a:p>
            <a:r>
              <a:rPr lang="en-GB" sz="1400" dirty="0">
                <a:solidFill>
                  <a:schemeClr val="tx1"/>
                </a:solidFill>
              </a:rPr>
              <a:t>G: GEP-NETs</a:t>
            </a:r>
            <a:endParaRPr lang="fr-FR" sz="1400" dirty="0">
              <a:solidFill>
                <a:schemeClr val="tx1"/>
              </a:solidFill>
            </a:endParaRPr>
          </a:p>
        </p:txBody>
      </p:sp>
      <p:cxnSp>
        <p:nvCxnSpPr>
          <p:cNvPr id="31" name="Straight Connector 30">
            <a:extLst>
              <a:ext uri="{FF2B5EF4-FFF2-40B4-BE49-F238E27FC236}">
                <a16:creationId xmlns="" xmlns:a16="http://schemas.microsoft.com/office/drawing/2014/main" id="{EC3C42CB-8FD3-2949-9B35-7D61B198FC91}"/>
              </a:ext>
            </a:extLst>
          </p:cNvPr>
          <p:cNvCxnSpPr>
            <a:cxnSpLocks/>
          </p:cNvCxnSpPr>
          <p:nvPr/>
        </p:nvCxnSpPr>
        <p:spPr>
          <a:xfrm>
            <a:off x="6693749" y="3583130"/>
            <a:ext cx="509077" cy="0"/>
          </a:xfrm>
          <a:prstGeom prst="line">
            <a:avLst/>
          </a:prstGeom>
          <a:ln w="57150">
            <a:headEnd type="none" w="med" len="med"/>
            <a:tailEnd type="triangle" w="med" len="med"/>
          </a:ln>
        </p:spPr>
        <p:style>
          <a:lnRef idx="2">
            <a:schemeClr val="accent1"/>
          </a:lnRef>
          <a:fillRef idx="0">
            <a:schemeClr val="accent1"/>
          </a:fillRef>
          <a:effectRef idx="1">
            <a:schemeClr val="accent1"/>
          </a:effectRef>
          <a:fontRef idx="minor">
            <a:schemeClr val="tx1"/>
          </a:fontRef>
        </p:style>
      </p:cxnSp>
      <p:sp>
        <p:nvSpPr>
          <p:cNvPr id="10" name="Rectangle : coins arrondis 9">
            <a:extLst>
              <a:ext uri="{FF2B5EF4-FFF2-40B4-BE49-F238E27FC236}">
                <a16:creationId xmlns="" xmlns:a16="http://schemas.microsoft.com/office/drawing/2014/main" id="{4C231A12-2E28-AF4B-BAAD-FCEC588E9238}"/>
              </a:ext>
            </a:extLst>
          </p:cNvPr>
          <p:cNvSpPr/>
          <p:nvPr/>
        </p:nvSpPr>
        <p:spPr>
          <a:xfrm>
            <a:off x="3896385" y="2585930"/>
            <a:ext cx="2846255" cy="1995198"/>
          </a:xfrm>
          <a:prstGeom prst="roundRect">
            <a:avLst/>
          </a:prstGeom>
          <a:solidFill>
            <a:schemeClr val="accent1">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000" b="1" dirty="0">
                <a:solidFill>
                  <a:schemeClr val="tx1"/>
                </a:solidFill>
              </a:rPr>
              <a:t>regorafenib </a:t>
            </a:r>
          </a:p>
          <a:p>
            <a:pPr algn="ctr"/>
            <a:r>
              <a:rPr lang="en-GB" sz="2000" b="1" dirty="0">
                <a:solidFill>
                  <a:schemeClr val="tx1"/>
                </a:solidFill>
              </a:rPr>
              <a:t>(160 mg QD 3 weeks/4)</a:t>
            </a:r>
          </a:p>
          <a:p>
            <a:pPr algn="ctr"/>
            <a:r>
              <a:rPr lang="en-GB" sz="2000" b="1" dirty="0">
                <a:solidFill>
                  <a:schemeClr val="tx1"/>
                </a:solidFill>
              </a:rPr>
              <a:t>+</a:t>
            </a:r>
          </a:p>
          <a:p>
            <a:pPr algn="ctr"/>
            <a:r>
              <a:rPr lang="en-GB" sz="2000" b="1" dirty="0" err="1">
                <a:solidFill>
                  <a:schemeClr val="tx1"/>
                </a:solidFill>
              </a:rPr>
              <a:t>avelumab</a:t>
            </a:r>
            <a:r>
              <a:rPr lang="en-GB" sz="2000" b="1" dirty="0">
                <a:solidFill>
                  <a:schemeClr val="tx1"/>
                </a:solidFill>
              </a:rPr>
              <a:t> </a:t>
            </a:r>
          </a:p>
          <a:p>
            <a:pPr algn="ctr"/>
            <a:r>
              <a:rPr lang="en-GB" sz="2000" b="1" dirty="0">
                <a:solidFill>
                  <a:schemeClr val="tx1"/>
                </a:solidFill>
              </a:rPr>
              <a:t>(10 mg/kg IV</a:t>
            </a:r>
          </a:p>
          <a:p>
            <a:pPr algn="ctr"/>
            <a:r>
              <a:rPr lang="en-GB" sz="2000" b="1" dirty="0">
                <a:solidFill>
                  <a:schemeClr val="tx1"/>
                </a:solidFill>
              </a:rPr>
              <a:t>every 2 weeks)</a:t>
            </a:r>
          </a:p>
        </p:txBody>
      </p:sp>
    </p:spTree>
    <p:extLst>
      <p:ext uri="{BB962C8B-B14F-4D97-AF65-F5344CB8AC3E}">
        <p14:creationId xmlns:p14="http://schemas.microsoft.com/office/powerpoint/2010/main" val="91561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 xmlns:a16="http://schemas.microsoft.com/office/drawing/2014/main" id="{5899E246-AC5E-074A-ACD0-DBEBFCF163BD}"/>
              </a:ext>
            </a:extLst>
          </p:cNvPr>
          <p:cNvSpPr>
            <a:spLocks noGrp="1"/>
          </p:cNvSpPr>
          <p:nvPr>
            <p:ph sz="quarter" idx="12"/>
          </p:nvPr>
        </p:nvSpPr>
        <p:spPr>
          <a:xfrm>
            <a:off x="465138" y="980728"/>
            <a:ext cx="8222400" cy="5136432"/>
          </a:xfrm>
        </p:spPr>
        <p:txBody>
          <a:bodyPr>
            <a:normAutofit fontScale="92500" lnSpcReduction="10000"/>
          </a:bodyPr>
          <a:lstStyle/>
          <a:p>
            <a:pPr marL="0" indent="0">
              <a:buNone/>
            </a:pPr>
            <a:r>
              <a:rPr lang="en-GB" b="1" dirty="0">
                <a:solidFill>
                  <a:schemeClr val="accent1"/>
                </a:solidFill>
              </a:rPr>
              <a:t>Period of investigation: </a:t>
            </a:r>
            <a:r>
              <a:rPr lang="en-GB" dirty="0"/>
              <a:t>Nov. 2018 to Oct. 2019 </a:t>
            </a:r>
          </a:p>
          <a:p>
            <a:pPr marL="0" indent="0">
              <a:buNone/>
            </a:pPr>
            <a:r>
              <a:rPr lang="en-GB" b="1" dirty="0">
                <a:solidFill>
                  <a:schemeClr val="accent1"/>
                </a:solidFill>
              </a:rPr>
              <a:t>Cohort assessed: </a:t>
            </a:r>
            <a:r>
              <a:rPr lang="en-GB" dirty="0"/>
              <a:t>Cohort A: mCRC patients</a:t>
            </a:r>
          </a:p>
          <a:p>
            <a:pPr marL="0" indent="0">
              <a:buNone/>
            </a:pPr>
            <a:r>
              <a:rPr lang="en-GB" b="1" dirty="0">
                <a:solidFill>
                  <a:schemeClr val="accent1"/>
                </a:solidFill>
              </a:rPr>
              <a:t>Number of patients enrolled: </a:t>
            </a:r>
            <a:r>
              <a:rPr lang="en-GB" dirty="0"/>
              <a:t>48 patients</a:t>
            </a:r>
          </a:p>
          <a:p>
            <a:r>
              <a:rPr lang="en-GB" dirty="0"/>
              <a:t>The most common grade 3/4 AEs:	</a:t>
            </a:r>
          </a:p>
          <a:p>
            <a:pPr lvl="1"/>
            <a:r>
              <a:rPr lang="en-GB" dirty="0"/>
              <a:t>palmar-plantar </a:t>
            </a:r>
            <a:r>
              <a:rPr lang="en-GB" dirty="0" err="1"/>
              <a:t>erythrodysesthesia</a:t>
            </a:r>
            <a:r>
              <a:rPr lang="en-GB" dirty="0"/>
              <a:t> syndrome (30%)</a:t>
            </a:r>
          </a:p>
          <a:p>
            <a:pPr lvl="1"/>
            <a:r>
              <a:rPr lang="en-GB" dirty="0"/>
              <a:t>hypertension (23%)</a:t>
            </a:r>
          </a:p>
          <a:p>
            <a:pPr lvl="1"/>
            <a:r>
              <a:rPr lang="en-GB" dirty="0"/>
              <a:t>diarrhoea (13%)</a:t>
            </a:r>
          </a:p>
          <a:p>
            <a:r>
              <a:rPr lang="en-GB" dirty="0"/>
              <a:t>Overall population:</a:t>
            </a:r>
          </a:p>
          <a:p>
            <a:pPr lvl="1"/>
            <a:r>
              <a:rPr lang="en-GB" dirty="0"/>
              <a:t>Best response: SD in 23 pts (53.5%) and PD in 17 pts (39.5%)</a:t>
            </a:r>
          </a:p>
          <a:p>
            <a:pPr lvl="1"/>
            <a:r>
              <a:rPr lang="en-GB" dirty="0"/>
              <a:t>Median PFS: 3.6 months (CI 95%: 1.8–5.4)</a:t>
            </a:r>
          </a:p>
          <a:p>
            <a:pPr lvl="1"/>
            <a:r>
              <a:rPr lang="en-GB" dirty="0"/>
              <a:t>Median OS: 10.8 months (CI 95%: 5.9–NA)</a:t>
            </a:r>
          </a:p>
          <a:p>
            <a:r>
              <a:rPr lang="en-GB" dirty="0"/>
              <a:t>Subgroup with low TAMs infiltration and low tumour cells to CD8+ T-cells distance:</a:t>
            </a:r>
          </a:p>
          <a:p>
            <a:pPr lvl="1"/>
            <a:r>
              <a:rPr lang="en-GB" dirty="0"/>
              <a:t>Median PFS: 5.3 vs 1.9 months (p=0.037)</a:t>
            </a:r>
          </a:p>
          <a:p>
            <a:pPr lvl="1"/>
            <a:r>
              <a:rPr lang="en-GB" dirty="0"/>
              <a:t>Median OS: NR vs 5.3 months (p=0.02)</a:t>
            </a:r>
          </a:p>
        </p:txBody>
      </p:sp>
      <p:sp>
        <p:nvSpPr>
          <p:cNvPr id="3" name="Title 2"/>
          <p:cNvSpPr>
            <a:spLocks noGrp="1"/>
          </p:cNvSpPr>
          <p:nvPr>
            <p:ph type="title"/>
          </p:nvPr>
        </p:nvSpPr>
        <p:spPr/>
        <p:txBody>
          <a:bodyPr/>
          <a:lstStyle/>
          <a:p>
            <a:r>
              <a:rPr lang="en-GB"/>
              <a:t>results</a:t>
            </a:r>
            <a:endParaRPr lang="en-GB" noProof="0" dirty="0"/>
          </a:p>
        </p:txBody>
      </p:sp>
      <p:sp>
        <p:nvSpPr>
          <p:cNvPr id="2" name="Espace réservé du numéro de diapositive 1"/>
          <p:cNvSpPr>
            <a:spLocks noGrp="1"/>
          </p:cNvSpPr>
          <p:nvPr>
            <p:ph type="sldNum" sz="quarter" idx="4"/>
          </p:nvPr>
        </p:nvSpPr>
        <p:spPr/>
        <p:txBody>
          <a:bodyPr/>
          <a:lstStyle/>
          <a:p>
            <a:fld id="{FCE43C0F-8A7B-3A4B-9DB5-B3472E36E833}" type="slidenum">
              <a:rPr lang="en-GB" smtClean="0"/>
              <a:pPr/>
              <a:t>16</a:t>
            </a:fld>
            <a:endParaRPr lang="en-GB" dirty="0"/>
          </a:p>
        </p:txBody>
      </p:sp>
      <p:sp>
        <p:nvSpPr>
          <p:cNvPr id="10" name="Content Placeholder 9">
            <a:extLst>
              <a:ext uri="{FF2B5EF4-FFF2-40B4-BE49-F238E27FC236}">
                <a16:creationId xmlns="" xmlns:a16="http://schemas.microsoft.com/office/drawing/2014/main" id="{7C3B8CE4-B6ED-1943-9350-8DBF6F3AD2A1}"/>
              </a:ext>
            </a:extLst>
          </p:cNvPr>
          <p:cNvSpPr>
            <a:spLocks noGrp="1"/>
          </p:cNvSpPr>
          <p:nvPr>
            <p:ph sz="quarter" idx="15"/>
          </p:nvPr>
        </p:nvSpPr>
        <p:spPr>
          <a:xfrm>
            <a:off x="465138" y="6309320"/>
            <a:ext cx="7995294" cy="365125"/>
          </a:xfrm>
        </p:spPr>
        <p:txBody>
          <a:bodyPr/>
          <a:lstStyle/>
          <a:p>
            <a:r>
              <a:rPr lang="en-GB" dirty="0"/>
              <a:t>AEs, adverse events; CI, confidence interval; mCRC, metastatic colorectal cancer; NA, not available; OS, overall survival; </a:t>
            </a:r>
            <a:br>
              <a:rPr lang="en-GB" dirty="0"/>
            </a:br>
            <a:r>
              <a:rPr lang="en-GB" dirty="0"/>
              <a:t>PD, disease progression; PFS, progression-free survival; pts, patients; SD, stable disease; TAMs, tumour-associated macrophages </a:t>
            </a:r>
          </a:p>
        </p:txBody>
      </p:sp>
    </p:spTree>
    <p:extLst>
      <p:ext uri="{BB962C8B-B14F-4D97-AF65-F5344CB8AC3E}">
        <p14:creationId xmlns:p14="http://schemas.microsoft.com/office/powerpoint/2010/main" val="3016219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 xmlns:a16="http://schemas.microsoft.com/office/drawing/2014/main" id="{E9DD17BC-2664-4EBB-94C8-269D69889DAC}"/>
              </a:ext>
            </a:extLst>
          </p:cNvPr>
          <p:cNvSpPr>
            <a:spLocks noGrp="1"/>
          </p:cNvSpPr>
          <p:nvPr>
            <p:ph sz="quarter" idx="12"/>
          </p:nvPr>
        </p:nvSpPr>
        <p:spPr/>
        <p:txBody>
          <a:bodyPr/>
          <a:lstStyle/>
          <a:p>
            <a:endParaRPr lang="en-GB" b="1" dirty="0">
              <a:solidFill>
                <a:schemeClr val="accent1"/>
              </a:solidFill>
            </a:endParaRPr>
          </a:p>
          <a:p>
            <a:r>
              <a:rPr lang="en-GB" b="1" dirty="0">
                <a:solidFill>
                  <a:schemeClr val="accent1"/>
                </a:solidFill>
              </a:rPr>
              <a:t>Regorafenib + </a:t>
            </a:r>
            <a:r>
              <a:rPr lang="en-GB" b="1" dirty="0" err="1">
                <a:solidFill>
                  <a:schemeClr val="accent1"/>
                </a:solidFill>
              </a:rPr>
              <a:t>avelumab</a:t>
            </a:r>
            <a:r>
              <a:rPr lang="en-GB" b="1" dirty="0">
                <a:solidFill>
                  <a:schemeClr val="accent1"/>
                </a:solidFill>
              </a:rPr>
              <a:t> </a:t>
            </a:r>
            <a:r>
              <a:rPr lang="en-GB" dirty="0"/>
              <a:t>achieved PFS and OS that compared favourably with historical data of regorafenib alone in this clinical setting</a:t>
            </a:r>
          </a:p>
          <a:p>
            <a:endParaRPr lang="en-GB" dirty="0"/>
          </a:p>
          <a:p>
            <a:r>
              <a:rPr lang="en-GB" dirty="0"/>
              <a:t>High-resolution analysis of tumour samples identified a composite score based on </a:t>
            </a:r>
            <a:r>
              <a:rPr lang="en-GB" b="1" dirty="0">
                <a:solidFill>
                  <a:schemeClr val="accent1"/>
                </a:solidFill>
              </a:rPr>
              <a:t>TAMs infiltration and tumour cell to CD8+ T-cells distance which could be used as a biomarker</a:t>
            </a:r>
            <a:r>
              <a:rPr lang="en-GB" dirty="0"/>
              <a:t> in further studies investigating this approach in mCRC patients</a:t>
            </a:r>
          </a:p>
        </p:txBody>
      </p:sp>
      <p:sp>
        <p:nvSpPr>
          <p:cNvPr id="4" name="Title 3">
            <a:extLst>
              <a:ext uri="{FF2B5EF4-FFF2-40B4-BE49-F238E27FC236}">
                <a16:creationId xmlns="" xmlns:a16="http://schemas.microsoft.com/office/drawing/2014/main" id="{53D4A09B-8521-459A-90F5-7AFEEE8D3295}"/>
              </a:ext>
            </a:extLst>
          </p:cNvPr>
          <p:cNvSpPr>
            <a:spLocks noGrp="1"/>
          </p:cNvSpPr>
          <p:nvPr>
            <p:ph type="title"/>
          </p:nvPr>
        </p:nvSpPr>
        <p:spPr/>
        <p:txBody>
          <a:bodyPr/>
          <a:lstStyle/>
          <a:p>
            <a:r>
              <a:rPr lang="en-GB" dirty="0"/>
              <a:t>conclusions</a:t>
            </a:r>
          </a:p>
        </p:txBody>
      </p:sp>
      <p:sp>
        <p:nvSpPr>
          <p:cNvPr id="5" name="Slide Number Placeholder 4"/>
          <p:cNvSpPr>
            <a:spLocks noGrp="1"/>
          </p:cNvSpPr>
          <p:nvPr>
            <p:ph type="sldNum" sz="quarter" idx="4"/>
          </p:nvPr>
        </p:nvSpPr>
        <p:spPr/>
        <p:txBody>
          <a:bodyPr/>
          <a:lstStyle/>
          <a:p>
            <a:fld id="{FCE43C0F-8A7B-3A4B-9DB5-B3472E36E833}" type="slidenum">
              <a:rPr lang="en-GB" noProof="0" smtClean="0"/>
              <a:pPr/>
              <a:t>17</a:t>
            </a:fld>
            <a:endParaRPr lang="en-GB" noProof="0" dirty="0"/>
          </a:p>
        </p:txBody>
      </p:sp>
      <p:sp>
        <p:nvSpPr>
          <p:cNvPr id="10" name="Content Placeholder 9">
            <a:extLst>
              <a:ext uri="{FF2B5EF4-FFF2-40B4-BE49-F238E27FC236}">
                <a16:creationId xmlns="" xmlns:a16="http://schemas.microsoft.com/office/drawing/2014/main" id="{3FB36035-2469-1C44-82F3-A10668D1BF1D}"/>
              </a:ext>
            </a:extLst>
          </p:cNvPr>
          <p:cNvSpPr>
            <a:spLocks noGrp="1"/>
          </p:cNvSpPr>
          <p:nvPr>
            <p:ph sz="quarter" idx="15"/>
          </p:nvPr>
        </p:nvSpPr>
        <p:spPr>
          <a:xfrm>
            <a:off x="465138" y="6309320"/>
            <a:ext cx="7923286" cy="365125"/>
          </a:xfrm>
        </p:spPr>
        <p:txBody>
          <a:bodyPr/>
          <a:lstStyle/>
          <a:p>
            <a:r>
              <a:rPr lang="en-GB" dirty="0"/>
              <a:t>mCRC, metastatic colorectal cancer; OS, overall survival; PFS, progression-free survival; TAMs, tumour-associated macrophages</a:t>
            </a:r>
          </a:p>
        </p:txBody>
      </p:sp>
    </p:spTree>
    <p:extLst>
      <p:ext uri="{BB962C8B-B14F-4D97-AF65-F5344CB8AC3E}">
        <p14:creationId xmlns:p14="http://schemas.microsoft.com/office/powerpoint/2010/main" val="1729255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561716" y="5336166"/>
            <a:ext cx="1698734" cy="553998"/>
          </a:xfrm>
          <a:prstGeom prst="rect">
            <a:avLst/>
          </a:prstGeom>
          <a:noFill/>
        </p:spPr>
        <p:txBody>
          <a:bodyPr wrap="none" rtlCol="0">
            <a:spAutoFit/>
          </a:bodyPr>
          <a:lstStyle/>
          <a:p>
            <a:pPr algn="ctr"/>
            <a:r>
              <a:rPr lang="en-GB" sz="1400" dirty="0">
                <a:solidFill>
                  <a:schemeClr val="tx2"/>
                </a:solidFill>
                <a:ea typeface="Aileron" charset="0"/>
                <a:cs typeface="PT Sans Narrow"/>
              </a:rPr>
              <a:t>Follow us on Twitter </a:t>
            </a:r>
            <a:r>
              <a:rPr lang="en-GB" sz="1600" dirty="0">
                <a:solidFill>
                  <a:schemeClr val="tx2"/>
                </a:solidFill>
                <a:ea typeface="Aileron" charset="0"/>
                <a:cs typeface="PT Sans Narrow"/>
              </a:rPr>
              <a:t/>
            </a:r>
            <a:br>
              <a:rPr lang="en-GB" sz="1600" dirty="0">
                <a:solidFill>
                  <a:schemeClr val="tx2"/>
                </a:solidFill>
                <a:ea typeface="Aileron" charset="0"/>
                <a:cs typeface="PT Sans Narrow"/>
              </a:rPr>
            </a:br>
            <a:r>
              <a:rPr lang="en-GB" sz="1600" b="1" u="sng" dirty="0">
                <a:solidFill>
                  <a:schemeClr val="accent1"/>
                </a:solidFill>
                <a:ea typeface="Aileron" charset="0"/>
                <a:cs typeface="PT Sans Narrow"/>
                <a:hlinkClick r:id="rId3">
                  <a:extLst>
                    <a:ext uri="{A12FA001-AC4F-418D-AE19-62706E023703}">
                      <ahyp:hlinkClr xmlns="" xmlns:ahyp="http://schemas.microsoft.com/office/drawing/2018/hyperlinkcolor" val="tx"/>
                    </a:ext>
                  </a:extLst>
                </a:hlinkClick>
              </a:rPr>
              <a:t>@</a:t>
            </a:r>
            <a:r>
              <a:rPr lang="en-GB" sz="1600" b="1" u="sng" dirty="0" err="1">
                <a:solidFill>
                  <a:schemeClr val="accent1"/>
                </a:solidFill>
                <a:ea typeface="Aileron" charset="0"/>
                <a:cs typeface="PT Sans Narrow"/>
                <a:hlinkClick r:id="rId3">
                  <a:extLst>
                    <a:ext uri="{A12FA001-AC4F-418D-AE19-62706E023703}">
                      <ahyp:hlinkClr xmlns="" xmlns:ahyp="http://schemas.microsoft.com/office/drawing/2018/hyperlinkcolor" val="tx"/>
                    </a:ext>
                  </a:extLst>
                </a:hlinkClick>
              </a:rPr>
              <a:t>giconnectinfo</a:t>
            </a:r>
            <a:endParaRPr lang="en-GB" sz="1600" b="1" u="sng" dirty="0">
              <a:solidFill>
                <a:schemeClr val="accent1"/>
              </a:solidFill>
              <a:ea typeface="Aileron" charset="0"/>
              <a:cs typeface="PT Sans Narrow"/>
            </a:endParaRPr>
          </a:p>
        </p:txBody>
      </p:sp>
      <p:sp>
        <p:nvSpPr>
          <p:cNvPr id="17" name="TextBox 16"/>
          <p:cNvSpPr txBox="1"/>
          <p:nvPr/>
        </p:nvSpPr>
        <p:spPr>
          <a:xfrm>
            <a:off x="2487185" y="5336166"/>
            <a:ext cx="2084815" cy="701731"/>
          </a:xfrm>
          <a:prstGeom prst="rect">
            <a:avLst/>
          </a:prstGeom>
          <a:noFill/>
        </p:spPr>
        <p:txBody>
          <a:bodyPr wrap="square" rtlCol="0">
            <a:spAutoFit/>
          </a:bodyPr>
          <a:lstStyle/>
          <a:p>
            <a:pPr algn="ctr">
              <a:lnSpc>
                <a:spcPct val="90000"/>
              </a:lnSpc>
            </a:pPr>
            <a:r>
              <a:rPr lang="en-GB" sz="1400" dirty="0">
                <a:solidFill>
                  <a:schemeClr val="tx2"/>
                </a:solidFill>
                <a:ea typeface="Aileron" charset="0"/>
                <a:cs typeface="PT Sans Narrow"/>
              </a:rPr>
              <a:t>Follow the </a:t>
            </a:r>
            <a:r>
              <a:rPr lang="en-GB" sz="1600" dirty="0">
                <a:solidFill>
                  <a:schemeClr val="tx2"/>
                </a:solidFill>
                <a:ea typeface="Aileron" charset="0"/>
                <a:cs typeface="PT Sans Narrow"/>
              </a:rPr>
              <a:t/>
            </a:r>
            <a:br>
              <a:rPr lang="en-GB" sz="1600" dirty="0">
                <a:solidFill>
                  <a:schemeClr val="tx2"/>
                </a:solidFill>
                <a:ea typeface="Aileron" charset="0"/>
                <a:cs typeface="PT Sans Narrow"/>
              </a:rPr>
            </a:br>
            <a:r>
              <a:rPr lang="en-GB" sz="1600" b="1" u="sng" dirty="0">
                <a:solidFill>
                  <a:schemeClr val="accent1"/>
                </a:solidFill>
                <a:ea typeface="Aileron" charset="0"/>
                <a:cs typeface="PT Sans Narrow"/>
                <a:hlinkClick r:id="rId4"/>
              </a:rPr>
              <a:t>GI CONNECT</a:t>
            </a:r>
            <a:r>
              <a:rPr lang="en-GB" sz="1600" b="1" dirty="0">
                <a:solidFill>
                  <a:schemeClr val="tx2"/>
                </a:solidFill>
                <a:ea typeface="Aileron" charset="0"/>
                <a:cs typeface="PT Sans Narrow"/>
              </a:rPr>
              <a:t/>
            </a:r>
            <a:br>
              <a:rPr lang="en-GB" sz="1600" b="1" dirty="0">
                <a:solidFill>
                  <a:schemeClr val="tx2"/>
                </a:solidFill>
                <a:ea typeface="Aileron" charset="0"/>
                <a:cs typeface="PT Sans Narrow"/>
              </a:rPr>
            </a:br>
            <a:r>
              <a:rPr lang="en-GB" sz="1400" dirty="0">
                <a:solidFill>
                  <a:schemeClr val="tx2"/>
                </a:solidFill>
                <a:ea typeface="Aileron" charset="0"/>
                <a:cs typeface="PT Sans Narrow"/>
              </a:rPr>
              <a:t>group on LinkedIn</a:t>
            </a:r>
            <a:endParaRPr lang="en-GB" sz="1600" dirty="0">
              <a:solidFill>
                <a:schemeClr val="tx2"/>
              </a:solidFill>
              <a:ea typeface="Aileron" charset="0"/>
              <a:cs typeface="PT Sans Narrow"/>
            </a:endParaRPr>
          </a:p>
        </p:txBody>
      </p:sp>
      <p:sp>
        <p:nvSpPr>
          <p:cNvPr id="18" name="TextBox 17"/>
          <p:cNvSpPr txBox="1"/>
          <p:nvPr/>
        </p:nvSpPr>
        <p:spPr>
          <a:xfrm>
            <a:off x="6264696" y="5336166"/>
            <a:ext cx="2843808" cy="729430"/>
          </a:xfrm>
          <a:prstGeom prst="rect">
            <a:avLst/>
          </a:prstGeom>
          <a:noFill/>
        </p:spPr>
        <p:txBody>
          <a:bodyPr wrap="square" rtlCol="0">
            <a:spAutoFit/>
          </a:bodyPr>
          <a:lstStyle/>
          <a:p>
            <a:pPr algn="ctr">
              <a:lnSpc>
                <a:spcPct val="90000"/>
              </a:lnSpc>
            </a:pPr>
            <a:r>
              <a:rPr lang="en-US" sz="1400" dirty="0">
                <a:solidFill>
                  <a:schemeClr val="tx2"/>
                </a:solidFill>
                <a:cs typeface="PT Sans Narrow"/>
              </a:rPr>
              <a:t>Email</a:t>
            </a:r>
            <a:r>
              <a:rPr lang="en-US" sz="1600" dirty="0">
                <a:solidFill>
                  <a:schemeClr val="tx2"/>
                </a:solidFill>
                <a:cs typeface="PT Sans Narrow"/>
              </a:rPr>
              <a:t/>
            </a:r>
            <a:br>
              <a:rPr lang="en-US" sz="1600" dirty="0">
                <a:solidFill>
                  <a:schemeClr val="tx2"/>
                </a:solidFill>
                <a:cs typeface="PT Sans Narrow"/>
              </a:rPr>
            </a:br>
            <a:r>
              <a:rPr lang="en-US" sz="1600" b="1" dirty="0">
                <a:solidFill>
                  <a:schemeClr val="accent1"/>
                </a:solidFill>
                <a:cs typeface="PT Sans Narrow"/>
                <a:hlinkClick r:id="rId5"/>
              </a:rPr>
              <a:t>antoine.lacombe</a:t>
            </a:r>
            <a:br>
              <a:rPr lang="en-US" sz="1600" b="1" dirty="0">
                <a:solidFill>
                  <a:schemeClr val="accent1"/>
                </a:solidFill>
                <a:cs typeface="PT Sans Narrow"/>
                <a:hlinkClick r:id="rId5"/>
              </a:rPr>
            </a:br>
            <a:r>
              <a:rPr lang="en-US" sz="1600" b="1" dirty="0">
                <a:solidFill>
                  <a:schemeClr val="accent1"/>
                </a:solidFill>
                <a:cs typeface="PT Sans Narrow"/>
                <a:hlinkClick r:id="rId5"/>
              </a:rPr>
              <a:t>@cor2ed.com</a:t>
            </a:r>
            <a:endParaRPr lang="en-GB" sz="1600" b="1" dirty="0">
              <a:solidFill>
                <a:schemeClr val="accent1"/>
              </a:solidFill>
              <a:ea typeface="Aileron" charset="0"/>
              <a:cs typeface="PT Sans Narrow"/>
            </a:endParaRPr>
          </a:p>
        </p:txBody>
      </p:sp>
      <p:sp>
        <p:nvSpPr>
          <p:cNvPr id="19" name="TextBox 18"/>
          <p:cNvSpPr txBox="1"/>
          <p:nvPr/>
        </p:nvSpPr>
        <p:spPr>
          <a:xfrm>
            <a:off x="4575417" y="5336166"/>
            <a:ext cx="2084815" cy="757130"/>
          </a:xfrm>
          <a:prstGeom prst="rect">
            <a:avLst/>
          </a:prstGeom>
          <a:noFill/>
        </p:spPr>
        <p:txBody>
          <a:bodyPr wrap="square" rtlCol="0">
            <a:spAutoFit/>
          </a:bodyPr>
          <a:lstStyle/>
          <a:p>
            <a:pPr algn="ctr">
              <a:lnSpc>
                <a:spcPct val="90000"/>
              </a:lnSpc>
            </a:pPr>
            <a:r>
              <a:rPr lang="en-GB" sz="1400" dirty="0">
                <a:solidFill>
                  <a:schemeClr val="tx2"/>
                </a:solidFill>
                <a:ea typeface="Aileron" charset="0"/>
                <a:cs typeface="PT Sans Narrow"/>
              </a:rPr>
              <a:t>Watch us on the</a:t>
            </a:r>
            <a:br>
              <a:rPr lang="en-GB" sz="1400" dirty="0">
                <a:solidFill>
                  <a:schemeClr val="tx2"/>
                </a:solidFill>
                <a:ea typeface="Aileron" charset="0"/>
                <a:cs typeface="PT Sans Narrow"/>
              </a:rPr>
            </a:br>
            <a:r>
              <a:rPr lang="en-GB" sz="1400" dirty="0">
                <a:solidFill>
                  <a:schemeClr val="tx2"/>
                </a:solidFill>
                <a:ea typeface="Aileron" charset="0"/>
                <a:cs typeface="PT Sans Narrow"/>
              </a:rPr>
              <a:t>Vimeo Channe</a:t>
            </a:r>
            <a:r>
              <a:rPr lang="en-GB" sz="1600" dirty="0">
                <a:solidFill>
                  <a:schemeClr val="tx2"/>
                </a:solidFill>
                <a:ea typeface="Aileron" charset="0"/>
                <a:cs typeface="PT Sans Narrow"/>
              </a:rPr>
              <a:t>l</a:t>
            </a:r>
            <a:br>
              <a:rPr lang="en-GB" sz="1600" dirty="0">
                <a:solidFill>
                  <a:schemeClr val="tx2"/>
                </a:solidFill>
                <a:ea typeface="Aileron" charset="0"/>
                <a:cs typeface="PT Sans Narrow"/>
              </a:rPr>
            </a:br>
            <a:r>
              <a:rPr lang="en-GB" sz="1600" b="1" dirty="0">
                <a:solidFill>
                  <a:schemeClr val="accent1"/>
                </a:solidFill>
                <a:ea typeface="Aileron" charset="0"/>
                <a:cs typeface="PT Sans Narrow"/>
                <a:hlinkClick r:id="rId6"/>
              </a:rPr>
              <a:t>GI CONNECT</a:t>
            </a:r>
            <a:endParaRPr lang="en-GB" sz="1600" b="1" dirty="0">
              <a:solidFill>
                <a:schemeClr val="accent1"/>
              </a:solidFill>
              <a:ea typeface="Aileron" charset="0"/>
              <a:cs typeface="PT Sans Narrow"/>
            </a:endParaRPr>
          </a:p>
        </p:txBody>
      </p:sp>
      <p:sp>
        <p:nvSpPr>
          <p:cNvPr id="15" name="Title 8">
            <a:extLst>
              <a:ext uri="{FF2B5EF4-FFF2-40B4-BE49-F238E27FC236}">
                <a16:creationId xmlns="" xmlns:a16="http://schemas.microsoft.com/office/drawing/2014/main" id="{071CF435-729F-403B-B87A-421B2706800D}"/>
              </a:ext>
            </a:extLst>
          </p:cNvPr>
          <p:cNvSpPr>
            <a:spLocks noGrp="1"/>
          </p:cNvSpPr>
          <p:nvPr>
            <p:ph type="title"/>
          </p:nvPr>
        </p:nvSpPr>
        <p:spPr>
          <a:xfrm>
            <a:off x="111656" y="274638"/>
            <a:ext cx="8924840" cy="3586410"/>
          </a:xfrm>
        </p:spPr>
        <p:txBody>
          <a:bodyPr>
            <a:normAutofit/>
          </a:bodyPr>
          <a:lstStyle/>
          <a:p>
            <a:pPr>
              <a:lnSpc>
                <a:spcPts val="3800"/>
              </a:lnSpc>
              <a:spcBef>
                <a:spcPts val="800"/>
              </a:spcBef>
            </a:pPr>
            <a:r>
              <a:rPr lang="en-US" sz="3600" cap="none" dirty="0">
                <a:solidFill>
                  <a:schemeClr val="tx2"/>
                </a:solidFill>
              </a:rPr>
              <a:t>REACH </a:t>
            </a:r>
            <a:r>
              <a:rPr lang="en-US" sz="3600" cap="none" dirty="0"/>
              <a:t>GI CONNECT </a:t>
            </a:r>
            <a:r>
              <a:rPr lang="en-US" sz="3600" cap="none" dirty="0">
                <a:solidFill>
                  <a:schemeClr val="tx2"/>
                </a:solidFill>
              </a:rPr>
              <a:t>VIA </a:t>
            </a:r>
            <a:br>
              <a:rPr lang="en-US" sz="3600" cap="none" dirty="0">
                <a:solidFill>
                  <a:schemeClr val="tx2"/>
                </a:solidFill>
              </a:rPr>
            </a:br>
            <a:r>
              <a:rPr lang="en-US" sz="3600" cap="none" spc="-50" dirty="0">
                <a:solidFill>
                  <a:schemeClr val="tx2"/>
                </a:solidFill>
              </a:rPr>
              <a:t>TWITTER, LINKEDIN, VIMEO &amp; EMAIL</a:t>
            </a:r>
            <a:r>
              <a:rPr lang="en-US" sz="3600" cap="none" dirty="0">
                <a:solidFill>
                  <a:schemeClr val="tx2"/>
                </a:solidFill>
              </a:rPr>
              <a:t/>
            </a:r>
            <a:br>
              <a:rPr lang="en-US" sz="3600" cap="none" dirty="0">
                <a:solidFill>
                  <a:schemeClr val="tx2"/>
                </a:solidFill>
              </a:rPr>
            </a:br>
            <a:r>
              <a:rPr lang="en-US" sz="3600" cap="none" dirty="0">
                <a:solidFill>
                  <a:schemeClr val="tx2"/>
                </a:solidFill>
              </a:rPr>
              <a:t>OR VISIT THE GROUP’S WEBSITE</a:t>
            </a:r>
            <a:br>
              <a:rPr lang="en-US" sz="3600" cap="none" dirty="0">
                <a:solidFill>
                  <a:schemeClr val="tx2"/>
                </a:solidFill>
              </a:rPr>
            </a:br>
            <a:r>
              <a:rPr lang="en-US" sz="3600" u="sng" cap="none" dirty="0">
                <a:solidFill>
                  <a:schemeClr val="accent1"/>
                </a:solidFill>
                <a:hlinkClick r:id="rId7">
                  <a:extLst>
                    <a:ext uri="{A12FA001-AC4F-418D-AE19-62706E023703}">
                      <ahyp:hlinkClr xmlns="" xmlns:ahyp="http://schemas.microsoft.com/office/drawing/2018/hyperlinkcolor" val="tx"/>
                    </a:ext>
                  </a:extLst>
                </a:hlinkClick>
              </a:rPr>
              <a:t>http://www.</a:t>
            </a:r>
            <a:r>
              <a:rPr lang="en-US" sz="3600" u="sng" cap="none" dirty="0">
                <a:hlinkClick r:id="rId7">
                  <a:extLst>
                    <a:ext uri="{A12FA001-AC4F-418D-AE19-62706E023703}">
                      <ahyp:hlinkClr xmlns="" xmlns:ahyp="http://schemas.microsoft.com/office/drawing/2018/hyperlinkcolor" val="tx"/>
                    </a:ext>
                  </a:extLst>
                </a:hlinkClick>
              </a:rPr>
              <a:t>gi</a:t>
            </a:r>
            <a:r>
              <a:rPr lang="en-US" sz="3600" u="sng" cap="none" dirty="0">
                <a:solidFill>
                  <a:schemeClr val="accent1"/>
                </a:solidFill>
                <a:hlinkClick r:id="rId7">
                  <a:extLst>
                    <a:ext uri="{A12FA001-AC4F-418D-AE19-62706E023703}">
                      <ahyp:hlinkClr xmlns="" xmlns:ahyp="http://schemas.microsoft.com/office/drawing/2018/hyperlinkcolor" val="tx"/>
                    </a:ext>
                  </a:extLst>
                </a:hlinkClick>
              </a:rPr>
              <a:t>connect.info</a:t>
            </a:r>
            <a:endParaRPr lang="en-US" sz="3600" cap="none" dirty="0">
              <a:solidFill>
                <a:schemeClr val="accent1"/>
              </a:solidFill>
            </a:endParaRPr>
          </a:p>
        </p:txBody>
      </p:sp>
      <p:pic>
        <p:nvPicPr>
          <p:cNvPr id="12" name="Picture 11">
            <a:hlinkClick r:id="rId5"/>
            <a:extLst>
              <a:ext uri="{FF2B5EF4-FFF2-40B4-BE49-F238E27FC236}">
                <a16:creationId xmlns="" xmlns:a16="http://schemas.microsoft.com/office/drawing/2014/main" id="{7F740B07-918F-4655-A49D-75D0BFCD5FB1}"/>
              </a:ext>
            </a:extLst>
          </p:cNvPr>
          <p:cNvPicPr>
            <a:picLocks noChangeAspect="1"/>
          </p:cNvPicPr>
          <p:nvPr/>
        </p:nvPicPr>
        <p:blipFill rotWithShape="1">
          <a:blip r:embed="rId8">
            <a:extLst>
              <a:ext uri="{28A0092B-C50C-407E-A947-70E740481C1C}">
                <a14:useLocalDpi xmlns:a14="http://schemas.microsoft.com/office/drawing/2010/main" val="0"/>
              </a:ext>
            </a:extLst>
          </a:blip>
          <a:srcRect l="82251"/>
          <a:stretch/>
        </p:blipFill>
        <p:spPr>
          <a:xfrm>
            <a:off x="6947295" y="4005064"/>
            <a:ext cx="1405860" cy="1282426"/>
          </a:xfrm>
          <a:prstGeom prst="rect">
            <a:avLst/>
          </a:prstGeom>
        </p:spPr>
      </p:pic>
      <p:pic>
        <p:nvPicPr>
          <p:cNvPr id="13" name="Picture 12">
            <a:hlinkClick r:id="rId6"/>
            <a:extLst>
              <a:ext uri="{FF2B5EF4-FFF2-40B4-BE49-F238E27FC236}">
                <a16:creationId xmlns="" xmlns:a16="http://schemas.microsoft.com/office/drawing/2014/main" id="{C994F013-C302-47F4-9EB4-4B52A431EA5B}"/>
              </a:ext>
            </a:extLst>
          </p:cNvPr>
          <p:cNvPicPr>
            <a:picLocks noChangeAspect="1"/>
          </p:cNvPicPr>
          <p:nvPr/>
        </p:nvPicPr>
        <p:blipFill rotWithShape="1">
          <a:blip r:embed="rId8">
            <a:extLst>
              <a:ext uri="{28A0092B-C50C-407E-A947-70E740481C1C}">
                <a14:useLocalDpi xmlns:a14="http://schemas.microsoft.com/office/drawing/2010/main" val="0"/>
              </a:ext>
            </a:extLst>
          </a:blip>
          <a:srcRect l="53356" r="25735"/>
          <a:stretch/>
        </p:blipFill>
        <p:spPr>
          <a:xfrm>
            <a:off x="4788024" y="4005064"/>
            <a:ext cx="1656184" cy="1282426"/>
          </a:xfrm>
          <a:prstGeom prst="rect">
            <a:avLst/>
          </a:prstGeom>
        </p:spPr>
      </p:pic>
      <p:pic>
        <p:nvPicPr>
          <p:cNvPr id="14" name="Picture 13">
            <a:hlinkClick r:id="rId4"/>
            <a:extLst>
              <a:ext uri="{FF2B5EF4-FFF2-40B4-BE49-F238E27FC236}">
                <a16:creationId xmlns="" xmlns:a16="http://schemas.microsoft.com/office/drawing/2014/main" id="{9C8C6252-0511-42FC-81AE-E7E9EA094451}"/>
              </a:ext>
            </a:extLst>
          </p:cNvPr>
          <p:cNvPicPr>
            <a:picLocks noChangeAspect="1"/>
          </p:cNvPicPr>
          <p:nvPr/>
        </p:nvPicPr>
        <p:blipFill rotWithShape="1">
          <a:blip r:embed="rId8">
            <a:extLst>
              <a:ext uri="{28A0092B-C50C-407E-A947-70E740481C1C}">
                <a14:useLocalDpi xmlns:a14="http://schemas.microsoft.com/office/drawing/2010/main" val="0"/>
              </a:ext>
            </a:extLst>
          </a:blip>
          <a:srcRect l="27562" r="55050"/>
          <a:stretch/>
        </p:blipFill>
        <p:spPr>
          <a:xfrm>
            <a:off x="2835883" y="4005064"/>
            <a:ext cx="1377292" cy="1282426"/>
          </a:xfrm>
          <a:prstGeom prst="rect">
            <a:avLst/>
          </a:prstGeom>
        </p:spPr>
      </p:pic>
      <p:pic>
        <p:nvPicPr>
          <p:cNvPr id="20" name="Picture 19">
            <a:hlinkClick r:id="rId3"/>
            <a:extLst>
              <a:ext uri="{FF2B5EF4-FFF2-40B4-BE49-F238E27FC236}">
                <a16:creationId xmlns="" xmlns:a16="http://schemas.microsoft.com/office/drawing/2014/main" id="{8A7CBC23-A2BC-439B-870D-2C306F7C796B}"/>
              </a:ext>
            </a:extLst>
          </p:cNvPr>
          <p:cNvPicPr>
            <a:picLocks noChangeAspect="1"/>
          </p:cNvPicPr>
          <p:nvPr/>
        </p:nvPicPr>
        <p:blipFill rotWithShape="1">
          <a:blip r:embed="rId8">
            <a:extLst>
              <a:ext uri="{28A0092B-C50C-407E-A947-70E740481C1C}">
                <a14:useLocalDpi xmlns:a14="http://schemas.microsoft.com/office/drawing/2010/main" val="0"/>
              </a:ext>
            </a:extLst>
          </a:blip>
          <a:srcRect r="82612"/>
          <a:stretch/>
        </p:blipFill>
        <p:spPr>
          <a:xfrm>
            <a:off x="811979" y="4005064"/>
            <a:ext cx="1377292" cy="1282426"/>
          </a:xfrm>
          <a:prstGeom prst="rect">
            <a:avLst/>
          </a:prstGeom>
        </p:spPr>
      </p:pic>
      <p:sp>
        <p:nvSpPr>
          <p:cNvPr id="2" name="Slide Number Placeholder 1"/>
          <p:cNvSpPr>
            <a:spLocks noGrp="1"/>
          </p:cNvSpPr>
          <p:nvPr>
            <p:ph type="sldNum" sz="quarter" idx="4"/>
          </p:nvPr>
        </p:nvSpPr>
        <p:spPr/>
        <p:txBody>
          <a:bodyPr/>
          <a:lstStyle/>
          <a:p>
            <a:fld id="{FCE43C0F-8A7B-3A4B-9DB5-B3472E36E833}" type="slidenum">
              <a:rPr lang="en-GB" smtClean="0"/>
              <a:pPr/>
              <a:t>18</a:t>
            </a:fld>
            <a:endParaRPr lang="en-GB" dirty="0"/>
          </a:p>
        </p:txBody>
      </p:sp>
    </p:spTree>
    <p:extLst>
      <p:ext uri="{BB962C8B-B14F-4D97-AF65-F5344CB8AC3E}">
        <p14:creationId xmlns:p14="http://schemas.microsoft.com/office/powerpoint/2010/main" val="14684508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505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a:t>Meeting summary</a:t>
            </a:r>
            <a:br>
              <a:rPr lang="en-GB"/>
            </a:br>
            <a:r>
              <a:rPr lang="en-GB"/>
              <a:t>ASCO 2020, virtual meeting</a:t>
            </a:r>
            <a:br>
              <a:rPr lang="en-GB"/>
            </a:br>
            <a:r>
              <a:rPr lang="en-GB"/>
              <a:t/>
            </a:r>
            <a:br>
              <a:rPr lang="en-GB"/>
            </a:br>
            <a:r>
              <a:rPr lang="en-GB" sz="3200" cap="none"/>
              <a:t>Assoc. Prof. Shubham Pant, MD</a:t>
            </a:r>
            <a:r>
              <a:rPr lang="en-GB" cap="none"/>
              <a:t/>
            </a:r>
            <a:br>
              <a:rPr lang="en-GB" cap="none"/>
            </a:br>
            <a:r>
              <a:rPr lang="en-GB" sz="2200" cap="none"/>
              <a:t>University of Texas MD Anderson Cancer Center –</a:t>
            </a:r>
            <a:br>
              <a:rPr lang="en-GB" sz="2200" cap="none"/>
            </a:br>
            <a:r>
              <a:rPr lang="en-GB" sz="2200" cap="none"/>
              <a:t>Department of Investigational Cancer Therapeutics, </a:t>
            </a:r>
            <a:br>
              <a:rPr lang="en-GB" sz="2200" cap="none"/>
            </a:br>
            <a:r>
              <a:rPr lang="en-GB" sz="2200" cap="none"/>
              <a:t>Division of Cancer Medicine, Houston, Texas, USA</a:t>
            </a:r>
            <a:br>
              <a:rPr lang="en-GB" sz="2200" cap="none"/>
            </a:br>
            <a:r>
              <a:rPr lang="en-GB"/>
              <a:t/>
            </a:r>
            <a:br>
              <a:rPr lang="en-GB"/>
            </a:br>
            <a:r>
              <a:rPr lang="en-GB" sz="3200"/>
              <a:t>highlights from GI connect</a:t>
            </a:r>
            <a:br>
              <a:rPr lang="en-GB" sz="3200"/>
            </a:br>
            <a:r>
              <a:rPr lang="en-GB" sz="3200"/>
              <a:t>m</a:t>
            </a:r>
            <a:r>
              <a:rPr lang="en-GB" sz="3200" cap="none"/>
              <a:t>ay</a:t>
            </a:r>
            <a:r>
              <a:rPr lang="en-GB" sz="3200"/>
              <a:t> 2020</a:t>
            </a:r>
          </a:p>
        </p:txBody>
      </p:sp>
      <p:sp>
        <p:nvSpPr>
          <p:cNvPr id="4" name="Slide Number Placeholder 3"/>
          <p:cNvSpPr>
            <a:spLocks noGrp="1"/>
          </p:cNvSpPr>
          <p:nvPr>
            <p:ph type="sldNum" sz="quarter" idx="4"/>
          </p:nvPr>
        </p:nvSpPr>
        <p:spPr/>
        <p:txBody>
          <a:bodyPr/>
          <a:lstStyle/>
          <a:p>
            <a:fld id="{FCE43C0F-8A7B-3A4B-9DB5-B3472E36E833}" type="slidenum">
              <a:rPr lang="en-GB" smtClean="0"/>
              <a:pPr/>
              <a:t>2</a:t>
            </a:fld>
            <a:endParaRPr lang="en-GB" dirty="0"/>
          </a:p>
        </p:txBody>
      </p:sp>
    </p:spTree>
    <p:extLst>
      <p:ext uri="{BB962C8B-B14F-4D97-AF65-F5344CB8AC3E}">
        <p14:creationId xmlns:p14="http://schemas.microsoft.com/office/powerpoint/2010/main" val="19269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A09C7235-1601-4110-B808-BD18FA347F55}"/>
              </a:ext>
            </a:extLst>
          </p:cNvPr>
          <p:cNvSpPr>
            <a:spLocks noGrp="1"/>
          </p:cNvSpPr>
          <p:nvPr>
            <p:ph sz="quarter" idx="12"/>
          </p:nvPr>
        </p:nvSpPr>
        <p:spPr/>
        <p:txBody>
          <a:bodyPr/>
          <a:lstStyle/>
          <a:p>
            <a:pPr marL="0" indent="0">
              <a:buNone/>
            </a:pPr>
            <a:endParaRPr lang="en-GB" b="1" dirty="0"/>
          </a:p>
          <a:p>
            <a:pPr marL="0" indent="0">
              <a:buNone/>
            </a:pPr>
            <a:r>
              <a:rPr lang="en-GB" b="1" dirty="0"/>
              <a:t>Please note: </a:t>
            </a:r>
            <a:r>
              <a:rPr lang="en-GB" dirty="0"/>
              <a:t>Views expressed within this presentation are the personal opinions of the author. They do not necessarily represent the views of the author’s academic institution or the rest of GI CONNECT group.</a:t>
            </a:r>
          </a:p>
          <a:p>
            <a:pPr marL="0" indent="0" algn="just">
              <a:buNone/>
            </a:pPr>
            <a:r>
              <a:rPr lang="en-GB" dirty="0"/>
              <a:t>This content is supported by an Independent Educational Grant from Bayer.</a:t>
            </a:r>
            <a:r>
              <a:rPr lang="en-GB" i="1" dirty="0"/>
              <a:t> </a:t>
            </a:r>
            <a:endParaRPr lang="en-GB" dirty="0"/>
          </a:p>
          <a:p>
            <a:pPr marL="0" indent="0" algn="just">
              <a:buNone/>
            </a:pPr>
            <a:endParaRPr lang="en-GB" dirty="0"/>
          </a:p>
          <a:p>
            <a:pPr marL="0" indent="0">
              <a:buNone/>
            </a:pPr>
            <a:r>
              <a:rPr lang="en-GB" b="1" dirty="0"/>
              <a:t>Disclosures: </a:t>
            </a:r>
            <a:r>
              <a:rPr lang="en-GB" dirty="0"/>
              <a:t>Assoc. Prof. Shubham Pant has the following financial relationships to disclose: </a:t>
            </a:r>
            <a:r>
              <a:rPr lang="en-GB" dirty="0" err="1"/>
              <a:t>Xencor</a:t>
            </a:r>
            <a:r>
              <a:rPr lang="en-GB" dirty="0"/>
              <a:t>, 4D, </a:t>
            </a:r>
            <a:r>
              <a:rPr lang="en-GB" dirty="0" err="1"/>
              <a:t>Tyme</a:t>
            </a:r>
            <a:endParaRPr lang="en-GB" dirty="0"/>
          </a:p>
          <a:p>
            <a:pPr marL="0" indent="0">
              <a:buNone/>
            </a:pPr>
            <a:endParaRPr lang="en-GB" dirty="0"/>
          </a:p>
        </p:txBody>
      </p:sp>
      <p:sp>
        <p:nvSpPr>
          <p:cNvPr id="3" name="Title 2">
            <a:extLst>
              <a:ext uri="{FF2B5EF4-FFF2-40B4-BE49-F238E27FC236}">
                <a16:creationId xmlns="" xmlns:a16="http://schemas.microsoft.com/office/drawing/2014/main" id="{75F1A2E3-911C-4E12-831B-42FF626604DE}"/>
              </a:ext>
            </a:extLst>
          </p:cNvPr>
          <p:cNvSpPr>
            <a:spLocks noGrp="1"/>
          </p:cNvSpPr>
          <p:nvPr>
            <p:ph type="title"/>
          </p:nvPr>
        </p:nvSpPr>
        <p:spPr/>
        <p:txBody>
          <a:bodyPr/>
          <a:lstStyle/>
          <a:p>
            <a:r>
              <a:rPr lang="en-GB" dirty="0"/>
              <a:t>disclaimer</a:t>
            </a:r>
          </a:p>
        </p:txBody>
      </p:sp>
      <p:sp>
        <p:nvSpPr>
          <p:cNvPr id="5" name="Slide Number Placeholder 4">
            <a:extLst>
              <a:ext uri="{FF2B5EF4-FFF2-40B4-BE49-F238E27FC236}">
                <a16:creationId xmlns="" xmlns:a16="http://schemas.microsoft.com/office/drawing/2014/main" id="{92EF3EC2-6381-4222-8910-80A90730CD31}"/>
              </a:ext>
            </a:extLst>
          </p:cNvPr>
          <p:cNvSpPr>
            <a:spLocks noGrp="1"/>
          </p:cNvSpPr>
          <p:nvPr>
            <p:ph type="sldNum" sz="quarter" idx="4"/>
          </p:nvPr>
        </p:nvSpPr>
        <p:spPr/>
        <p:txBody>
          <a:bodyPr/>
          <a:lstStyle/>
          <a:p>
            <a:fld id="{FCE43C0F-8A7B-3A4B-9DB5-B3472E36E833}" type="slidenum">
              <a:rPr lang="en-GB" smtClean="0"/>
              <a:pPr/>
              <a:t>3</a:t>
            </a:fld>
            <a:endParaRPr lang="en-GB" dirty="0"/>
          </a:p>
        </p:txBody>
      </p:sp>
    </p:spTree>
    <p:extLst>
      <p:ext uri="{BB962C8B-B14F-4D97-AF65-F5344CB8AC3E}">
        <p14:creationId xmlns:p14="http://schemas.microsoft.com/office/powerpoint/2010/main" val="1322368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3E1C903-EB03-4C5A-984B-750C2EB65CA1}"/>
              </a:ext>
            </a:extLst>
          </p:cNvPr>
          <p:cNvSpPr>
            <a:spLocks noGrp="1"/>
          </p:cNvSpPr>
          <p:nvPr>
            <p:ph type="title"/>
          </p:nvPr>
        </p:nvSpPr>
        <p:spPr/>
        <p:txBody>
          <a:bodyPr>
            <a:noAutofit/>
          </a:bodyPr>
          <a:lstStyle/>
          <a:p>
            <a:r>
              <a:rPr lang="en-GB"/>
              <a:t>Pembrolizumab Versus Chemotherapy for Microsatellite Instability-High/Mismatch Repair Deficient Metastatic Colorectal Cancer: The Phase 3 KEYNOTE-177 Study</a:t>
            </a:r>
            <a:br>
              <a:rPr lang="en-GB"/>
            </a:br>
            <a:r>
              <a:rPr lang="en-GB"/>
              <a:t/>
            </a:r>
            <a:br>
              <a:rPr lang="en-GB"/>
            </a:br>
            <a:r>
              <a:rPr lang="en-GB" sz="2200" cap="none"/>
              <a:t>Andre T, et al.</a:t>
            </a:r>
            <a:br>
              <a:rPr lang="en-GB" sz="2200" cap="none"/>
            </a:br>
            <a:r>
              <a:rPr lang="en-GB" sz="2200" cap="none"/>
              <a:t>ASCO 2020. Abstract #LBA4. Oral presentation</a:t>
            </a:r>
            <a:endParaRPr lang="en-GB" sz="2200">
              <a:effectLst/>
            </a:endParaRPr>
          </a:p>
        </p:txBody>
      </p:sp>
      <p:sp>
        <p:nvSpPr>
          <p:cNvPr id="4" name="Slide Number Placeholder 3"/>
          <p:cNvSpPr>
            <a:spLocks noGrp="1"/>
          </p:cNvSpPr>
          <p:nvPr>
            <p:ph type="sldNum" sz="quarter" idx="4"/>
          </p:nvPr>
        </p:nvSpPr>
        <p:spPr/>
        <p:txBody>
          <a:bodyPr/>
          <a:lstStyle/>
          <a:p>
            <a:fld id="{FCE43C0F-8A7B-3A4B-9DB5-B3472E36E833}" type="slidenum">
              <a:rPr lang="en-GB" smtClean="0"/>
              <a:pPr/>
              <a:t>4</a:t>
            </a:fld>
            <a:endParaRPr lang="en-GB" dirty="0"/>
          </a:p>
        </p:txBody>
      </p:sp>
    </p:spTree>
    <p:extLst>
      <p:ext uri="{BB962C8B-B14F-4D97-AF65-F5344CB8AC3E}">
        <p14:creationId xmlns:p14="http://schemas.microsoft.com/office/powerpoint/2010/main" val="12697061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 coins arrondis 5">
            <a:extLst>
              <a:ext uri="{FF2B5EF4-FFF2-40B4-BE49-F238E27FC236}">
                <a16:creationId xmlns="" xmlns:a16="http://schemas.microsoft.com/office/drawing/2014/main" id="{A588F94B-AE90-2548-8D1A-84C15501F17C}"/>
              </a:ext>
            </a:extLst>
          </p:cNvPr>
          <p:cNvSpPr/>
          <p:nvPr/>
        </p:nvSpPr>
        <p:spPr>
          <a:xfrm>
            <a:off x="464400" y="3057027"/>
            <a:ext cx="8211288" cy="1044000"/>
          </a:xfrm>
          <a:prstGeom prst="roundRect">
            <a:avLst/>
          </a:prstGeom>
          <a:solidFill>
            <a:schemeClr val="tx2">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 name="Rectangle : coins arrondis 8">
            <a:extLst>
              <a:ext uri="{FF2B5EF4-FFF2-40B4-BE49-F238E27FC236}">
                <a16:creationId xmlns="" xmlns:a16="http://schemas.microsoft.com/office/drawing/2014/main" id="{26A3D89F-552E-F04D-BE29-E20868061BD0}"/>
              </a:ext>
            </a:extLst>
          </p:cNvPr>
          <p:cNvSpPr/>
          <p:nvPr/>
        </p:nvSpPr>
        <p:spPr>
          <a:xfrm>
            <a:off x="464400" y="4725144"/>
            <a:ext cx="8211288" cy="1044000"/>
          </a:xfrm>
          <a:prstGeom prst="roundRect">
            <a:avLst/>
          </a:prstGeom>
          <a:solidFill>
            <a:schemeClr val="tx2">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 name="Content Placeholder 1">
            <a:extLst>
              <a:ext uri="{FF2B5EF4-FFF2-40B4-BE49-F238E27FC236}">
                <a16:creationId xmlns="" xmlns:a16="http://schemas.microsoft.com/office/drawing/2014/main" id="{A09C7235-1601-4110-B808-BD18FA347F55}"/>
              </a:ext>
            </a:extLst>
          </p:cNvPr>
          <p:cNvSpPr>
            <a:spLocks noGrp="1"/>
          </p:cNvSpPr>
          <p:nvPr>
            <p:ph sz="quarter" idx="12"/>
          </p:nvPr>
        </p:nvSpPr>
        <p:spPr>
          <a:xfrm>
            <a:off x="464400" y="1052736"/>
            <a:ext cx="8222400" cy="4968552"/>
          </a:xfrm>
        </p:spPr>
        <p:txBody>
          <a:bodyPr/>
          <a:lstStyle/>
          <a:p>
            <a:pPr marL="0" indent="0" algn="ctr">
              <a:buNone/>
            </a:pPr>
            <a:r>
              <a:rPr lang="en-GB" b="1" dirty="0"/>
              <a:t>Introduction</a:t>
            </a:r>
            <a:endParaRPr lang="en-GB" dirty="0"/>
          </a:p>
          <a:p>
            <a:pPr marL="0" indent="0" algn="ctr">
              <a:spcBef>
                <a:spcPts val="300"/>
              </a:spcBef>
              <a:buNone/>
            </a:pPr>
            <a:r>
              <a:rPr lang="en-GB" dirty="0"/>
              <a:t>A subset of CRC are characterised by </a:t>
            </a:r>
            <a:r>
              <a:rPr lang="en-GB" dirty="0" err="1"/>
              <a:t>dMMR</a:t>
            </a:r>
            <a:r>
              <a:rPr lang="en-GB" dirty="0">
                <a:sym typeface="Wingdings" pitchFamily="2" charset="2"/>
              </a:rPr>
              <a:t> resulting in MSI</a:t>
            </a:r>
            <a:r>
              <a:rPr lang="en-GB" dirty="0"/>
              <a:t> </a:t>
            </a:r>
          </a:p>
          <a:p>
            <a:pPr marL="0" indent="0" algn="ctr">
              <a:spcBef>
                <a:spcPts val="600"/>
              </a:spcBef>
              <a:buNone/>
            </a:pPr>
            <a:r>
              <a:rPr lang="en-GB" dirty="0"/>
              <a:t>CRCs with MSI-H	</a:t>
            </a:r>
            <a:r>
              <a:rPr lang="en-GB" dirty="0">
                <a:sym typeface="Wingdings" pitchFamily="2" charset="2"/>
              </a:rPr>
              <a:t> </a:t>
            </a:r>
            <a:r>
              <a:rPr lang="en-GB" dirty="0"/>
              <a:t>high levels of lymphocyte infiltrates</a:t>
            </a:r>
          </a:p>
          <a:p>
            <a:pPr marL="0" indent="0" algn="ctr">
              <a:spcBef>
                <a:spcPts val="600"/>
              </a:spcBef>
              <a:buNone/>
            </a:pPr>
            <a:r>
              <a:rPr lang="en-GB" dirty="0"/>
              <a:t>				</a:t>
            </a:r>
            <a:r>
              <a:rPr lang="en-GB" dirty="0">
                <a:sym typeface="Wingdings" pitchFamily="2" charset="2"/>
              </a:rPr>
              <a:t> high expression of </a:t>
            </a:r>
            <a:r>
              <a:rPr lang="en-GB" dirty="0"/>
              <a:t>PD-1 and PD-L1</a:t>
            </a:r>
            <a:r>
              <a:rPr lang="en-GB" baseline="30000" dirty="0"/>
              <a:t>1</a:t>
            </a:r>
          </a:p>
          <a:p>
            <a:pPr marL="0" indent="0">
              <a:buNone/>
            </a:pPr>
            <a:endParaRPr lang="en-GB" dirty="0"/>
          </a:p>
          <a:p>
            <a:pPr marL="0" indent="0" algn="ctr">
              <a:buNone/>
            </a:pPr>
            <a:r>
              <a:rPr lang="en-GB" b="1" dirty="0">
                <a:solidFill>
                  <a:schemeClr val="accent1"/>
                </a:solidFill>
              </a:rPr>
              <a:t>KEYNOTE-016 study (Phase 2)</a:t>
            </a:r>
          </a:p>
          <a:p>
            <a:pPr marL="0" indent="0" algn="ctr">
              <a:spcBef>
                <a:spcPts val="300"/>
              </a:spcBef>
              <a:spcAft>
                <a:spcPts val="1200"/>
              </a:spcAft>
              <a:buNone/>
            </a:pPr>
            <a:r>
              <a:rPr lang="en-GB" b="1" dirty="0">
                <a:solidFill>
                  <a:schemeClr val="accent1"/>
                </a:solidFill>
              </a:rPr>
              <a:t>Pembrolizumab</a:t>
            </a:r>
            <a:r>
              <a:rPr lang="en-GB" dirty="0"/>
              <a:t> </a:t>
            </a:r>
            <a:r>
              <a:rPr lang="en-GB" dirty="0">
                <a:solidFill>
                  <a:schemeClr val="tx1"/>
                </a:solidFill>
              </a:rPr>
              <a:t>(anti–PD-1 antibody) </a:t>
            </a:r>
            <a:r>
              <a:rPr lang="en-GB" dirty="0">
                <a:solidFill>
                  <a:schemeClr val="tx1"/>
                </a:solidFill>
                <a:sym typeface="Wingdings" pitchFamily="2" charset="2"/>
              </a:rPr>
              <a:t>showed </a:t>
            </a:r>
            <a:r>
              <a:rPr lang="en-GB" b="1" dirty="0">
                <a:solidFill>
                  <a:schemeClr val="accent1"/>
                </a:solidFill>
              </a:rPr>
              <a:t>ORR of 40% in patients with progressive </a:t>
            </a:r>
            <a:r>
              <a:rPr lang="en-GB" b="1" dirty="0" err="1">
                <a:solidFill>
                  <a:schemeClr val="accent1"/>
                </a:solidFill>
              </a:rPr>
              <a:t>dMMR</a:t>
            </a:r>
            <a:r>
              <a:rPr lang="en-GB" b="1" dirty="0">
                <a:solidFill>
                  <a:schemeClr val="accent1"/>
                </a:solidFill>
              </a:rPr>
              <a:t> mCRC</a:t>
            </a:r>
            <a:r>
              <a:rPr lang="en-GB" dirty="0"/>
              <a:t> </a:t>
            </a:r>
            <a:r>
              <a:rPr lang="en-GB" dirty="0">
                <a:solidFill>
                  <a:schemeClr val="tx1"/>
                </a:solidFill>
              </a:rPr>
              <a:t>vs 0% in patients with MMR-proficient mCRC</a:t>
            </a:r>
            <a:r>
              <a:rPr lang="en-GB" baseline="30000" dirty="0">
                <a:solidFill>
                  <a:schemeClr val="tx1"/>
                </a:solidFill>
              </a:rPr>
              <a:t>2</a:t>
            </a:r>
            <a:endParaRPr lang="en-GB" dirty="0">
              <a:solidFill>
                <a:schemeClr val="tx1"/>
              </a:solidFill>
            </a:endParaRPr>
          </a:p>
          <a:p>
            <a:pPr marL="0" indent="0" algn="ctr">
              <a:buNone/>
            </a:pPr>
            <a:endParaRPr lang="en-GB" dirty="0"/>
          </a:p>
          <a:p>
            <a:pPr marL="0" indent="0" algn="ctr">
              <a:buNone/>
            </a:pPr>
            <a:r>
              <a:rPr lang="en-GB" b="1" dirty="0">
                <a:solidFill>
                  <a:schemeClr val="accent1"/>
                </a:solidFill>
              </a:rPr>
              <a:t>KEYNOTE-177 (Phase 3)</a:t>
            </a:r>
          </a:p>
          <a:p>
            <a:pPr marL="0" indent="0" algn="ctr">
              <a:spcBef>
                <a:spcPts val="300"/>
              </a:spcBef>
              <a:buNone/>
            </a:pPr>
            <a:r>
              <a:rPr lang="en-GB" dirty="0">
                <a:solidFill>
                  <a:schemeClr val="tx1"/>
                </a:solidFill>
              </a:rPr>
              <a:t>Designed to evaluate the efficacy and safety of pembrolizumab vs standard-</a:t>
            </a:r>
            <a:br>
              <a:rPr lang="en-GB" dirty="0">
                <a:solidFill>
                  <a:schemeClr val="tx1"/>
                </a:solidFill>
              </a:rPr>
            </a:br>
            <a:r>
              <a:rPr lang="en-GB" dirty="0">
                <a:solidFill>
                  <a:schemeClr val="tx1"/>
                </a:solidFill>
              </a:rPr>
              <a:t>of-care chemotherapy as first-line therapy for </a:t>
            </a:r>
            <a:r>
              <a:rPr lang="en-GB" dirty="0" err="1">
                <a:solidFill>
                  <a:schemeClr val="tx1"/>
                </a:solidFill>
              </a:rPr>
              <a:t>dMMR</a:t>
            </a:r>
            <a:r>
              <a:rPr lang="en-GB" dirty="0">
                <a:solidFill>
                  <a:schemeClr val="tx1"/>
                </a:solidFill>
              </a:rPr>
              <a:t> or MSI-H mCRC</a:t>
            </a:r>
          </a:p>
        </p:txBody>
      </p:sp>
      <p:sp>
        <p:nvSpPr>
          <p:cNvPr id="3" name="Title 2">
            <a:extLst>
              <a:ext uri="{FF2B5EF4-FFF2-40B4-BE49-F238E27FC236}">
                <a16:creationId xmlns="" xmlns:a16="http://schemas.microsoft.com/office/drawing/2014/main" id="{75F1A2E3-911C-4E12-831B-42FF626604DE}"/>
              </a:ext>
            </a:extLst>
          </p:cNvPr>
          <p:cNvSpPr>
            <a:spLocks noGrp="1"/>
          </p:cNvSpPr>
          <p:nvPr>
            <p:ph type="title"/>
          </p:nvPr>
        </p:nvSpPr>
        <p:spPr>
          <a:xfrm>
            <a:off x="464400" y="246565"/>
            <a:ext cx="6555600" cy="807285"/>
          </a:xfrm>
        </p:spPr>
        <p:txBody>
          <a:bodyPr/>
          <a:lstStyle/>
          <a:p>
            <a:r>
              <a:rPr lang="en-GB" dirty="0" err="1"/>
              <a:t>backgrounD</a:t>
            </a:r>
            <a:endParaRPr lang="en-GB" dirty="0"/>
          </a:p>
        </p:txBody>
      </p:sp>
      <p:sp>
        <p:nvSpPr>
          <p:cNvPr id="5" name="Slide Number Placeholder 4">
            <a:extLst>
              <a:ext uri="{FF2B5EF4-FFF2-40B4-BE49-F238E27FC236}">
                <a16:creationId xmlns="" xmlns:a16="http://schemas.microsoft.com/office/drawing/2014/main" id="{92EF3EC2-6381-4222-8910-80A90730CD31}"/>
              </a:ext>
            </a:extLst>
          </p:cNvPr>
          <p:cNvSpPr>
            <a:spLocks noGrp="1"/>
          </p:cNvSpPr>
          <p:nvPr>
            <p:ph type="sldNum" sz="quarter" idx="4"/>
          </p:nvPr>
        </p:nvSpPr>
        <p:spPr/>
        <p:txBody>
          <a:bodyPr/>
          <a:lstStyle/>
          <a:p>
            <a:fld id="{FCE43C0F-8A7B-3A4B-9DB5-B3472E36E833}" type="slidenum">
              <a:rPr lang="en-GB" smtClean="0"/>
              <a:pPr/>
              <a:t>5</a:t>
            </a:fld>
            <a:endParaRPr lang="en-GB" dirty="0"/>
          </a:p>
        </p:txBody>
      </p:sp>
      <p:sp>
        <p:nvSpPr>
          <p:cNvPr id="17" name="Content Placeholder 16">
            <a:extLst>
              <a:ext uri="{FF2B5EF4-FFF2-40B4-BE49-F238E27FC236}">
                <a16:creationId xmlns="" xmlns:a16="http://schemas.microsoft.com/office/drawing/2014/main" id="{9B365F04-1A35-7141-885C-D2B736FD2E5E}"/>
              </a:ext>
            </a:extLst>
          </p:cNvPr>
          <p:cNvSpPr>
            <a:spLocks noGrp="1"/>
          </p:cNvSpPr>
          <p:nvPr>
            <p:ph sz="quarter" idx="15"/>
          </p:nvPr>
        </p:nvSpPr>
        <p:spPr>
          <a:xfrm>
            <a:off x="464400" y="6179642"/>
            <a:ext cx="8222400" cy="633734"/>
          </a:xfrm>
        </p:spPr>
        <p:txBody>
          <a:bodyPr/>
          <a:lstStyle/>
          <a:p>
            <a:pPr>
              <a:lnSpc>
                <a:spcPct val="90000"/>
              </a:lnSpc>
              <a:spcBef>
                <a:spcPts val="0"/>
              </a:spcBef>
            </a:pPr>
            <a:r>
              <a:rPr lang="fr-CH" dirty="0"/>
              <a:t>CRC, colorectal cancer; dMMR, </a:t>
            </a:r>
            <a:r>
              <a:rPr lang="fr-CH" dirty="0" err="1"/>
              <a:t>mismatch</a:t>
            </a:r>
            <a:r>
              <a:rPr lang="fr-CH" dirty="0"/>
              <a:t> </a:t>
            </a:r>
            <a:r>
              <a:rPr lang="fr-CH" dirty="0" err="1"/>
              <a:t>repair</a:t>
            </a:r>
            <a:r>
              <a:rPr lang="fr-CH" dirty="0"/>
              <a:t> </a:t>
            </a:r>
            <a:r>
              <a:rPr lang="fr-CH" dirty="0" err="1"/>
              <a:t>deficiency</a:t>
            </a:r>
            <a:r>
              <a:rPr lang="fr-CH" dirty="0"/>
              <a:t>; mCRC, </a:t>
            </a:r>
            <a:r>
              <a:rPr lang="fr-CH" dirty="0" err="1"/>
              <a:t>metastatic</a:t>
            </a:r>
            <a:r>
              <a:rPr lang="fr-CH" dirty="0"/>
              <a:t> colorectal cancer; MSI, microsatellite </a:t>
            </a:r>
            <a:r>
              <a:rPr lang="fr-CH" dirty="0" err="1"/>
              <a:t>instability</a:t>
            </a:r>
            <a:r>
              <a:rPr lang="fr-CH" dirty="0"/>
              <a:t>; </a:t>
            </a:r>
            <a:br>
              <a:rPr lang="fr-CH" dirty="0"/>
            </a:br>
            <a:r>
              <a:rPr lang="fr-CH" dirty="0"/>
              <a:t>MSI-H, microsatellite </a:t>
            </a:r>
            <a:r>
              <a:rPr lang="fr-CH" dirty="0" err="1"/>
              <a:t>instability</a:t>
            </a:r>
            <a:r>
              <a:rPr lang="fr-CH" dirty="0"/>
              <a:t>-high; ORR, </a:t>
            </a:r>
            <a:r>
              <a:rPr lang="fr-CH" dirty="0" err="1"/>
              <a:t>overall</a:t>
            </a:r>
            <a:r>
              <a:rPr lang="fr-CH" dirty="0"/>
              <a:t> </a:t>
            </a:r>
            <a:r>
              <a:rPr lang="fr-CH" dirty="0" err="1"/>
              <a:t>response</a:t>
            </a:r>
            <a:r>
              <a:rPr lang="fr-CH" dirty="0"/>
              <a:t> rate; PD-1, </a:t>
            </a:r>
            <a:r>
              <a:rPr lang="fr-CH" dirty="0" err="1"/>
              <a:t>programmed</a:t>
            </a:r>
            <a:r>
              <a:rPr lang="fr-CH" dirty="0"/>
              <a:t> death-1; PD-L1, </a:t>
            </a:r>
            <a:r>
              <a:rPr lang="fr-CH" dirty="0" err="1"/>
              <a:t>programmed</a:t>
            </a:r>
            <a:r>
              <a:rPr lang="fr-CH" dirty="0"/>
              <a:t> </a:t>
            </a:r>
            <a:r>
              <a:rPr lang="fr-CH" dirty="0" err="1"/>
              <a:t>death</a:t>
            </a:r>
            <a:r>
              <a:rPr lang="fr-CH" dirty="0"/>
              <a:t> ligand-1</a:t>
            </a:r>
          </a:p>
          <a:p>
            <a:pPr>
              <a:lnSpc>
                <a:spcPct val="90000"/>
              </a:lnSpc>
              <a:spcBef>
                <a:spcPts val="0"/>
              </a:spcBef>
            </a:pPr>
            <a:r>
              <a:rPr lang="fr-CH" dirty="0"/>
              <a:t>1. </a:t>
            </a:r>
            <a:r>
              <a:rPr lang="fr-CH" dirty="0" err="1"/>
              <a:t>Llosa</a:t>
            </a:r>
            <a:r>
              <a:rPr lang="fr-CH" dirty="0"/>
              <a:t> NJ, et al Cancer </a:t>
            </a:r>
            <a:r>
              <a:rPr lang="fr-CH" dirty="0" err="1"/>
              <a:t>Discov</a:t>
            </a:r>
            <a:r>
              <a:rPr lang="fr-CH" dirty="0"/>
              <a:t> 2015;5:43-51</a:t>
            </a:r>
            <a:endParaRPr lang="fr-CH" strike="sngStrike" dirty="0">
              <a:solidFill>
                <a:srgbClr val="FF0000"/>
              </a:solidFill>
            </a:endParaRPr>
          </a:p>
          <a:p>
            <a:pPr>
              <a:lnSpc>
                <a:spcPct val="90000"/>
              </a:lnSpc>
              <a:spcBef>
                <a:spcPts val="0"/>
              </a:spcBef>
            </a:pPr>
            <a:r>
              <a:rPr lang="fr-CH" dirty="0"/>
              <a:t>2. Le DT, et al. N </a:t>
            </a:r>
            <a:r>
              <a:rPr lang="fr-CH" dirty="0" err="1"/>
              <a:t>Engl</a:t>
            </a:r>
            <a:r>
              <a:rPr lang="fr-CH" dirty="0"/>
              <a:t> J Med</a:t>
            </a:r>
            <a:r>
              <a:rPr lang="fr-CH" i="1" dirty="0"/>
              <a:t> </a:t>
            </a:r>
            <a:r>
              <a:rPr lang="fr-CH" dirty="0"/>
              <a:t>2015;372(26):2509-20</a:t>
            </a:r>
          </a:p>
        </p:txBody>
      </p:sp>
      <p:sp>
        <p:nvSpPr>
          <p:cNvPr id="4" name="Flèche vers le bas 3">
            <a:extLst>
              <a:ext uri="{FF2B5EF4-FFF2-40B4-BE49-F238E27FC236}">
                <a16:creationId xmlns="" xmlns:a16="http://schemas.microsoft.com/office/drawing/2014/main" id="{99B660DA-C0CD-3047-98B2-E9B8AD01194D}"/>
              </a:ext>
            </a:extLst>
          </p:cNvPr>
          <p:cNvSpPr/>
          <p:nvPr/>
        </p:nvSpPr>
        <p:spPr>
          <a:xfrm>
            <a:off x="4410484" y="2499590"/>
            <a:ext cx="325744" cy="492124"/>
          </a:xfrm>
          <a:prstGeom prst="downArrow">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7" name="Flèche vers le bas 6">
            <a:extLst>
              <a:ext uri="{FF2B5EF4-FFF2-40B4-BE49-F238E27FC236}">
                <a16:creationId xmlns="" xmlns:a16="http://schemas.microsoft.com/office/drawing/2014/main" id="{F73EB2E1-23C3-254D-BF65-1D283C89208E}"/>
              </a:ext>
            </a:extLst>
          </p:cNvPr>
          <p:cNvSpPr/>
          <p:nvPr/>
        </p:nvSpPr>
        <p:spPr>
          <a:xfrm>
            <a:off x="4410484" y="4181737"/>
            <a:ext cx="325744" cy="492124"/>
          </a:xfrm>
          <a:prstGeom prst="downArrow">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194820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 coins arrondis 25">
            <a:extLst>
              <a:ext uri="{FF2B5EF4-FFF2-40B4-BE49-F238E27FC236}">
                <a16:creationId xmlns="" xmlns:a16="http://schemas.microsoft.com/office/drawing/2014/main" id="{0AFD7302-4D55-5541-83B5-5202FF7C7AB9}"/>
              </a:ext>
            </a:extLst>
          </p:cNvPr>
          <p:cNvSpPr/>
          <p:nvPr/>
        </p:nvSpPr>
        <p:spPr>
          <a:xfrm>
            <a:off x="464400" y="4414270"/>
            <a:ext cx="8211288" cy="707886"/>
          </a:xfrm>
          <a:prstGeom prst="roundRect">
            <a:avLst/>
          </a:prstGeom>
          <a:solidFill>
            <a:schemeClr val="tx2">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7" name="Rectangle : coins arrondis 26">
            <a:extLst>
              <a:ext uri="{FF2B5EF4-FFF2-40B4-BE49-F238E27FC236}">
                <a16:creationId xmlns="" xmlns:a16="http://schemas.microsoft.com/office/drawing/2014/main" id="{1F52E25D-3BFD-9D4F-A741-9B7B0A79B97A}"/>
              </a:ext>
            </a:extLst>
          </p:cNvPr>
          <p:cNvSpPr/>
          <p:nvPr/>
        </p:nvSpPr>
        <p:spPr>
          <a:xfrm>
            <a:off x="464400" y="5241394"/>
            <a:ext cx="8211288" cy="707886"/>
          </a:xfrm>
          <a:prstGeom prst="roundRect">
            <a:avLst/>
          </a:prstGeom>
          <a:solidFill>
            <a:schemeClr val="tx2">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6" name="Rectangle : coins arrondis 15">
            <a:extLst>
              <a:ext uri="{FF2B5EF4-FFF2-40B4-BE49-F238E27FC236}">
                <a16:creationId xmlns="" xmlns:a16="http://schemas.microsoft.com/office/drawing/2014/main" id="{0E63C8CD-4FBD-2743-B92A-D2EDB8CC3DF5}"/>
              </a:ext>
            </a:extLst>
          </p:cNvPr>
          <p:cNvSpPr/>
          <p:nvPr/>
        </p:nvSpPr>
        <p:spPr>
          <a:xfrm>
            <a:off x="5003733" y="3004556"/>
            <a:ext cx="3685063" cy="1179412"/>
          </a:xfrm>
          <a:prstGeom prst="roundRect">
            <a:avLst/>
          </a:prstGeom>
          <a:solidFill>
            <a:schemeClr val="bg1">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5" name="Rectangle : coins arrondis 14">
            <a:extLst>
              <a:ext uri="{FF2B5EF4-FFF2-40B4-BE49-F238E27FC236}">
                <a16:creationId xmlns="" xmlns:a16="http://schemas.microsoft.com/office/drawing/2014/main" id="{4731AD61-85ED-6940-9BD1-CB89343D3DC1}"/>
              </a:ext>
            </a:extLst>
          </p:cNvPr>
          <p:cNvSpPr/>
          <p:nvPr/>
        </p:nvSpPr>
        <p:spPr>
          <a:xfrm>
            <a:off x="4994537" y="1569969"/>
            <a:ext cx="3685063" cy="981211"/>
          </a:xfrm>
          <a:prstGeom prst="roundRect">
            <a:avLst/>
          </a:prstGeom>
          <a:solidFill>
            <a:schemeClr val="accent1">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 name="Rectangle : coins arrondis 13">
            <a:extLst>
              <a:ext uri="{FF2B5EF4-FFF2-40B4-BE49-F238E27FC236}">
                <a16:creationId xmlns="" xmlns:a16="http://schemas.microsoft.com/office/drawing/2014/main" id="{A591A713-CC6A-AB47-B5CB-ED86280D874E}"/>
              </a:ext>
            </a:extLst>
          </p:cNvPr>
          <p:cNvSpPr/>
          <p:nvPr/>
        </p:nvSpPr>
        <p:spPr>
          <a:xfrm>
            <a:off x="464400" y="2002017"/>
            <a:ext cx="3384376" cy="1800200"/>
          </a:xfrm>
          <a:prstGeom prst="roundRect">
            <a:avLst/>
          </a:prstGeom>
          <a:solidFill>
            <a:schemeClr val="bg1">
              <a:lumMod val="8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 name="Espace réservé du numéro de diapositive 1"/>
          <p:cNvSpPr>
            <a:spLocks noGrp="1"/>
          </p:cNvSpPr>
          <p:nvPr>
            <p:ph type="sldNum" sz="quarter" idx="4"/>
          </p:nvPr>
        </p:nvSpPr>
        <p:spPr/>
        <p:txBody>
          <a:bodyPr/>
          <a:lstStyle/>
          <a:p>
            <a:fld id="{FCE43C0F-8A7B-3A4B-9DB5-B3472E36E833}" type="slidenum">
              <a:rPr lang="en-GB" smtClean="0"/>
              <a:pPr/>
              <a:t>6</a:t>
            </a:fld>
            <a:endParaRPr lang="en-GB" dirty="0"/>
          </a:p>
        </p:txBody>
      </p:sp>
      <p:sp>
        <p:nvSpPr>
          <p:cNvPr id="3" name="Title 2"/>
          <p:cNvSpPr>
            <a:spLocks noGrp="1"/>
          </p:cNvSpPr>
          <p:nvPr>
            <p:ph type="title"/>
          </p:nvPr>
        </p:nvSpPr>
        <p:spPr>
          <a:xfrm>
            <a:off x="464400" y="246565"/>
            <a:ext cx="6555600" cy="807285"/>
          </a:xfrm>
        </p:spPr>
        <p:txBody>
          <a:bodyPr/>
          <a:lstStyle/>
          <a:p>
            <a:r>
              <a:rPr lang="en-GB" dirty="0"/>
              <a:t>Trial design</a:t>
            </a:r>
            <a:endParaRPr lang="en-GB" noProof="0" dirty="0"/>
          </a:p>
        </p:txBody>
      </p:sp>
      <p:sp>
        <p:nvSpPr>
          <p:cNvPr id="6" name="Content Placeholder 5">
            <a:extLst>
              <a:ext uri="{FF2B5EF4-FFF2-40B4-BE49-F238E27FC236}">
                <a16:creationId xmlns="" xmlns:a16="http://schemas.microsoft.com/office/drawing/2014/main" id="{5899E246-AC5E-074A-ACD0-DBEBFCF163BD}"/>
              </a:ext>
            </a:extLst>
          </p:cNvPr>
          <p:cNvSpPr>
            <a:spLocks noGrp="1"/>
          </p:cNvSpPr>
          <p:nvPr>
            <p:ph sz="quarter" idx="15"/>
          </p:nvPr>
        </p:nvSpPr>
        <p:spPr>
          <a:xfrm>
            <a:off x="454794" y="6093296"/>
            <a:ext cx="8221662" cy="707886"/>
          </a:xfrm>
        </p:spPr>
        <p:txBody>
          <a:bodyPr/>
          <a:lstStyle/>
          <a:p>
            <a:pPr>
              <a:spcBef>
                <a:spcPts val="0"/>
              </a:spcBef>
            </a:pPr>
            <a:r>
              <a:rPr lang="en-US" sz="1000" dirty="0"/>
              <a:t>* Patients with progressive disease have the option of receiving pembrolizumab 200 mg IV q3wk</a:t>
            </a:r>
          </a:p>
          <a:p>
            <a:pPr>
              <a:spcBef>
                <a:spcPts val="0"/>
              </a:spcBef>
            </a:pPr>
            <a:r>
              <a:rPr lang="fr-CH" sz="1000" dirty="0" err="1"/>
              <a:t>Bev</a:t>
            </a:r>
            <a:r>
              <a:rPr lang="fr-CH" sz="1000" dirty="0"/>
              <a:t>, </a:t>
            </a:r>
            <a:r>
              <a:rPr lang="fr-CH" sz="1000" dirty="0" err="1"/>
              <a:t>bevacizumab</a:t>
            </a:r>
            <a:r>
              <a:rPr lang="fr-CH" sz="1000" dirty="0"/>
              <a:t>; ECOG PS, </a:t>
            </a:r>
            <a:r>
              <a:rPr lang="fr-CH" sz="1000" dirty="0" err="1"/>
              <a:t>Eastern</a:t>
            </a:r>
            <a:r>
              <a:rPr lang="fr-CH" sz="1000" dirty="0"/>
              <a:t> </a:t>
            </a:r>
            <a:r>
              <a:rPr lang="fr-CH" sz="1000" dirty="0" err="1"/>
              <a:t>Cooperative</a:t>
            </a:r>
            <a:r>
              <a:rPr lang="fr-CH" sz="1000" dirty="0"/>
              <a:t> </a:t>
            </a:r>
            <a:r>
              <a:rPr lang="fr-CH" sz="1000" dirty="0" err="1"/>
              <a:t>Oncology</a:t>
            </a:r>
            <a:r>
              <a:rPr lang="fr-CH" sz="1000" dirty="0"/>
              <a:t> Group performance </a:t>
            </a:r>
            <a:r>
              <a:rPr lang="fr-CH" sz="1000" dirty="0" err="1"/>
              <a:t>status</a:t>
            </a:r>
            <a:r>
              <a:rPr lang="fr-CH" sz="1000" dirty="0"/>
              <a:t>; dMMR, </a:t>
            </a:r>
            <a:r>
              <a:rPr lang="fr-CH" sz="1000" dirty="0" err="1"/>
              <a:t>mismatch</a:t>
            </a:r>
            <a:r>
              <a:rPr lang="fr-CH" sz="1000" dirty="0"/>
              <a:t> </a:t>
            </a:r>
            <a:r>
              <a:rPr lang="fr-CH" sz="1000" dirty="0" err="1"/>
              <a:t>repair</a:t>
            </a:r>
            <a:r>
              <a:rPr lang="fr-CH" sz="1000" dirty="0"/>
              <a:t> </a:t>
            </a:r>
            <a:r>
              <a:rPr lang="fr-CH" sz="1000" dirty="0" err="1"/>
              <a:t>deficiency</a:t>
            </a:r>
            <a:r>
              <a:rPr lang="fr-CH" sz="1000" dirty="0"/>
              <a:t>; FOLFIRI, </a:t>
            </a:r>
            <a:r>
              <a:rPr lang="fr-CH" sz="1000" dirty="0" err="1"/>
              <a:t>leucovorin</a:t>
            </a:r>
            <a:r>
              <a:rPr lang="fr-CH" sz="1000" dirty="0"/>
              <a:t> + irinotecan + 5- </a:t>
            </a:r>
            <a:r>
              <a:rPr lang="fr-CH" sz="1000" dirty="0" err="1"/>
              <a:t>fluorouracil</a:t>
            </a:r>
            <a:r>
              <a:rPr lang="fr-CH" sz="1000" dirty="0"/>
              <a:t>; IV, </a:t>
            </a:r>
            <a:r>
              <a:rPr lang="fr-CH" sz="1000" dirty="0" err="1"/>
              <a:t>intravenously</a:t>
            </a:r>
            <a:r>
              <a:rPr lang="fr-CH" sz="1000" dirty="0"/>
              <a:t>; mFOLFOX6, </a:t>
            </a:r>
            <a:r>
              <a:rPr lang="fr-CH" sz="1000" dirty="0" err="1"/>
              <a:t>modified</a:t>
            </a:r>
            <a:r>
              <a:rPr lang="fr-CH" sz="1000" dirty="0"/>
              <a:t> </a:t>
            </a:r>
            <a:r>
              <a:rPr lang="fr-CH" sz="1000" dirty="0" err="1"/>
              <a:t>oxaliplatin</a:t>
            </a:r>
            <a:r>
              <a:rPr lang="fr-CH" sz="1000" dirty="0"/>
              <a:t> + </a:t>
            </a:r>
            <a:r>
              <a:rPr lang="fr-CH" sz="1000" dirty="0" err="1"/>
              <a:t>leucovorin</a:t>
            </a:r>
            <a:r>
              <a:rPr lang="fr-CH" sz="1000" dirty="0"/>
              <a:t> + 5-fluorouracil; MSI-H, microsatellite </a:t>
            </a:r>
            <a:r>
              <a:rPr lang="fr-CH" sz="1000" dirty="0" err="1"/>
              <a:t>instability</a:t>
            </a:r>
            <a:r>
              <a:rPr lang="fr-CH" sz="1000" dirty="0"/>
              <a:t>-high; ORR; </a:t>
            </a:r>
            <a:r>
              <a:rPr lang="fr-CH" sz="1000" dirty="0" err="1"/>
              <a:t>overall</a:t>
            </a:r>
            <a:r>
              <a:rPr lang="fr-CH" sz="1000" dirty="0"/>
              <a:t> </a:t>
            </a:r>
            <a:r>
              <a:rPr lang="fr-CH" sz="1000" dirty="0" err="1"/>
              <a:t>response</a:t>
            </a:r>
            <a:r>
              <a:rPr lang="fr-CH" sz="1000" dirty="0"/>
              <a:t> rate; OS, </a:t>
            </a:r>
            <a:r>
              <a:rPr lang="fr-CH" sz="1000" dirty="0" err="1"/>
              <a:t>overall</a:t>
            </a:r>
            <a:r>
              <a:rPr lang="fr-CH" sz="1000" dirty="0"/>
              <a:t> </a:t>
            </a:r>
            <a:r>
              <a:rPr lang="fr-CH" sz="1000" dirty="0" err="1"/>
              <a:t>survival</a:t>
            </a:r>
            <a:r>
              <a:rPr lang="fr-CH" sz="1000" dirty="0"/>
              <a:t>; PD, </a:t>
            </a:r>
            <a:r>
              <a:rPr lang="fr-CH" sz="1000" dirty="0" err="1"/>
              <a:t>disease</a:t>
            </a:r>
            <a:r>
              <a:rPr lang="fr-CH" sz="1000" dirty="0"/>
              <a:t> progression; PFS, progression-free </a:t>
            </a:r>
            <a:r>
              <a:rPr lang="fr-CH" sz="1000" dirty="0" err="1"/>
              <a:t>survival</a:t>
            </a:r>
            <a:r>
              <a:rPr lang="fr-CH" sz="1000" dirty="0"/>
              <a:t>; Q3W, </a:t>
            </a:r>
            <a:r>
              <a:rPr lang="fr-CH" sz="1000" dirty="0" err="1"/>
              <a:t>every</a:t>
            </a:r>
            <a:r>
              <a:rPr lang="fr-CH" sz="1000" dirty="0"/>
              <a:t> 3 </a:t>
            </a:r>
            <a:r>
              <a:rPr lang="fr-CH" sz="1000" dirty="0" err="1"/>
              <a:t>weeks</a:t>
            </a:r>
            <a:r>
              <a:rPr lang="fr-CH" sz="1000" dirty="0"/>
              <a:t>; RECIST, Response </a:t>
            </a:r>
            <a:r>
              <a:rPr lang="fr-CH" sz="1000" dirty="0" err="1"/>
              <a:t>evaluation</a:t>
            </a:r>
            <a:r>
              <a:rPr lang="fr-CH" sz="1000" dirty="0"/>
              <a:t> </a:t>
            </a:r>
            <a:r>
              <a:rPr lang="fr-CH" sz="1000" dirty="0" err="1"/>
              <a:t>criteria</a:t>
            </a:r>
            <a:r>
              <a:rPr lang="fr-CH" sz="1000" dirty="0"/>
              <a:t> in </a:t>
            </a:r>
            <a:r>
              <a:rPr lang="fr-CH" sz="1000" dirty="0" err="1"/>
              <a:t>solid</a:t>
            </a:r>
            <a:r>
              <a:rPr lang="fr-CH" sz="1000" dirty="0"/>
              <a:t> </a:t>
            </a:r>
            <a:r>
              <a:rPr lang="fr-CH" sz="1000" dirty="0" err="1"/>
              <a:t>tumours</a:t>
            </a:r>
            <a:endParaRPr lang="fr-CH" sz="1000" dirty="0"/>
          </a:p>
        </p:txBody>
      </p:sp>
      <p:sp>
        <p:nvSpPr>
          <p:cNvPr id="4" name="ZoneTexte 3">
            <a:extLst>
              <a:ext uri="{FF2B5EF4-FFF2-40B4-BE49-F238E27FC236}">
                <a16:creationId xmlns="" xmlns:a16="http://schemas.microsoft.com/office/drawing/2014/main" id="{C26DA43E-5D1B-E148-B828-D0B10D8482A5}"/>
              </a:ext>
            </a:extLst>
          </p:cNvPr>
          <p:cNvSpPr txBox="1"/>
          <p:nvPr/>
        </p:nvSpPr>
        <p:spPr>
          <a:xfrm>
            <a:off x="540690" y="2098993"/>
            <a:ext cx="3167214" cy="1631216"/>
          </a:xfrm>
          <a:prstGeom prst="rect">
            <a:avLst/>
          </a:prstGeom>
          <a:noFill/>
        </p:spPr>
        <p:txBody>
          <a:bodyPr wrap="none" rtlCol="0">
            <a:spAutoFit/>
          </a:bodyPr>
          <a:lstStyle/>
          <a:p>
            <a:r>
              <a:rPr lang="en-GB" sz="2000" b="1">
                <a:solidFill>
                  <a:schemeClr val="accent1"/>
                </a:solidFill>
                <a:latin typeface="+mj-lt"/>
              </a:rPr>
              <a:t>Some eligibility criteria</a:t>
            </a:r>
          </a:p>
          <a:p>
            <a:pPr marL="177800" indent="-169863">
              <a:buClr>
                <a:schemeClr val="accent1"/>
              </a:buClr>
              <a:buFont typeface="Arial" panose="020B0604020202020204" pitchFamily="34" charset="0"/>
              <a:buChar char="•"/>
            </a:pPr>
            <a:r>
              <a:rPr lang="en-GB" sz="2000">
                <a:latin typeface="+mj-lt"/>
              </a:rPr>
              <a:t>Treatment naive mCRC</a:t>
            </a:r>
          </a:p>
          <a:p>
            <a:pPr marL="177800" indent="-169863">
              <a:buClr>
                <a:schemeClr val="accent1"/>
              </a:buClr>
              <a:buFont typeface="Arial" panose="020B0604020202020204" pitchFamily="34" charset="0"/>
              <a:buChar char="•"/>
            </a:pPr>
            <a:r>
              <a:rPr lang="en-GB" sz="2000">
                <a:latin typeface="+mj-lt"/>
              </a:rPr>
              <a:t>dMMR or MSI-H</a:t>
            </a:r>
          </a:p>
          <a:p>
            <a:pPr marL="177800" indent="-169863">
              <a:buClr>
                <a:schemeClr val="accent1"/>
              </a:buClr>
              <a:buFont typeface="Arial" panose="020B0604020202020204" pitchFamily="34" charset="0"/>
              <a:buChar char="•"/>
            </a:pPr>
            <a:r>
              <a:rPr lang="en-GB" sz="2000">
                <a:latin typeface="+mj-lt"/>
              </a:rPr>
              <a:t>ECOG PS 0-1</a:t>
            </a:r>
          </a:p>
          <a:p>
            <a:pPr marL="177800" indent="-169863">
              <a:buClr>
                <a:schemeClr val="accent1"/>
              </a:buClr>
              <a:buFont typeface="Arial" panose="020B0604020202020204" pitchFamily="34" charset="0"/>
              <a:buChar char="•"/>
            </a:pPr>
            <a:r>
              <a:rPr lang="en-GB" sz="2000">
                <a:latin typeface="+mj-lt"/>
              </a:rPr>
              <a:t>No active brain metastases</a:t>
            </a:r>
          </a:p>
        </p:txBody>
      </p:sp>
      <p:sp>
        <p:nvSpPr>
          <p:cNvPr id="5" name="ZoneTexte 4">
            <a:extLst>
              <a:ext uri="{FF2B5EF4-FFF2-40B4-BE49-F238E27FC236}">
                <a16:creationId xmlns="" xmlns:a16="http://schemas.microsoft.com/office/drawing/2014/main" id="{A232B4EA-5831-7A4E-91A1-AABD26A2B9C5}"/>
              </a:ext>
            </a:extLst>
          </p:cNvPr>
          <p:cNvSpPr txBox="1"/>
          <p:nvPr/>
        </p:nvSpPr>
        <p:spPr>
          <a:xfrm>
            <a:off x="5065847" y="1706631"/>
            <a:ext cx="3542445" cy="707886"/>
          </a:xfrm>
          <a:prstGeom prst="rect">
            <a:avLst/>
          </a:prstGeom>
          <a:noFill/>
        </p:spPr>
        <p:txBody>
          <a:bodyPr wrap="none" rtlCol="0">
            <a:spAutoFit/>
          </a:bodyPr>
          <a:lstStyle/>
          <a:p>
            <a:pPr algn="ctr"/>
            <a:r>
              <a:rPr lang="en-GB" sz="2000" b="1" dirty="0">
                <a:latin typeface="+mj-lt"/>
              </a:rPr>
              <a:t>Pembrolizumab</a:t>
            </a:r>
            <a:r>
              <a:rPr lang="en-GB" sz="2000" dirty="0">
                <a:latin typeface="+mj-lt"/>
              </a:rPr>
              <a:t> 200 mg IV Q3W</a:t>
            </a:r>
          </a:p>
          <a:p>
            <a:pPr algn="ctr"/>
            <a:r>
              <a:rPr lang="en-GB" sz="2000" b="1" dirty="0">
                <a:solidFill>
                  <a:schemeClr val="accent1"/>
                </a:solidFill>
                <a:latin typeface="+mj-lt"/>
              </a:rPr>
              <a:t>n=153</a:t>
            </a:r>
          </a:p>
        </p:txBody>
      </p:sp>
      <p:sp>
        <p:nvSpPr>
          <p:cNvPr id="8" name="ZoneTexte 7">
            <a:extLst>
              <a:ext uri="{FF2B5EF4-FFF2-40B4-BE49-F238E27FC236}">
                <a16:creationId xmlns="" xmlns:a16="http://schemas.microsoft.com/office/drawing/2014/main" id="{988C98BC-1A2A-D645-A458-DDB9D79DEE9D}"/>
              </a:ext>
            </a:extLst>
          </p:cNvPr>
          <p:cNvSpPr txBox="1"/>
          <p:nvPr/>
        </p:nvSpPr>
        <p:spPr>
          <a:xfrm>
            <a:off x="5032049" y="2938121"/>
            <a:ext cx="3628430" cy="1323439"/>
          </a:xfrm>
          <a:prstGeom prst="rect">
            <a:avLst/>
          </a:prstGeom>
          <a:noFill/>
        </p:spPr>
        <p:txBody>
          <a:bodyPr wrap="none" rtlCol="0">
            <a:spAutoFit/>
          </a:bodyPr>
          <a:lstStyle/>
          <a:p>
            <a:pPr algn="ctr"/>
            <a:r>
              <a:rPr lang="en-GB" sz="2000" dirty="0">
                <a:latin typeface="+mj-lt"/>
              </a:rPr>
              <a:t>Investigator’s choice*</a:t>
            </a:r>
          </a:p>
          <a:p>
            <a:pPr algn="ctr"/>
            <a:r>
              <a:rPr lang="en-GB" sz="2000" b="1" dirty="0">
                <a:latin typeface="+mj-lt"/>
              </a:rPr>
              <a:t>mFOLFOX6 +/- Bev or cetuximab</a:t>
            </a:r>
          </a:p>
          <a:p>
            <a:pPr algn="ctr"/>
            <a:r>
              <a:rPr lang="en-GB" sz="2000" b="1" dirty="0">
                <a:latin typeface="+mj-lt"/>
              </a:rPr>
              <a:t>FOLFIRI +/- Bev or cetuximab</a:t>
            </a:r>
          </a:p>
          <a:p>
            <a:pPr algn="ctr"/>
            <a:r>
              <a:rPr lang="en-GB" sz="2000" b="1" dirty="0">
                <a:solidFill>
                  <a:schemeClr val="accent1"/>
                </a:solidFill>
                <a:latin typeface="+mj-lt"/>
              </a:rPr>
              <a:t>n=154</a:t>
            </a:r>
          </a:p>
        </p:txBody>
      </p:sp>
      <p:sp>
        <p:nvSpPr>
          <p:cNvPr id="9" name="ZoneTexte 8">
            <a:extLst>
              <a:ext uri="{FF2B5EF4-FFF2-40B4-BE49-F238E27FC236}">
                <a16:creationId xmlns="" xmlns:a16="http://schemas.microsoft.com/office/drawing/2014/main" id="{0B3AB50C-A46F-DE4D-B200-A2A990EA3412}"/>
              </a:ext>
            </a:extLst>
          </p:cNvPr>
          <p:cNvSpPr txBox="1"/>
          <p:nvPr/>
        </p:nvSpPr>
        <p:spPr>
          <a:xfrm>
            <a:off x="522710" y="5206358"/>
            <a:ext cx="7752892" cy="707886"/>
          </a:xfrm>
          <a:prstGeom prst="rect">
            <a:avLst/>
          </a:prstGeom>
          <a:noFill/>
        </p:spPr>
        <p:txBody>
          <a:bodyPr wrap="none" rtlCol="0">
            <a:spAutoFit/>
          </a:bodyPr>
          <a:lstStyle/>
          <a:p>
            <a:r>
              <a:rPr lang="en-GB" sz="2000" b="1" dirty="0">
                <a:solidFill>
                  <a:schemeClr val="accent1"/>
                </a:solidFill>
                <a:latin typeface="+mj-lt"/>
              </a:rPr>
              <a:t>Primary endpoints: 	</a:t>
            </a:r>
            <a:r>
              <a:rPr lang="en-GB" sz="2000" dirty="0">
                <a:solidFill>
                  <a:srgbClr val="5D8298"/>
                </a:solidFill>
                <a:latin typeface="+mj-lt"/>
              </a:rPr>
              <a:t>	</a:t>
            </a:r>
            <a:r>
              <a:rPr lang="en-GB" sz="2000" b="1" dirty="0">
                <a:latin typeface="+mj-lt"/>
              </a:rPr>
              <a:t>PFS</a:t>
            </a:r>
            <a:r>
              <a:rPr lang="en-GB" sz="2000" dirty="0">
                <a:latin typeface="+mj-lt"/>
              </a:rPr>
              <a:t> (RECIST v1.1, central review) and </a:t>
            </a:r>
            <a:r>
              <a:rPr lang="en-GB" sz="2000" b="1" dirty="0">
                <a:latin typeface="+mj-lt"/>
              </a:rPr>
              <a:t>OS</a:t>
            </a:r>
          </a:p>
          <a:p>
            <a:r>
              <a:rPr lang="en-GB" sz="2000" b="1" dirty="0">
                <a:solidFill>
                  <a:schemeClr val="accent1"/>
                </a:solidFill>
                <a:latin typeface="+mj-lt"/>
              </a:rPr>
              <a:t>Secondary endpoints:</a:t>
            </a:r>
            <a:r>
              <a:rPr lang="en-GB" sz="2000" dirty="0">
                <a:solidFill>
                  <a:srgbClr val="5D8298"/>
                </a:solidFill>
                <a:latin typeface="+mj-lt"/>
              </a:rPr>
              <a:t>	</a:t>
            </a:r>
            <a:r>
              <a:rPr lang="en-GB" sz="2000" b="1" dirty="0">
                <a:latin typeface="+mj-lt"/>
              </a:rPr>
              <a:t>ORR</a:t>
            </a:r>
            <a:r>
              <a:rPr lang="en-GB" sz="2000" dirty="0">
                <a:latin typeface="+mj-lt"/>
              </a:rPr>
              <a:t> (RECIST v1.1, central review) and </a:t>
            </a:r>
            <a:r>
              <a:rPr lang="en-GB" sz="2000" b="1" dirty="0">
                <a:latin typeface="+mj-lt"/>
              </a:rPr>
              <a:t>safety</a:t>
            </a:r>
          </a:p>
        </p:txBody>
      </p:sp>
      <p:sp>
        <p:nvSpPr>
          <p:cNvPr id="10" name="Rectangle 9">
            <a:extLst>
              <a:ext uri="{FF2B5EF4-FFF2-40B4-BE49-F238E27FC236}">
                <a16:creationId xmlns="" xmlns:a16="http://schemas.microsoft.com/office/drawing/2014/main" id="{91F15988-C4ED-7243-B0BC-34C37AD6EB2C}"/>
              </a:ext>
            </a:extLst>
          </p:cNvPr>
          <p:cNvSpPr/>
          <p:nvPr/>
        </p:nvSpPr>
        <p:spPr>
          <a:xfrm>
            <a:off x="464400" y="1089708"/>
            <a:ext cx="8541262" cy="400110"/>
          </a:xfrm>
          <a:prstGeom prst="rect">
            <a:avLst/>
          </a:prstGeom>
        </p:spPr>
        <p:txBody>
          <a:bodyPr wrap="square" lIns="0">
            <a:spAutoFit/>
          </a:bodyPr>
          <a:lstStyle/>
          <a:p>
            <a:r>
              <a:rPr lang="en-GB" sz="2000" b="1">
                <a:solidFill>
                  <a:schemeClr val="accent1"/>
                </a:solidFill>
                <a:latin typeface="+mj-lt"/>
              </a:rPr>
              <a:t>KEYNOTE-177 (NCT02563002): </a:t>
            </a:r>
            <a:r>
              <a:rPr lang="en-GB" sz="2000">
                <a:solidFill>
                  <a:srgbClr val="5D8298"/>
                </a:solidFill>
                <a:latin typeface="+mj-lt"/>
              </a:rPr>
              <a:t>2-arm, randomised, open-label, phase 3 study </a:t>
            </a:r>
          </a:p>
        </p:txBody>
      </p:sp>
      <p:sp>
        <p:nvSpPr>
          <p:cNvPr id="11" name="ZoneTexte 10">
            <a:extLst>
              <a:ext uri="{FF2B5EF4-FFF2-40B4-BE49-F238E27FC236}">
                <a16:creationId xmlns="" xmlns:a16="http://schemas.microsoft.com/office/drawing/2014/main" id="{5C5E43F9-CD78-564B-98A0-E5AD57DD043F}"/>
              </a:ext>
            </a:extLst>
          </p:cNvPr>
          <p:cNvSpPr txBox="1"/>
          <p:nvPr/>
        </p:nvSpPr>
        <p:spPr>
          <a:xfrm>
            <a:off x="1402836" y="3724904"/>
            <a:ext cx="1500795" cy="400110"/>
          </a:xfrm>
          <a:prstGeom prst="rect">
            <a:avLst/>
          </a:prstGeom>
          <a:solidFill>
            <a:schemeClr val="accent1"/>
          </a:solidFill>
        </p:spPr>
        <p:txBody>
          <a:bodyPr wrap="none" rtlCol="0">
            <a:spAutoFit/>
          </a:bodyPr>
          <a:lstStyle/>
          <a:p>
            <a:r>
              <a:rPr lang="fr-FR" sz="2000" b="1" dirty="0">
                <a:solidFill>
                  <a:schemeClr val="bg1"/>
                </a:solidFill>
                <a:latin typeface="+mj-lt"/>
              </a:rPr>
              <a:t>307 patients</a:t>
            </a:r>
          </a:p>
        </p:txBody>
      </p:sp>
      <p:sp>
        <p:nvSpPr>
          <p:cNvPr id="12" name="Rectangle 11">
            <a:extLst>
              <a:ext uri="{FF2B5EF4-FFF2-40B4-BE49-F238E27FC236}">
                <a16:creationId xmlns="" xmlns:a16="http://schemas.microsoft.com/office/drawing/2014/main" id="{2AEED289-1F31-AB4D-B1E9-06506E9524F9}"/>
              </a:ext>
            </a:extLst>
          </p:cNvPr>
          <p:cNvSpPr/>
          <p:nvPr/>
        </p:nvSpPr>
        <p:spPr>
          <a:xfrm>
            <a:off x="522710" y="4414270"/>
            <a:ext cx="8297762" cy="707886"/>
          </a:xfrm>
          <a:prstGeom prst="rect">
            <a:avLst/>
          </a:prstGeom>
        </p:spPr>
        <p:txBody>
          <a:bodyPr wrap="square">
            <a:spAutoFit/>
          </a:bodyPr>
          <a:lstStyle/>
          <a:p>
            <a:r>
              <a:rPr lang="en-GB" sz="2000" b="1" dirty="0">
                <a:solidFill>
                  <a:schemeClr val="accent1"/>
                </a:solidFill>
                <a:latin typeface="+mj-lt"/>
              </a:rPr>
              <a:t>Treatment Duration:</a:t>
            </a:r>
            <a:r>
              <a:rPr lang="en-GB" sz="2000" dirty="0">
                <a:solidFill>
                  <a:srgbClr val="5D8298"/>
                </a:solidFill>
                <a:latin typeface="+mj-lt"/>
              </a:rPr>
              <a:t> </a:t>
            </a:r>
            <a:r>
              <a:rPr lang="en-GB" sz="2000" dirty="0">
                <a:latin typeface="+mj-lt"/>
              </a:rPr>
              <a:t>until PD, unacceptable toxicity, patient/investigator decision to withdraw, or completion of 35 cycles (pembrolizumab only)</a:t>
            </a:r>
          </a:p>
        </p:txBody>
      </p:sp>
      <p:cxnSp>
        <p:nvCxnSpPr>
          <p:cNvPr id="18" name="Connecteur droit 17">
            <a:extLst>
              <a:ext uri="{FF2B5EF4-FFF2-40B4-BE49-F238E27FC236}">
                <a16:creationId xmlns="" xmlns:a16="http://schemas.microsoft.com/office/drawing/2014/main" id="{821EF255-7F80-0243-BFC8-B3972974076A}"/>
              </a:ext>
            </a:extLst>
          </p:cNvPr>
          <p:cNvCxnSpPr>
            <a:stCxn id="14" idx="3"/>
            <a:endCxn id="7" idx="0"/>
          </p:cNvCxnSpPr>
          <p:nvPr/>
        </p:nvCxnSpPr>
        <p:spPr>
          <a:xfrm>
            <a:off x="3848776" y="2902117"/>
            <a:ext cx="292336" cy="2904"/>
          </a:xfrm>
          <a:prstGeom prst="line">
            <a:avLst/>
          </a:prstGeom>
          <a:ln w="57150"/>
        </p:spPr>
        <p:style>
          <a:lnRef idx="2">
            <a:schemeClr val="accent1"/>
          </a:lnRef>
          <a:fillRef idx="0">
            <a:schemeClr val="accent1"/>
          </a:fillRef>
          <a:effectRef idx="1">
            <a:schemeClr val="accent1"/>
          </a:effectRef>
          <a:fontRef idx="minor">
            <a:schemeClr val="tx1"/>
          </a:fontRef>
        </p:style>
      </p:cxnSp>
      <p:cxnSp>
        <p:nvCxnSpPr>
          <p:cNvPr id="20" name="Connecteur droit avec flèche 19">
            <a:extLst>
              <a:ext uri="{FF2B5EF4-FFF2-40B4-BE49-F238E27FC236}">
                <a16:creationId xmlns="" xmlns:a16="http://schemas.microsoft.com/office/drawing/2014/main" id="{FDD9AE6C-193C-E446-AB59-C914AAA7E0CD}"/>
              </a:ext>
            </a:extLst>
          </p:cNvPr>
          <p:cNvCxnSpPr>
            <a:cxnSpLocks/>
            <a:stCxn id="7" idx="2"/>
            <a:endCxn id="15" idx="1"/>
          </p:cNvCxnSpPr>
          <p:nvPr/>
        </p:nvCxnSpPr>
        <p:spPr>
          <a:xfrm flipV="1">
            <a:off x="4541222" y="2060575"/>
            <a:ext cx="453315" cy="844446"/>
          </a:xfrm>
          <a:prstGeom prst="straightConnector1">
            <a:avLst/>
          </a:prstGeom>
          <a:ln w="57150">
            <a:tailEnd type="triangle"/>
          </a:ln>
        </p:spPr>
        <p:style>
          <a:lnRef idx="2">
            <a:schemeClr val="accent1"/>
          </a:lnRef>
          <a:fillRef idx="0">
            <a:schemeClr val="accent1"/>
          </a:fillRef>
          <a:effectRef idx="1">
            <a:schemeClr val="accent1"/>
          </a:effectRef>
          <a:fontRef idx="minor">
            <a:schemeClr val="tx1"/>
          </a:fontRef>
        </p:style>
      </p:cxnSp>
      <p:cxnSp>
        <p:nvCxnSpPr>
          <p:cNvPr id="22" name="Connecteur droit avec flèche 21">
            <a:extLst>
              <a:ext uri="{FF2B5EF4-FFF2-40B4-BE49-F238E27FC236}">
                <a16:creationId xmlns="" xmlns:a16="http://schemas.microsoft.com/office/drawing/2014/main" id="{3D655F63-59F4-2044-A7A6-87BC9EB4C9B1}"/>
              </a:ext>
            </a:extLst>
          </p:cNvPr>
          <p:cNvCxnSpPr>
            <a:cxnSpLocks/>
            <a:stCxn id="7" idx="2"/>
            <a:endCxn id="16" idx="1"/>
          </p:cNvCxnSpPr>
          <p:nvPr/>
        </p:nvCxnSpPr>
        <p:spPr>
          <a:xfrm>
            <a:off x="4541222" y="2905021"/>
            <a:ext cx="462511" cy="689241"/>
          </a:xfrm>
          <a:prstGeom prst="straightConnector1">
            <a:avLst/>
          </a:prstGeom>
          <a:ln w="57150">
            <a:tailEnd type="triangle"/>
          </a:ln>
        </p:spPr>
        <p:style>
          <a:lnRef idx="2">
            <a:schemeClr val="accent1"/>
          </a:lnRef>
          <a:fillRef idx="0">
            <a:schemeClr val="accent1"/>
          </a:fillRef>
          <a:effectRef idx="1">
            <a:schemeClr val="accent1"/>
          </a:effectRef>
          <a:fontRef idx="minor">
            <a:schemeClr val="tx1"/>
          </a:fontRef>
        </p:style>
      </p:cxnSp>
      <p:sp>
        <p:nvSpPr>
          <p:cNvPr id="7" name="ZoneTexte 6">
            <a:extLst>
              <a:ext uri="{FF2B5EF4-FFF2-40B4-BE49-F238E27FC236}">
                <a16:creationId xmlns="" xmlns:a16="http://schemas.microsoft.com/office/drawing/2014/main" id="{E650E7D0-E46B-3A40-948D-E09CB6A2CD2C}"/>
              </a:ext>
            </a:extLst>
          </p:cNvPr>
          <p:cNvSpPr txBox="1"/>
          <p:nvPr/>
        </p:nvSpPr>
        <p:spPr>
          <a:xfrm rot="16200000">
            <a:off x="3273503" y="2704966"/>
            <a:ext cx="2135328" cy="400110"/>
          </a:xfrm>
          <a:prstGeom prst="rect">
            <a:avLst/>
          </a:prstGeom>
          <a:solidFill>
            <a:schemeClr val="accent1"/>
          </a:solidFill>
        </p:spPr>
        <p:txBody>
          <a:bodyPr wrap="none" rtlCol="0">
            <a:spAutoFit/>
          </a:bodyPr>
          <a:lstStyle/>
          <a:p>
            <a:r>
              <a:rPr lang="fr-FR" sz="2000" dirty="0">
                <a:solidFill>
                  <a:schemeClr val="bg1"/>
                </a:solidFill>
                <a:latin typeface="+mj-lt"/>
              </a:rPr>
              <a:t>Randomisation 1:1</a:t>
            </a:r>
          </a:p>
        </p:txBody>
      </p:sp>
    </p:spTree>
    <p:extLst>
      <p:ext uri="{BB962C8B-B14F-4D97-AF65-F5344CB8AC3E}">
        <p14:creationId xmlns:p14="http://schemas.microsoft.com/office/powerpoint/2010/main" val="927376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4"/>
          </p:nvPr>
        </p:nvSpPr>
        <p:spPr/>
        <p:txBody>
          <a:bodyPr/>
          <a:lstStyle/>
          <a:p>
            <a:fld id="{FCE43C0F-8A7B-3A4B-9DB5-B3472E36E833}" type="slidenum">
              <a:rPr lang="en-GB" smtClean="0"/>
              <a:pPr/>
              <a:t>7</a:t>
            </a:fld>
            <a:endParaRPr lang="en-GB" dirty="0"/>
          </a:p>
        </p:txBody>
      </p:sp>
      <p:sp>
        <p:nvSpPr>
          <p:cNvPr id="3" name="Title 2"/>
          <p:cNvSpPr>
            <a:spLocks noGrp="1"/>
          </p:cNvSpPr>
          <p:nvPr>
            <p:ph type="title"/>
          </p:nvPr>
        </p:nvSpPr>
        <p:spPr/>
        <p:txBody>
          <a:bodyPr/>
          <a:lstStyle/>
          <a:p>
            <a:r>
              <a:rPr lang="en-GB"/>
              <a:t>Results</a:t>
            </a:r>
            <a:endParaRPr lang="en-GB" noProof="0" dirty="0"/>
          </a:p>
        </p:txBody>
      </p:sp>
      <p:sp>
        <p:nvSpPr>
          <p:cNvPr id="6" name="Content Placeholder 5">
            <a:extLst>
              <a:ext uri="{FF2B5EF4-FFF2-40B4-BE49-F238E27FC236}">
                <a16:creationId xmlns="" xmlns:a16="http://schemas.microsoft.com/office/drawing/2014/main" id="{5899E246-AC5E-074A-ACD0-DBEBFCF163BD}"/>
              </a:ext>
            </a:extLst>
          </p:cNvPr>
          <p:cNvSpPr>
            <a:spLocks noGrp="1"/>
          </p:cNvSpPr>
          <p:nvPr>
            <p:ph sz="quarter" idx="15"/>
          </p:nvPr>
        </p:nvSpPr>
        <p:spPr>
          <a:xfrm>
            <a:off x="465138" y="6165304"/>
            <a:ext cx="8067302" cy="556171"/>
          </a:xfrm>
        </p:spPr>
        <p:txBody>
          <a:bodyPr/>
          <a:lstStyle/>
          <a:p>
            <a:pPr>
              <a:spcBef>
                <a:spcPts val="0"/>
              </a:spcBef>
            </a:pPr>
            <a:r>
              <a:rPr lang="en-GB" dirty="0"/>
              <a:t>* One patient in the chemo arm died due to a treatment-related AE.</a:t>
            </a:r>
          </a:p>
          <a:p>
            <a:pPr>
              <a:spcBef>
                <a:spcPts val="0"/>
              </a:spcBef>
            </a:pPr>
            <a:r>
              <a:rPr lang="en-GB" dirty="0"/>
              <a:t>CI, confidence interval; chemo, chemotherapy; </a:t>
            </a:r>
            <a:r>
              <a:rPr lang="en-GB" dirty="0" err="1"/>
              <a:t>DoR</a:t>
            </a:r>
            <a:r>
              <a:rPr lang="en-GB" dirty="0"/>
              <a:t>, duration of response; HR, hazard ratio; ORR; overall response rate; </a:t>
            </a:r>
            <a:r>
              <a:rPr lang="en-GB" dirty="0" err="1"/>
              <a:t>pembro</a:t>
            </a:r>
            <a:r>
              <a:rPr lang="en-GB" dirty="0"/>
              <a:t>, pembrolizumab; PFS; progression-free survival; TRAE, treatment-related adverse event</a:t>
            </a:r>
          </a:p>
        </p:txBody>
      </p:sp>
      <p:sp>
        <p:nvSpPr>
          <p:cNvPr id="13" name="Rectangle 12">
            <a:extLst>
              <a:ext uri="{FF2B5EF4-FFF2-40B4-BE49-F238E27FC236}">
                <a16:creationId xmlns="" xmlns:a16="http://schemas.microsoft.com/office/drawing/2014/main" id="{984C1926-AAD8-EC49-BFFD-03AAB9EDACAE}"/>
              </a:ext>
            </a:extLst>
          </p:cNvPr>
          <p:cNvSpPr/>
          <p:nvPr/>
        </p:nvSpPr>
        <p:spPr>
          <a:xfrm>
            <a:off x="464400" y="1052736"/>
            <a:ext cx="4572000" cy="400110"/>
          </a:xfrm>
          <a:prstGeom prst="rect">
            <a:avLst/>
          </a:prstGeom>
        </p:spPr>
        <p:txBody>
          <a:bodyPr lIns="0">
            <a:spAutoFit/>
          </a:bodyPr>
          <a:lstStyle/>
          <a:p>
            <a:r>
              <a:rPr lang="fr-CH" sz="2000" b="1" dirty="0">
                <a:solidFill>
                  <a:schemeClr val="accent1"/>
                </a:solidFill>
                <a:latin typeface="+mj-lt"/>
              </a:rPr>
              <a:t>Data </a:t>
            </a:r>
            <a:r>
              <a:rPr lang="fr-CH" sz="2000" b="1" dirty="0" err="1">
                <a:solidFill>
                  <a:schemeClr val="accent1"/>
                </a:solidFill>
                <a:latin typeface="+mj-lt"/>
              </a:rPr>
              <a:t>cut</a:t>
            </a:r>
            <a:r>
              <a:rPr lang="fr-CH" sz="2000" b="1" dirty="0">
                <a:solidFill>
                  <a:schemeClr val="accent1"/>
                </a:solidFill>
                <a:latin typeface="+mj-lt"/>
              </a:rPr>
              <a:t>-off date:</a:t>
            </a:r>
            <a:r>
              <a:rPr lang="fr-CH" sz="2000" dirty="0">
                <a:solidFill>
                  <a:srgbClr val="5D8298"/>
                </a:solidFill>
                <a:latin typeface="+mj-lt"/>
              </a:rPr>
              <a:t> </a:t>
            </a:r>
            <a:r>
              <a:rPr lang="fr-CH" sz="2000" dirty="0" err="1">
                <a:solidFill>
                  <a:srgbClr val="5D8298"/>
                </a:solidFill>
                <a:latin typeface="+mj-lt"/>
              </a:rPr>
              <a:t>Feb</a:t>
            </a:r>
            <a:r>
              <a:rPr lang="fr-CH" sz="2000" dirty="0">
                <a:solidFill>
                  <a:srgbClr val="5D8298"/>
                </a:solidFill>
                <a:latin typeface="+mj-lt"/>
              </a:rPr>
              <a:t> 19, 2020</a:t>
            </a:r>
            <a:endParaRPr lang="fr-FR" sz="2000" dirty="0">
              <a:solidFill>
                <a:srgbClr val="5D8298"/>
              </a:solidFill>
              <a:latin typeface="+mj-lt"/>
            </a:endParaRPr>
          </a:p>
        </p:txBody>
      </p:sp>
      <p:graphicFrame>
        <p:nvGraphicFramePr>
          <p:cNvPr id="15" name="Tableau 14">
            <a:extLst>
              <a:ext uri="{FF2B5EF4-FFF2-40B4-BE49-F238E27FC236}">
                <a16:creationId xmlns="" xmlns:a16="http://schemas.microsoft.com/office/drawing/2014/main" id="{1C0610F6-60EF-B941-9637-800334A41295}"/>
              </a:ext>
            </a:extLst>
          </p:cNvPr>
          <p:cNvGraphicFramePr>
            <a:graphicFrameLocks noGrp="1"/>
          </p:cNvGraphicFramePr>
          <p:nvPr>
            <p:extLst>
              <p:ext uri="{D42A27DB-BD31-4B8C-83A1-F6EECF244321}">
                <p14:modId xmlns:p14="http://schemas.microsoft.com/office/powerpoint/2010/main" val="1431365937"/>
              </p:ext>
            </p:extLst>
          </p:nvPr>
        </p:nvGraphicFramePr>
        <p:xfrm>
          <a:off x="1637415" y="1508467"/>
          <a:ext cx="5869170" cy="2489200"/>
        </p:xfrm>
        <a:graphic>
          <a:graphicData uri="http://schemas.openxmlformats.org/drawingml/2006/table">
            <a:tbl>
              <a:tblPr firstRow="1" bandRow="1">
                <a:tableStyleId>{5C22544A-7EE6-4342-B048-85BDC9FD1C3A}</a:tableStyleId>
              </a:tblPr>
              <a:tblGrid>
                <a:gridCol w="3177692">
                  <a:extLst>
                    <a:ext uri="{9D8B030D-6E8A-4147-A177-3AD203B41FA5}">
                      <a16:colId xmlns="" xmlns:a16="http://schemas.microsoft.com/office/drawing/2014/main" val="2793665907"/>
                    </a:ext>
                  </a:extLst>
                </a:gridCol>
                <a:gridCol w="1376439">
                  <a:extLst>
                    <a:ext uri="{9D8B030D-6E8A-4147-A177-3AD203B41FA5}">
                      <a16:colId xmlns="" xmlns:a16="http://schemas.microsoft.com/office/drawing/2014/main" val="1513204264"/>
                    </a:ext>
                  </a:extLst>
                </a:gridCol>
                <a:gridCol w="1315039">
                  <a:extLst>
                    <a:ext uri="{9D8B030D-6E8A-4147-A177-3AD203B41FA5}">
                      <a16:colId xmlns="" xmlns:a16="http://schemas.microsoft.com/office/drawing/2014/main" val="3794305891"/>
                    </a:ext>
                  </a:extLst>
                </a:gridCol>
              </a:tblGrid>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err="1"/>
                        <a:t>Primary</a:t>
                      </a:r>
                      <a:r>
                        <a:rPr lang="fr-FR" dirty="0"/>
                        <a:t> </a:t>
                      </a:r>
                      <a:r>
                        <a:rPr lang="fr-FR" dirty="0" err="1"/>
                        <a:t>endpoint</a:t>
                      </a:r>
                      <a:endParaRPr lang="fr-FR" dirty="0"/>
                    </a:p>
                    <a:p>
                      <a:endParaRPr lang="fr-FR" dirty="0"/>
                    </a:p>
                  </a:txBody>
                  <a:tcPr/>
                </a:tc>
                <a:tc>
                  <a:txBody>
                    <a:bodyPr/>
                    <a:lstStyle/>
                    <a:p>
                      <a:pPr algn="ctr"/>
                      <a:r>
                        <a:rPr lang="fr-FR" dirty="0" err="1"/>
                        <a:t>Pembro</a:t>
                      </a:r>
                      <a:endParaRPr lang="fr-FR" dirty="0"/>
                    </a:p>
                  </a:txBody>
                  <a:tcPr/>
                </a:tc>
                <a:tc>
                  <a:txBody>
                    <a:bodyPr/>
                    <a:lstStyle/>
                    <a:p>
                      <a:pPr algn="ctr"/>
                      <a:r>
                        <a:rPr lang="fr-FR" dirty="0" err="1"/>
                        <a:t>Chemo</a:t>
                      </a:r>
                      <a:endParaRPr lang="fr-FR" dirty="0"/>
                    </a:p>
                  </a:txBody>
                  <a:tcPr/>
                </a:tc>
                <a:extLst>
                  <a:ext uri="{0D108BD9-81ED-4DB2-BD59-A6C34878D82A}">
                    <a16:rowId xmlns="" xmlns:a16="http://schemas.microsoft.com/office/drawing/2014/main" val="3703529370"/>
                  </a:ext>
                </a:extLst>
              </a:tr>
              <a:tr h="370840">
                <a:tc>
                  <a:txBody>
                    <a:bodyPr/>
                    <a:lstStyle/>
                    <a:p>
                      <a:r>
                        <a:rPr lang="fr-FR" b="1" dirty="0"/>
                        <a:t>Median PFS (</a:t>
                      </a:r>
                      <a:r>
                        <a:rPr lang="fr-FR" b="1" dirty="0" err="1"/>
                        <a:t>months</a:t>
                      </a:r>
                      <a:r>
                        <a:rPr lang="fr-FR" b="1" dirty="0"/>
                        <a:t>)</a:t>
                      </a:r>
                    </a:p>
                  </a:txBody>
                  <a:tcPr/>
                </a:tc>
                <a:tc>
                  <a:txBody>
                    <a:bodyPr/>
                    <a:lstStyle/>
                    <a:p>
                      <a:pPr algn="ctr"/>
                      <a:r>
                        <a:rPr lang="fr-FR" b="1" dirty="0"/>
                        <a:t>16.5</a:t>
                      </a:r>
                    </a:p>
                  </a:txBody>
                  <a:tcPr/>
                </a:tc>
                <a:tc>
                  <a:txBody>
                    <a:bodyPr/>
                    <a:lstStyle/>
                    <a:p>
                      <a:pPr algn="ctr"/>
                      <a:r>
                        <a:rPr lang="fr-FR" b="1" dirty="0"/>
                        <a:t>8.2</a:t>
                      </a:r>
                    </a:p>
                  </a:txBody>
                  <a:tcPr/>
                </a:tc>
                <a:extLst>
                  <a:ext uri="{0D108BD9-81ED-4DB2-BD59-A6C34878D82A}">
                    <a16:rowId xmlns="" xmlns:a16="http://schemas.microsoft.com/office/drawing/2014/main" val="169082133"/>
                  </a:ext>
                </a:extLst>
              </a:tr>
              <a:tr h="139487">
                <a:tc>
                  <a:txBody>
                    <a:bodyPr/>
                    <a:lstStyle/>
                    <a:p>
                      <a:pPr algn="l"/>
                      <a:r>
                        <a:rPr lang="fr-FR" dirty="0"/>
                        <a:t>HR (95% CI)</a:t>
                      </a:r>
                    </a:p>
                  </a:txBody>
                  <a:tcPr/>
                </a:tc>
                <a:tc gridSpan="2">
                  <a:txBody>
                    <a:bodyPr/>
                    <a:lstStyle/>
                    <a:p>
                      <a:pPr algn="ctr"/>
                      <a:r>
                        <a:rPr lang="fr-FR" b="1" dirty="0"/>
                        <a:t>0.60 (0.45-0.80)</a:t>
                      </a:r>
                    </a:p>
                  </a:txBody>
                  <a:tcPr/>
                </a:tc>
                <a:tc hMerge="1">
                  <a:txBody>
                    <a:bodyPr/>
                    <a:lstStyle/>
                    <a:p>
                      <a:pPr algn="ctr"/>
                      <a:endParaRPr lang="fr-FR" dirty="0"/>
                    </a:p>
                  </a:txBody>
                  <a:tcPr/>
                </a:tc>
                <a:extLst>
                  <a:ext uri="{0D108BD9-81ED-4DB2-BD59-A6C34878D82A}">
                    <a16:rowId xmlns="" xmlns:a16="http://schemas.microsoft.com/office/drawing/2014/main" val="788361156"/>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P-value</a:t>
                      </a:r>
                    </a:p>
                  </a:txBody>
                  <a:tcP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fr-FR" b="1" dirty="0"/>
                        <a:t>0.0002</a:t>
                      </a:r>
                    </a:p>
                  </a:txBody>
                  <a:tcPr/>
                </a:tc>
                <a:tc hMerge="1">
                  <a:txBody>
                    <a:bodyPr/>
                    <a:lstStyle/>
                    <a:p>
                      <a:pPr algn="ctr"/>
                      <a:endParaRPr lang="fr-FR" dirty="0"/>
                    </a:p>
                  </a:txBody>
                  <a:tcPr/>
                </a:tc>
                <a:extLst>
                  <a:ext uri="{0D108BD9-81ED-4DB2-BD59-A6C34878D82A}">
                    <a16:rowId xmlns="" xmlns:a16="http://schemas.microsoft.com/office/drawing/2014/main" val="1656631706"/>
                  </a:ext>
                </a:extLst>
              </a:tr>
              <a:tr h="370840">
                <a:tc>
                  <a:txBody>
                    <a:bodyPr/>
                    <a:lstStyle/>
                    <a:p>
                      <a:r>
                        <a:rPr lang="fr-FR" dirty="0"/>
                        <a:t>12-months PFS rates</a:t>
                      </a:r>
                    </a:p>
                  </a:txBody>
                  <a:tcPr/>
                </a:tc>
                <a:tc>
                  <a:txBody>
                    <a:bodyPr/>
                    <a:lstStyle/>
                    <a:p>
                      <a:pPr algn="ctr"/>
                      <a:r>
                        <a:rPr lang="fr-FR" dirty="0"/>
                        <a:t>55.3%</a:t>
                      </a:r>
                    </a:p>
                  </a:txBody>
                  <a:tcPr/>
                </a:tc>
                <a:tc>
                  <a:txBody>
                    <a:bodyPr/>
                    <a:lstStyle/>
                    <a:p>
                      <a:pPr algn="ctr"/>
                      <a:r>
                        <a:rPr lang="fr-FR" dirty="0"/>
                        <a:t>37.3%</a:t>
                      </a:r>
                    </a:p>
                  </a:txBody>
                  <a:tcPr/>
                </a:tc>
                <a:extLst>
                  <a:ext uri="{0D108BD9-81ED-4DB2-BD59-A6C34878D82A}">
                    <a16:rowId xmlns="" xmlns:a16="http://schemas.microsoft.com/office/drawing/2014/main" val="1137841754"/>
                  </a:ext>
                </a:extLst>
              </a:tr>
              <a:tr h="370840">
                <a:tc>
                  <a:txBody>
                    <a:bodyPr/>
                    <a:lstStyle/>
                    <a:p>
                      <a:r>
                        <a:rPr lang="fr-FR" dirty="0"/>
                        <a:t>24-months PFS rates</a:t>
                      </a:r>
                    </a:p>
                  </a:txBody>
                  <a:tcPr/>
                </a:tc>
                <a:tc>
                  <a:txBody>
                    <a:bodyPr/>
                    <a:lstStyle/>
                    <a:p>
                      <a:pPr algn="ctr"/>
                      <a:r>
                        <a:rPr lang="fr-FR" dirty="0"/>
                        <a:t>48.3%</a:t>
                      </a:r>
                    </a:p>
                  </a:txBody>
                  <a:tcPr/>
                </a:tc>
                <a:tc>
                  <a:txBody>
                    <a:bodyPr/>
                    <a:lstStyle/>
                    <a:p>
                      <a:pPr algn="ctr"/>
                      <a:r>
                        <a:rPr lang="fr-FR" dirty="0"/>
                        <a:t>18.6%</a:t>
                      </a:r>
                    </a:p>
                  </a:txBody>
                  <a:tcPr/>
                </a:tc>
                <a:extLst>
                  <a:ext uri="{0D108BD9-81ED-4DB2-BD59-A6C34878D82A}">
                    <a16:rowId xmlns="" xmlns:a16="http://schemas.microsoft.com/office/drawing/2014/main" val="2900301971"/>
                  </a:ext>
                </a:extLst>
              </a:tr>
            </a:tbl>
          </a:graphicData>
        </a:graphic>
      </p:graphicFrame>
      <p:graphicFrame>
        <p:nvGraphicFramePr>
          <p:cNvPr id="16" name="Tableau 15">
            <a:extLst>
              <a:ext uri="{FF2B5EF4-FFF2-40B4-BE49-F238E27FC236}">
                <a16:creationId xmlns="" xmlns:a16="http://schemas.microsoft.com/office/drawing/2014/main" id="{2B14F495-5687-F948-8216-A8A7C04C68FC}"/>
              </a:ext>
            </a:extLst>
          </p:cNvPr>
          <p:cNvGraphicFramePr>
            <a:graphicFrameLocks noGrp="1"/>
          </p:cNvGraphicFramePr>
          <p:nvPr>
            <p:extLst>
              <p:ext uri="{D42A27DB-BD31-4B8C-83A1-F6EECF244321}">
                <p14:modId xmlns:p14="http://schemas.microsoft.com/office/powerpoint/2010/main" val="2574180343"/>
              </p:ext>
            </p:extLst>
          </p:nvPr>
        </p:nvGraphicFramePr>
        <p:xfrm>
          <a:off x="1637415" y="4301914"/>
          <a:ext cx="5869170" cy="1483360"/>
        </p:xfrm>
        <a:graphic>
          <a:graphicData uri="http://schemas.openxmlformats.org/drawingml/2006/table">
            <a:tbl>
              <a:tblPr firstRow="1" bandRow="1">
                <a:tableStyleId>{5C22544A-7EE6-4342-B048-85BDC9FD1C3A}</a:tableStyleId>
              </a:tblPr>
              <a:tblGrid>
                <a:gridCol w="3177692">
                  <a:extLst>
                    <a:ext uri="{9D8B030D-6E8A-4147-A177-3AD203B41FA5}">
                      <a16:colId xmlns="" xmlns:a16="http://schemas.microsoft.com/office/drawing/2014/main" val="875866275"/>
                    </a:ext>
                  </a:extLst>
                </a:gridCol>
                <a:gridCol w="1376439">
                  <a:extLst>
                    <a:ext uri="{9D8B030D-6E8A-4147-A177-3AD203B41FA5}">
                      <a16:colId xmlns="" xmlns:a16="http://schemas.microsoft.com/office/drawing/2014/main" val="938154499"/>
                    </a:ext>
                  </a:extLst>
                </a:gridCol>
                <a:gridCol w="1315039">
                  <a:extLst>
                    <a:ext uri="{9D8B030D-6E8A-4147-A177-3AD203B41FA5}">
                      <a16:colId xmlns="" xmlns:a16="http://schemas.microsoft.com/office/drawing/2014/main" val="1800631532"/>
                    </a:ext>
                  </a:extLst>
                </a:gridCol>
              </a:tblGrid>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800" b="1" kern="1200" dirty="0" err="1">
                          <a:solidFill>
                            <a:schemeClr val="lt1"/>
                          </a:solidFill>
                          <a:latin typeface="+mn-lt"/>
                          <a:ea typeface="+mn-ea"/>
                          <a:cs typeface="+mn-cs"/>
                        </a:rPr>
                        <a:t>Secondary</a:t>
                      </a:r>
                      <a:r>
                        <a:rPr lang="fr-FR" sz="1800" b="1" kern="1200" dirty="0">
                          <a:solidFill>
                            <a:schemeClr val="lt1"/>
                          </a:solidFill>
                          <a:latin typeface="+mn-lt"/>
                          <a:ea typeface="+mn-ea"/>
                          <a:cs typeface="+mn-cs"/>
                        </a:rPr>
                        <a:t> </a:t>
                      </a:r>
                      <a:r>
                        <a:rPr lang="fr-FR" sz="1800" b="1" kern="1200" dirty="0" err="1">
                          <a:solidFill>
                            <a:schemeClr val="lt1"/>
                          </a:solidFill>
                          <a:latin typeface="+mn-lt"/>
                          <a:ea typeface="+mn-ea"/>
                          <a:cs typeface="+mn-cs"/>
                        </a:rPr>
                        <a:t>endpoints</a:t>
                      </a:r>
                      <a:endParaRPr lang="fr-FR" sz="1800" b="1" kern="1200" dirty="0">
                        <a:solidFill>
                          <a:schemeClr val="lt1"/>
                        </a:solidFill>
                        <a:latin typeface="+mn-lt"/>
                        <a:ea typeface="+mn-ea"/>
                        <a:cs typeface="+mn-cs"/>
                      </a:endParaRPr>
                    </a:p>
                  </a:txBody>
                  <a:tcPr>
                    <a:solidFill>
                      <a:schemeClr val="accent1"/>
                    </a:solidFill>
                  </a:tcPr>
                </a:tc>
                <a:tc>
                  <a:txBody>
                    <a:bodyPr/>
                    <a:lstStyle/>
                    <a:p>
                      <a:pPr algn="ctr"/>
                      <a:r>
                        <a:rPr lang="fr-FR" sz="1800" b="1" kern="1200" dirty="0" err="1">
                          <a:solidFill>
                            <a:schemeClr val="lt1"/>
                          </a:solidFill>
                          <a:latin typeface="+mn-lt"/>
                          <a:ea typeface="+mn-ea"/>
                          <a:cs typeface="+mn-cs"/>
                        </a:rPr>
                        <a:t>Pembro</a:t>
                      </a:r>
                      <a:endParaRPr lang="fr-FR" sz="1800" b="1" kern="1200" dirty="0">
                        <a:solidFill>
                          <a:schemeClr val="lt1"/>
                        </a:solidFill>
                        <a:latin typeface="+mn-lt"/>
                        <a:ea typeface="+mn-ea"/>
                        <a:cs typeface="+mn-cs"/>
                      </a:endParaRPr>
                    </a:p>
                  </a:txBody>
                  <a:tcPr>
                    <a:solidFill>
                      <a:schemeClr val="accent1"/>
                    </a:solidFill>
                  </a:tcPr>
                </a:tc>
                <a:tc>
                  <a:txBody>
                    <a:bodyPr/>
                    <a:lstStyle/>
                    <a:p>
                      <a:pPr algn="ctr"/>
                      <a:r>
                        <a:rPr lang="fr-FR" sz="1800" b="1" kern="1200" dirty="0" err="1">
                          <a:solidFill>
                            <a:schemeClr val="lt1"/>
                          </a:solidFill>
                          <a:latin typeface="+mn-lt"/>
                          <a:ea typeface="+mn-ea"/>
                          <a:cs typeface="+mn-cs"/>
                        </a:rPr>
                        <a:t>Chemo</a:t>
                      </a:r>
                      <a:endParaRPr lang="fr-FR" sz="1800" b="1" kern="1200" dirty="0">
                        <a:solidFill>
                          <a:schemeClr val="lt1"/>
                        </a:solidFill>
                        <a:latin typeface="+mn-lt"/>
                        <a:ea typeface="+mn-ea"/>
                        <a:cs typeface="+mn-cs"/>
                      </a:endParaRPr>
                    </a:p>
                  </a:txBody>
                  <a:tcPr>
                    <a:solidFill>
                      <a:schemeClr val="accent1"/>
                    </a:solidFill>
                  </a:tcPr>
                </a:tc>
                <a:extLst>
                  <a:ext uri="{0D108BD9-81ED-4DB2-BD59-A6C34878D82A}">
                    <a16:rowId xmlns="" xmlns:a16="http://schemas.microsoft.com/office/drawing/2014/main" val="1099210626"/>
                  </a:ext>
                </a:extLst>
              </a:tr>
              <a:tr h="370840">
                <a:tc>
                  <a:txBody>
                    <a:bodyPr/>
                    <a:lstStyle/>
                    <a:p>
                      <a:r>
                        <a:rPr lang="fr-FR" dirty="0"/>
                        <a:t>ORR</a:t>
                      </a:r>
                    </a:p>
                  </a:txBody>
                  <a:tcPr/>
                </a:tc>
                <a:tc>
                  <a:txBody>
                    <a:bodyPr/>
                    <a:lstStyle/>
                    <a:p>
                      <a:pPr algn="ctr"/>
                      <a:r>
                        <a:rPr lang="fr-FR" dirty="0"/>
                        <a:t>43.8%</a:t>
                      </a:r>
                    </a:p>
                  </a:txBody>
                  <a:tcPr/>
                </a:tc>
                <a:tc>
                  <a:txBody>
                    <a:bodyPr/>
                    <a:lstStyle/>
                    <a:p>
                      <a:pPr algn="ctr"/>
                      <a:r>
                        <a:rPr lang="fr-FR" dirty="0"/>
                        <a:t>33.1%</a:t>
                      </a:r>
                    </a:p>
                  </a:txBody>
                  <a:tcPr/>
                </a:tc>
                <a:extLst>
                  <a:ext uri="{0D108BD9-81ED-4DB2-BD59-A6C34878D82A}">
                    <a16:rowId xmlns="" xmlns:a16="http://schemas.microsoft.com/office/drawing/2014/main" val="3981676667"/>
                  </a:ext>
                </a:extLst>
              </a:tr>
              <a:tr h="370840">
                <a:tc>
                  <a:txBody>
                    <a:bodyPr/>
                    <a:lstStyle/>
                    <a:p>
                      <a:r>
                        <a:rPr lang="fr-FR" dirty="0"/>
                        <a:t>Median </a:t>
                      </a:r>
                      <a:r>
                        <a:rPr lang="fr-FR" dirty="0" err="1"/>
                        <a:t>DoR</a:t>
                      </a:r>
                      <a:r>
                        <a:rPr lang="fr-FR" dirty="0"/>
                        <a:t> (</a:t>
                      </a:r>
                      <a:r>
                        <a:rPr lang="fr-FR" dirty="0" err="1"/>
                        <a:t>months</a:t>
                      </a:r>
                      <a:r>
                        <a:rPr lang="fr-FR" dirty="0"/>
                        <a:t>)</a:t>
                      </a:r>
                    </a:p>
                  </a:txBody>
                  <a:tcPr/>
                </a:tc>
                <a:tc>
                  <a:txBody>
                    <a:bodyPr/>
                    <a:lstStyle/>
                    <a:p>
                      <a:pPr algn="ctr"/>
                      <a:r>
                        <a:rPr lang="fr-FR" dirty="0"/>
                        <a:t>NR</a:t>
                      </a:r>
                    </a:p>
                  </a:txBody>
                  <a:tcPr/>
                </a:tc>
                <a:tc>
                  <a:txBody>
                    <a:bodyPr/>
                    <a:lstStyle/>
                    <a:p>
                      <a:pPr algn="ctr"/>
                      <a:r>
                        <a:rPr lang="fr-FR" dirty="0"/>
                        <a:t>10.6</a:t>
                      </a:r>
                    </a:p>
                  </a:txBody>
                  <a:tcPr/>
                </a:tc>
                <a:extLst>
                  <a:ext uri="{0D108BD9-81ED-4DB2-BD59-A6C34878D82A}">
                    <a16:rowId xmlns="" xmlns:a16="http://schemas.microsoft.com/office/drawing/2014/main" val="3118796651"/>
                  </a:ext>
                </a:extLst>
              </a:tr>
              <a:tr h="370840">
                <a:tc>
                  <a:txBody>
                    <a:bodyPr/>
                    <a:lstStyle/>
                    <a:p>
                      <a:pPr marL="0" algn="l" defTabSz="457200" rtl="0" eaLnBrk="1" latinLnBrk="0" hangingPunct="1"/>
                      <a:r>
                        <a:rPr lang="fr-CH" sz="1800" kern="1200" dirty="0">
                          <a:solidFill>
                            <a:schemeClr val="dk1"/>
                          </a:solidFill>
                          <a:latin typeface="+mn-lt"/>
                          <a:ea typeface="+mn-ea"/>
                          <a:cs typeface="+mn-cs"/>
                        </a:rPr>
                        <a:t>Grade 3-5 TRAE rates </a:t>
                      </a:r>
                      <a:endParaRPr lang="fr-FR" sz="1800" kern="1200" dirty="0">
                        <a:solidFill>
                          <a:schemeClr val="dk1"/>
                        </a:solidFill>
                        <a:latin typeface="+mn-lt"/>
                        <a:ea typeface="+mn-ea"/>
                        <a:cs typeface="+mn-cs"/>
                      </a:endParaRPr>
                    </a:p>
                  </a:txBody>
                  <a:tcPr/>
                </a:tc>
                <a:tc>
                  <a:txBody>
                    <a:bodyPr/>
                    <a:lstStyle/>
                    <a:p>
                      <a:pPr algn="ctr"/>
                      <a:r>
                        <a:rPr lang="fr-FR" dirty="0"/>
                        <a:t>22%</a:t>
                      </a:r>
                    </a:p>
                  </a:txBody>
                  <a:tcPr/>
                </a:tc>
                <a:tc>
                  <a:txBody>
                    <a:bodyPr/>
                    <a:lstStyle/>
                    <a:p>
                      <a:pPr algn="ctr"/>
                      <a:r>
                        <a:rPr lang="fr-FR" dirty="0"/>
                        <a:t>66%*</a:t>
                      </a:r>
                    </a:p>
                  </a:txBody>
                  <a:tcPr/>
                </a:tc>
                <a:extLst>
                  <a:ext uri="{0D108BD9-81ED-4DB2-BD59-A6C34878D82A}">
                    <a16:rowId xmlns="" xmlns:a16="http://schemas.microsoft.com/office/drawing/2014/main" val="4079939648"/>
                  </a:ext>
                </a:extLst>
              </a:tr>
            </a:tbl>
          </a:graphicData>
        </a:graphic>
      </p:graphicFrame>
    </p:spTree>
    <p:extLst>
      <p:ext uri="{BB962C8B-B14F-4D97-AF65-F5344CB8AC3E}">
        <p14:creationId xmlns:p14="http://schemas.microsoft.com/office/powerpoint/2010/main" val="3245341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idx="1"/>
          </p:nvPr>
        </p:nvSpPr>
        <p:spPr/>
        <p:txBody>
          <a:bodyPr/>
          <a:lstStyle/>
          <a:p>
            <a:r>
              <a:rPr lang="en-GB" dirty="0"/>
              <a:t>Pembrolizumab = the new standard of care in 1-L for </a:t>
            </a:r>
            <a:r>
              <a:rPr lang="en-GB" cap="none" dirty="0"/>
              <a:t>m</a:t>
            </a:r>
            <a:r>
              <a:rPr lang="en-GB" dirty="0"/>
              <a:t>CRC patients with </a:t>
            </a:r>
            <a:r>
              <a:rPr lang="en-GB" cap="none" dirty="0" err="1"/>
              <a:t>d</a:t>
            </a:r>
            <a:r>
              <a:rPr lang="en-GB" dirty="0" err="1"/>
              <a:t>MMR</a:t>
            </a:r>
            <a:r>
              <a:rPr lang="en-GB" dirty="0"/>
              <a:t> or MSI-H?</a:t>
            </a:r>
          </a:p>
        </p:txBody>
      </p:sp>
      <p:sp>
        <p:nvSpPr>
          <p:cNvPr id="6" name="Content Placeholder 5">
            <a:extLst>
              <a:ext uri="{FF2B5EF4-FFF2-40B4-BE49-F238E27FC236}">
                <a16:creationId xmlns="" xmlns:a16="http://schemas.microsoft.com/office/drawing/2014/main" id="{E9DD17BC-2664-4EBB-94C8-269D69889DAC}"/>
              </a:ext>
            </a:extLst>
          </p:cNvPr>
          <p:cNvSpPr>
            <a:spLocks noGrp="1"/>
          </p:cNvSpPr>
          <p:nvPr>
            <p:ph sz="quarter" idx="12"/>
          </p:nvPr>
        </p:nvSpPr>
        <p:spPr/>
        <p:txBody>
          <a:bodyPr/>
          <a:lstStyle/>
          <a:p>
            <a:endParaRPr lang="en-GB" dirty="0"/>
          </a:p>
          <a:p>
            <a:r>
              <a:rPr lang="en-GB" dirty="0"/>
              <a:t>Pembrolizumab provided a clinically meaningful and statistically significant improvement in PFS versus chemotherapy as first-line therapy for patients with MSI-H/</a:t>
            </a:r>
            <a:r>
              <a:rPr lang="en-GB" dirty="0" err="1"/>
              <a:t>dMMR</a:t>
            </a:r>
            <a:r>
              <a:rPr lang="en-GB" dirty="0"/>
              <a:t> mCRC, with fewer treatment-related AEs observed</a:t>
            </a:r>
          </a:p>
          <a:p>
            <a:r>
              <a:rPr lang="en-GB" dirty="0"/>
              <a:t>The study is ongoing in order to evaluate the OS</a:t>
            </a:r>
          </a:p>
        </p:txBody>
      </p:sp>
      <p:sp>
        <p:nvSpPr>
          <p:cNvPr id="4" name="Title 3">
            <a:extLst>
              <a:ext uri="{FF2B5EF4-FFF2-40B4-BE49-F238E27FC236}">
                <a16:creationId xmlns="" xmlns:a16="http://schemas.microsoft.com/office/drawing/2014/main" id="{53D4A09B-8521-459A-90F5-7AFEEE8D3295}"/>
              </a:ext>
            </a:extLst>
          </p:cNvPr>
          <p:cNvSpPr>
            <a:spLocks noGrp="1"/>
          </p:cNvSpPr>
          <p:nvPr>
            <p:ph type="title"/>
          </p:nvPr>
        </p:nvSpPr>
        <p:spPr/>
        <p:txBody>
          <a:bodyPr/>
          <a:lstStyle/>
          <a:p>
            <a:r>
              <a:rPr lang="en-GB"/>
              <a:t>conclusions</a:t>
            </a:r>
            <a:endParaRPr lang="en-GB" dirty="0"/>
          </a:p>
        </p:txBody>
      </p:sp>
      <p:sp>
        <p:nvSpPr>
          <p:cNvPr id="5" name="Slide Number Placeholder 4"/>
          <p:cNvSpPr>
            <a:spLocks noGrp="1"/>
          </p:cNvSpPr>
          <p:nvPr>
            <p:ph type="sldNum" sz="quarter" idx="4"/>
          </p:nvPr>
        </p:nvSpPr>
        <p:spPr/>
        <p:txBody>
          <a:bodyPr/>
          <a:lstStyle/>
          <a:p>
            <a:fld id="{FCE43C0F-8A7B-3A4B-9DB5-B3472E36E833}" type="slidenum">
              <a:rPr lang="en-GB" noProof="0" smtClean="0"/>
              <a:pPr/>
              <a:t>8</a:t>
            </a:fld>
            <a:endParaRPr lang="en-GB" noProof="0" dirty="0"/>
          </a:p>
        </p:txBody>
      </p:sp>
      <p:sp>
        <p:nvSpPr>
          <p:cNvPr id="10" name="Content Placeholder 9">
            <a:extLst>
              <a:ext uri="{FF2B5EF4-FFF2-40B4-BE49-F238E27FC236}">
                <a16:creationId xmlns="" xmlns:a16="http://schemas.microsoft.com/office/drawing/2014/main" id="{3FB36035-2469-1C44-82F3-A10668D1BF1D}"/>
              </a:ext>
            </a:extLst>
          </p:cNvPr>
          <p:cNvSpPr>
            <a:spLocks noGrp="1"/>
          </p:cNvSpPr>
          <p:nvPr>
            <p:ph sz="quarter" idx="15"/>
          </p:nvPr>
        </p:nvSpPr>
        <p:spPr>
          <a:xfrm>
            <a:off x="465138" y="6309320"/>
            <a:ext cx="8067302" cy="365125"/>
          </a:xfrm>
        </p:spPr>
        <p:txBody>
          <a:bodyPr/>
          <a:lstStyle/>
          <a:p>
            <a:r>
              <a:rPr lang="en-GB" dirty="0"/>
              <a:t>1-L, first line; AEs, adverse events; </a:t>
            </a:r>
            <a:r>
              <a:rPr lang="en-GB" dirty="0" err="1"/>
              <a:t>dMMR</a:t>
            </a:r>
            <a:r>
              <a:rPr lang="en-GB" dirty="0"/>
              <a:t>, mismatch repair deficiency; mCRC, metastatic colorectal cancer; </a:t>
            </a:r>
            <a:br>
              <a:rPr lang="en-GB" dirty="0"/>
            </a:br>
            <a:r>
              <a:rPr lang="en-GB" dirty="0"/>
              <a:t>MSI-H, microsatellite instability-high; OS, overall survival; PFS, progression-free survival </a:t>
            </a:r>
          </a:p>
        </p:txBody>
      </p:sp>
    </p:spTree>
    <p:extLst>
      <p:ext uri="{BB962C8B-B14F-4D97-AF65-F5344CB8AC3E}">
        <p14:creationId xmlns:p14="http://schemas.microsoft.com/office/powerpoint/2010/main" val="722308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3E1C903-EB03-4C5A-984B-750C2EB65CA1}"/>
              </a:ext>
            </a:extLst>
          </p:cNvPr>
          <p:cNvSpPr>
            <a:spLocks noGrp="1"/>
          </p:cNvSpPr>
          <p:nvPr>
            <p:ph type="title"/>
          </p:nvPr>
        </p:nvSpPr>
        <p:spPr/>
        <p:txBody>
          <a:bodyPr>
            <a:noAutofit/>
          </a:bodyPr>
          <a:lstStyle/>
          <a:p>
            <a:r>
              <a:rPr lang="fr-CH" dirty="0" err="1"/>
              <a:t>Pembrolizumab</a:t>
            </a:r>
            <a:r>
              <a:rPr lang="fr-CH" dirty="0"/>
              <a:t> versus </a:t>
            </a:r>
            <a:r>
              <a:rPr lang="fr-CH" dirty="0" err="1"/>
              <a:t>paclitaxel</a:t>
            </a:r>
            <a:r>
              <a:rPr lang="fr-CH" dirty="0"/>
              <a:t> for </a:t>
            </a:r>
            <a:r>
              <a:rPr lang="fr-CH" dirty="0" err="1"/>
              <a:t>previously</a:t>
            </a:r>
            <a:r>
              <a:rPr lang="fr-CH" dirty="0"/>
              <a:t> </a:t>
            </a:r>
            <a:r>
              <a:rPr lang="fr-CH" dirty="0" err="1"/>
              <a:t>treated</a:t>
            </a:r>
            <a:r>
              <a:rPr lang="fr-CH" dirty="0"/>
              <a:t> patients </a:t>
            </a:r>
            <a:r>
              <a:rPr lang="fr-CH" dirty="0" err="1"/>
              <a:t>with</a:t>
            </a:r>
            <a:r>
              <a:rPr lang="fr-CH" dirty="0"/>
              <a:t> PD-L1–positive </a:t>
            </a:r>
            <a:r>
              <a:rPr lang="fr-CH" dirty="0" err="1"/>
              <a:t>advanced</a:t>
            </a:r>
            <a:r>
              <a:rPr lang="fr-CH" dirty="0"/>
              <a:t> </a:t>
            </a:r>
            <a:r>
              <a:rPr lang="fr-CH" dirty="0" err="1"/>
              <a:t>gastric</a:t>
            </a:r>
            <a:r>
              <a:rPr lang="fr-CH" dirty="0"/>
              <a:t> or </a:t>
            </a:r>
            <a:r>
              <a:rPr lang="fr-CH" dirty="0" err="1"/>
              <a:t>gastroesophageal</a:t>
            </a:r>
            <a:r>
              <a:rPr lang="fr-CH" dirty="0"/>
              <a:t> </a:t>
            </a:r>
            <a:r>
              <a:rPr lang="fr-CH" dirty="0" err="1"/>
              <a:t>junction</a:t>
            </a:r>
            <a:r>
              <a:rPr lang="fr-CH" dirty="0"/>
              <a:t> cancer (GC): Update </a:t>
            </a:r>
            <a:r>
              <a:rPr lang="fr-CH" dirty="0" err="1"/>
              <a:t>from</a:t>
            </a:r>
            <a:r>
              <a:rPr lang="fr-CH" dirty="0"/>
              <a:t> the phase III KEYNOTE-061 trial</a:t>
            </a:r>
            <a:br>
              <a:rPr lang="fr-CH" dirty="0"/>
            </a:br>
            <a:r>
              <a:rPr lang="fr-CH" dirty="0"/>
              <a:t/>
            </a:r>
            <a:br>
              <a:rPr lang="fr-CH" dirty="0"/>
            </a:br>
            <a:r>
              <a:rPr lang="en-GB" sz="2200" cap="none" dirty="0"/>
              <a:t>Fuchs CS, et al. </a:t>
            </a:r>
            <a:br>
              <a:rPr lang="en-GB" sz="2200" cap="none" dirty="0"/>
            </a:br>
            <a:r>
              <a:rPr lang="en-GB" sz="2200" cap="none" dirty="0"/>
              <a:t>ASCO 2020. Abstract #4503. Oral presentation</a:t>
            </a:r>
            <a:endParaRPr lang="fr-CH" sz="2200" dirty="0"/>
          </a:p>
        </p:txBody>
      </p:sp>
      <p:sp>
        <p:nvSpPr>
          <p:cNvPr id="4" name="Slide Number Placeholder 3"/>
          <p:cNvSpPr>
            <a:spLocks noGrp="1"/>
          </p:cNvSpPr>
          <p:nvPr>
            <p:ph type="sldNum" sz="quarter" idx="4"/>
          </p:nvPr>
        </p:nvSpPr>
        <p:spPr/>
        <p:txBody>
          <a:bodyPr/>
          <a:lstStyle/>
          <a:p>
            <a:fld id="{FCE43C0F-8A7B-3A4B-9DB5-B3472E36E833}" type="slidenum">
              <a:rPr lang="en-GB" smtClean="0"/>
              <a:pPr/>
              <a:t>9</a:t>
            </a:fld>
            <a:endParaRPr lang="en-GB" dirty="0"/>
          </a:p>
        </p:txBody>
      </p:sp>
      <p:sp>
        <p:nvSpPr>
          <p:cNvPr id="3" name="Rectangle 2">
            <a:extLst>
              <a:ext uri="{FF2B5EF4-FFF2-40B4-BE49-F238E27FC236}">
                <a16:creationId xmlns="" xmlns:a16="http://schemas.microsoft.com/office/drawing/2014/main" id="{9D6E26F8-39E8-AC43-B60E-13A05B84D1FF}"/>
              </a:ext>
            </a:extLst>
          </p:cNvPr>
          <p:cNvSpPr/>
          <p:nvPr/>
        </p:nvSpPr>
        <p:spPr>
          <a:xfrm>
            <a:off x="323528" y="6398696"/>
            <a:ext cx="2364430" cy="276999"/>
          </a:xfrm>
          <a:prstGeom prst="rect">
            <a:avLst/>
          </a:prstGeom>
        </p:spPr>
        <p:txBody>
          <a:bodyPr wrap="none">
            <a:spAutoFit/>
          </a:bodyPr>
          <a:lstStyle/>
          <a:p>
            <a:r>
              <a:rPr lang="fr-CH" sz="1200" dirty="0">
                <a:solidFill>
                  <a:schemeClr val="bg1"/>
                </a:solidFill>
              </a:rPr>
              <a:t>PD-L1, </a:t>
            </a:r>
            <a:r>
              <a:rPr lang="fr-CH" sz="1200" dirty="0" err="1">
                <a:solidFill>
                  <a:schemeClr val="bg1"/>
                </a:solidFill>
              </a:rPr>
              <a:t>programmed</a:t>
            </a:r>
            <a:r>
              <a:rPr lang="fr-CH" sz="1200" dirty="0">
                <a:solidFill>
                  <a:schemeClr val="bg1"/>
                </a:solidFill>
              </a:rPr>
              <a:t> </a:t>
            </a:r>
            <a:r>
              <a:rPr lang="fr-CH" sz="1200" dirty="0" err="1">
                <a:solidFill>
                  <a:schemeClr val="bg1"/>
                </a:solidFill>
              </a:rPr>
              <a:t>death</a:t>
            </a:r>
            <a:r>
              <a:rPr lang="fr-CH" sz="1200" dirty="0">
                <a:solidFill>
                  <a:schemeClr val="bg1"/>
                </a:solidFill>
              </a:rPr>
              <a:t> ligand-1</a:t>
            </a:r>
            <a:endParaRPr lang="fr-FR" sz="1200" dirty="0">
              <a:solidFill>
                <a:schemeClr val="bg1"/>
              </a:solidFill>
            </a:endParaRPr>
          </a:p>
        </p:txBody>
      </p:sp>
    </p:spTree>
    <p:extLst>
      <p:ext uri="{BB962C8B-B14F-4D97-AF65-F5344CB8AC3E}">
        <p14:creationId xmlns:p14="http://schemas.microsoft.com/office/powerpoint/2010/main" val="949574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hème Office">
  <a:themeElements>
    <a:clrScheme name="Cor2Ed - GI Connect">
      <a:dk1>
        <a:srgbClr val="000000"/>
      </a:dk1>
      <a:lt1>
        <a:srgbClr val="FFFFFF"/>
      </a:lt1>
      <a:dk2>
        <a:srgbClr val="5D8298"/>
      </a:dk2>
      <a:lt2>
        <a:srgbClr val="EEECE1"/>
      </a:lt2>
      <a:accent1>
        <a:srgbClr val="C6573B"/>
      </a:accent1>
      <a:accent2>
        <a:srgbClr val="C0504D"/>
      </a:accent2>
      <a:accent3>
        <a:srgbClr val="E9D0CD"/>
      </a:accent3>
      <a:accent4>
        <a:srgbClr val="F4EAE7"/>
      </a:accent4>
      <a:accent5>
        <a:srgbClr val="ECE6ED"/>
      </a:accent5>
      <a:accent6>
        <a:srgbClr val="8B878B"/>
      </a:accent6>
      <a:hlink>
        <a:srgbClr val="C6573B"/>
      </a:hlink>
      <a:folHlink>
        <a:srgbClr val="C6573B"/>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2400" dirty="0" smtClean="0">
            <a:solidFill>
              <a:srgbClr val="505050"/>
            </a:solidFill>
            <a:latin typeface="Aileron" charset="0"/>
            <a:ea typeface="Aileron" charset="0"/>
            <a:cs typeface="Aileron" charset="0"/>
          </a:defRPr>
        </a:defPPr>
      </a:lstStyle>
    </a:txDef>
  </a:objectDefaults>
  <a:extraClrSchemeLst/>
  <a:extLst>
    <a:ext uri="{05A4C25C-085E-4340-85A3-A5531E510DB2}">
      <thm15:themeFamily xmlns:thm15="http://schemas.microsoft.com/office/thememl/2012/main" name="test1" id="{6EE5619C-8EAA-A44B-80F2-E23E4FCA5203}" vid="{AB7894ED-5683-8E4A-9ED0-7D17E9D41A6D}"/>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GUCONNECT_template_v2-good</Template>
  <TotalTime>1747</TotalTime>
  <Words>1398</Words>
  <Application>Microsoft Office PowerPoint</Application>
  <PresentationFormat>On-screen Show (4:3)</PresentationFormat>
  <Paragraphs>286</Paragraphs>
  <Slides>19</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Aileron</vt:lpstr>
      <vt:lpstr>Arial</vt:lpstr>
      <vt:lpstr>Calibri</vt:lpstr>
      <vt:lpstr>Lucida Grande</vt:lpstr>
      <vt:lpstr>PT Sans</vt:lpstr>
      <vt:lpstr>PT Sans Narrow</vt:lpstr>
      <vt:lpstr>Verdana</vt:lpstr>
      <vt:lpstr>Wingdings</vt:lpstr>
      <vt:lpstr>Thème Office</vt:lpstr>
      <vt:lpstr>PowerPoint Presentation</vt:lpstr>
      <vt:lpstr>Meeting summary ASCO 2020, virtual meeting  Assoc. Prof. Shubham Pant, MD University of Texas MD Anderson Cancer Center – Department of Investigational Cancer Therapeutics,  Division of Cancer Medicine, Houston, Texas, USA  highlights from GI connect may 2020</vt:lpstr>
      <vt:lpstr>disclaimer</vt:lpstr>
      <vt:lpstr>Pembrolizumab Versus Chemotherapy for Microsatellite Instability-High/Mismatch Repair Deficient Metastatic Colorectal Cancer: The Phase 3 KEYNOTE-177 Study  Andre T, et al. ASCO 2020. Abstract #LBA4. Oral presentation</vt:lpstr>
      <vt:lpstr>backgrounD</vt:lpstr>
      <vt:lpstr>Trial design</vt:lpstr>
      <vt:lpstr>Results</vt:lpstr>
      <vt:lpstr>conclusions</vt:lpstr>
      <vt:lpstr>Pembrolizumab versus paclitaxel for previously treated patients with PD-L1–positive advanced gastric or gastroesophageal junction cancer (GC): Update from the phase III KEYNOTE-061 trial  Fuchs CS, et al.  ASCO 2020. Abstract #4503. Oral presentation</vt:lpstr>
      <vt:lpstr>backgrounD</vt:lpstr>
      <vt:lpstr>Results: efficacy by CPS</vt:lpstr>
      <vt:lpstr>conclusions</vt:lpstr>
      <vt:lpstr>REGOMUNE: A phase II study  of regorafenib plus avelumab in solid tumours—Results of  the non-MSI-H metastatic colorectal cancer (mCRC) cohort  Cousin S, et al. ASCO 2020. Abstract #4019. Poster presentation</vt:lpstr>
      <vt:lpstr>backgrounD</vt:lpstr>
      <vt:lpstr>Trial design</vt:lpstr>
      <vt:lpstr>results</vt:lpstr>
      <vt:lpstr>conclusions</vt:lpstr>
      <vt:lpstr>REACH GI CONNECT VIA  TWITTER, LINKEDIN, VIMEO &amp; EMAIL OR VISIT THE GROUP’S WEBSITE http://www.giconnect.info</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Utilisateur de Microsoft Office</dc:creator>
  <cp:lastModifiedBy>Louise Handbury</cp:lastModifiedBy>
  <cp:revision>309</cp:revision>
  <cp:lastPrinted>2017-02-15T09:54:46Z</cp:lastPrinted>
  <dcterms:created xsi:type="dcterms:W3CDTF">2016-10-14T09:38:18Z</dcterms:created>
  <dcterms:modified xsi:type="dcterms:W3CDTF">2020-06-03T17:01:40Z</dcterms:modified>
</cp:coreProperties>
</file>