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86" r:id="rId3"/>
    <p:sldId id="287" r:id="rId4"/>
    <p:sldId id="336" r:id="rId5"/>
    <p:sldId id="315" r:id="rId6"/>
    <p:sldId id="319" r:id="rId7"/>
    <p:sldId id="316" r:id="rId8"/>
    <p:sldId id="317" r:id="rId9"/>
    <p:sldId id="320" r:id="rId10"/>
    <p:sldId id="322" r:id="rId11"/>
    <p:sldId id="323" r:id="rId12"/>
    <p:sldId id="321" r:id="rId13"/>
    <p:sldId id="324" r:id="rId14"/>
    <p:sldId id="325" r:id="rId15"/>
    <p:sldId id="318" r:id="rId16"/>
    <p:sldId id="326" r:id="rId17"/>
    <p:sldId id="314" r:id="rId18"/>
    <p:sldId id="327" r:id="rId19"/>
    <p:sldId id="328" r:id="rId20"/>
    <p:sldId id="329" r:id="rId21"/>
    <p:sldId id="330" r:id="rId22"/>
    <p:sldId id="331" r:id="rId23"/>
    <p:sldId id="332" r:id="rId24"/>
    <p:sldId id="333" r:id="rId25"/>
    <p:sldId id="334" r:id="rId26"/>
    <p:sldId id="335" r:id="rId27"/>
    <p:sldId id="278" r:id="rId28"/>
    <p:sldId id="280" r:id="rId29"/>
  </p:sldIdLst>
  <p:sldSz cx="12192000" cy="6858000"/>
  <p:notesSz cx="6889750" cy="10018713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2" userDrawn="1">
          <p15:clr>
            <a:srgbClr val="A4A3A4"/>
          </p15:clr>
        </p15:guide>
        <p15:guide id="3" pos="513" userDrawn="1">
          <p15:clr>
            <a:srgbClr val="A4A3A4"/>
          </p15:clr>
        </p15:guide>
        <p15:guide id="4" orient="horz" pos="346">
          <p15:clr>
            <a:srgbClr val="A4A3A4"/>
          </p15:clr>
        </p15:guide>
        <p15:guide id="5" orient="horz" pos="1026">
          <p15:clr>
            <a:srgbClr val="A4A3A4"/>
          </p15:clr>
        </p15:guide>
        <p15:guide id="6" pos="39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6" userDrawn="1">
          <p15:clr>
            <a:srgbClr val="A4A3A4"/>
          </p15:clr>
        </p15:guide>
        <p15:guide id="2" pos="217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FFFF"/>
    <a:srgbClr val="00FFCC"/>
    <a:srgbClr val="00CCFF"/>
    <a:srgbClr val="FF3F0D"/>
    <a:srgbClr val="2E7B8E"/>
    <a:srgbClr val="FFA402"/>
    <a:srgbClr val="03C750"/>
    <a:srgbClr val="C7573C"/>
    <a:srgbClr val="5D82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79" autoAdjust="0"/>
    <p:restoredTop sz="89146" autoAdjust="0"/>
  </p:normalViewPr>
  <p:slideViewPr>
    <p:cSldViewPr snapToObjects="1">
      <p:cViewPr varScale="1">
        <p:scale>
          <a:sx n="85" d="100"/>
          <a:sy n="85" d="100"/>
        </p:scale>
        <p:origin x="734" y="72"/>
      </p:cViewPr>
      <p:guideLst>
        <p:guide orient="horz" pos="2160"/>
        <p:guide pos="3842"/>
        <p:guide pos="513"/>
        <p:guide orient="horz" pos="346"/>
        <p:guide orient="horz" pos="1026"/>
        <p:guide pos="3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 showGuides="1">
      <p:cViewPr varScale="1">
        <p:scale>
          <a:sx n="80" d="100"/>
          <a:sy n="80" d="100"/>
        </p:scale>
        <p:origin x="3918" y="90"/>
      </p:cViewPr>
      <p:guideLst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093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02597" y="0"/>
            <a:ext cx="2985558" cy="50093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B3104895-A7AF-EB49-BC80-D77792D61F32}" type="datetime1">
              <a:rPr lang="en-US" smtClean="0"/>
              <a:pPr/>
              <a:t>9/29/2020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516038"/>
            <a:ext cx="2985558" cy="500936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02597" y="9516038"/>
            <a:ext cx="2985558" cy="500936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AD780E35-D53F-A543-ACCF-E1BBCCF01F3F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4511727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093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093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7DA2D364-CD50-1942-A8D0-558BD1BC24CC}" type="datetime1">
              <a:rPr lang="en-US" smtClean="0"/>
              <a:pPr/>
              <a:t>9/29/2020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16038"/>
            <a:ext cx="2985558" cy="500936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2597" y="9516038"/>
            <a:ext cx="2985558" cy="500936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3C53626E-BC0F-674C-9570-A9D62C09EB52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7717108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824709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069447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9063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14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73449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15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537318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16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364817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17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812315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18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62490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19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144314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20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611514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21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1010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35866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22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7126199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23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709657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24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42836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25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900382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26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3326727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80200" cy="37576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27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11720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715351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409683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957997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705500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454744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495014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81801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svg"/><Relationship Id="rId5" Type="http://schemas.openxmlformats.org/officeDocument/2006/relationships/image" Target="../media/image5.png"/><Relationship Id="rId4" Type="http://schemas.openxmlformats.org/officeDocument/2006/relationships/image" Target="../media/image5.sv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03566050-E642-D840-8F7F-F762ED10FE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5989" y="2010949"/>
            <a:ext cx="7040021" cy="2836102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Imag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idx="1" hasCustomPrompt="1"/>
          </p:nvPr>
        </p:nvSpPr>
        <p:spPr>
          <a:xfrm>
            <a:off x="609600" y="1412876"/>
            <a:ext cx="5181600" cy="447278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>
                <a:latin typeface="+mj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/>
              <a:t>Drop an image or click on the icon to add one 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="" xmlns:a16="http://schemas.microsoft.com/office/drawing/2014/main" id="{7C4DDB2A-D091-4603-B954-F1F7415B5854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161452" y="1412876"/>
            <a:ext cx="5186755" cy="4473125"/>
          </a:xfrm>
        </p:spPr>
        <p:txBody>
          <a:bodyPr>
            <a:noAutofit/>
          </a:bodyPr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Title 4">
            <a:extLst>
              <a:ext uri="{FF2B5EF4-FFF2-40B4-BE49-F238E27FC236}">
                <a16:creationId xmlns="" xmlns:a16="http://schemas.microsoft.com/office/drawing/2014/main" id="{466B5AD6-CE67-4BBC-9EB2-93460D1CB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200" y="246566"/>
            <a:ext cx="8740800" cy="807285"/>
          </a:xfrm>
        </p:spPr>
        <p:txBody>
          <a:bodyPr anchor="t"/>
          <a:lstStyle>
            <a:lvl1pPr>
              <a:lnSpc>
                <a:spcPts val="3000"/>
              </a:lnSpc>
              <a:defRPr>
                <a:latin typeface="+mj-lt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3" name="Espace réservé du numéro de diapositive 6">
            <a:extLst>
              <a:ext uri="{FF2B5EF4-FFF2-40B4-BE49-F238E27FC236}">
                <a16:creationId xmlns="" xmlns:a16="http://schemas.microsoft.com/office/drawing/2014/main" id="{0221FD13-185B-46DF-BA72-E12DA2E55F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0523" y="6428359"/>
            <a:ext cx="78187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>
                <a:solidFill>
                  <a:srgbClr val="5D8298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Content Placeholder 5">
            <a:extLst>
              <a:ext uri="{FF2B5EF4-FFF2-40B4-BE49-F238E27FC236}">
                <a16:creationId xmlns="" xmlns:a16="http://schemas.microsoft.com/office/drawing/2014/main" id="{4D298CBC-F818-F748-8D58-FD5CAB5A113A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56351"/>
            <a:ext cx="8116800" cy="3651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5D829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200">
                <a:latin typeface="PT Sans Narrow"/>
                <a:cs typeface="PT Sans Narrow"/>
              </a:defRPr>
            </a:lvl2pPr>
            <a:lvl3pPr marL="914400" indent="0">
              <a:buNone/>
              <a:defRPr sz="1200">
                <a:latin typeface="PT Sans Narrow"/>
                <a:cs typeface="PT Sans Narrow"/>
              </a:defRPr>
            </a:lvl3pPr>
            <a:lvl4pPr marL="1371600" indent="0">
              <a:buNone/>
              <a:defRPr sz="1200">
                <a:latin typeface="PT Sans Narrow"/>
                <a:cs typeface="PT Sans Narrow"/>
              </a:defRPr>
            </a:lvl4pPr>
            <a:lvl5pPr marL="1828800" indent="0">
              <a:buNone/>
              <a:defRPr sz="1200">
                <a:latin typeface="PT Sans Narrow"/>
                <a:cs typeface="PT Sans Narrow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 columns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>
            <a:extLst>
              <a:ext uri="{FF2B5EF4-FFF2-40B4-BE49-F238E27FC236}">
                <a16:creationId xmlns="" xmlns:a16="http://schemas.microsoft.com/office/drawing/2014/main" id="{3162B263-5EE9-4AEE-8654-DD3CA21ACE82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20184" y="1412876"/>
            <a:ext cx="5186755" cy="4473125"/>
          </a:xfrm>
        </p:spPr>
        <p:txBody>
          <a:bodyPr>
            <a:noAutofit/>
          </a:bodyPr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="" xmlns:a16="http://schemas.microsoft.com/office/drawing/2014/main" id="{E81C97C1-EB70-41CB-8E10-ED8420DF6B3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161452" y="1412876"/>
            <a:ext cx="5186755" cy="4473125"/>
          </a:xfrm>
        </p:spPr>
        <p:txBody>
          <a:bodyPr>
            <a:noAutofit/>
          </a:bodyPr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Title 4">
            <a:extLst>
              <a:ext uri="{FF2B5EF4-FFF2-40B4-BE49-F238E27FC236}">
                <a16:creationId xmlns="" xmlns:a16="http://schemas.microsoft.com/office/drawing/2014/main" id="{AD0C9F4F-B9B1-48AF-B0EA-B2DC04A96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200" y="246566"/>
            <a:ext cx="8740800" cy="807285"/>
          </a:xfrm>
        </p:spPr>
        <p:txBody>
          <a:bodyPr anchor="t"/>
          <a:lstStyle>
            <a:lvl1pPr>
              <a:lnSpc>
                <a:spcPts val="3000"/>
              </a:lnSpc>
              <a:defRPr>
                <a:latin typeface="+mj-lt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4" name="Espace réservé du numéro de diapositive 6">
            <a:extLst>
              <a:ext uri="{FF2B5EF4-FFF2-40B4-BE49-F238E27FC236}">
                <a16:creationId xmlns="" xmlns:a16="http://schemas.microsoft.com/office/drawing/2014/main" id="{D4634937-A53D-4397-98D3-B9CB083009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0523" y="6428359"/>
            <a:ext cx="78187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>
                <a:solidFill>
                  <a:srgbClr val="5D8298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Content Placeholder 5">
            <a:extLst>
              <a:ext uri="{FF2B5EF4-FFF2-40B4-BE49-F238E27FC236}">
                <a16:creationId xmlns="" xmlns:a16="http://schemas.microsoft.com/office/drawing/2014/main" id="{805D5687-F37B-4E43-AD33-262E08CDBAEA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56351"/>
            <a:ext cx="8116800" cy="3651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5D829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200">
                <a:latin typeface="PT Sans Narrow"/>
                <a:cs typeface="PT Sans Narrow"/>
              </a:defRPr>
            </a:lvl2pPr>
            <a:lvl3pPr marL="914400" indent="0">
              <a:buNone/>
              <a:defRPr sz="1200">
                <a:latin typeface="PT Sans Narrow"/>
                <a:cs typeface="PT Sans Narrow"/>
              </a:defRPr>
            </a:lvl3pPr>
            <a:lvl4pPr marL="1371600" indent="0">
              <a:buNone/>
              <a:defRPr sz="1200">
                <a:latin typeface="PT Sans Narrow"/>
                <a:cs typeface="PT Sans Narrow"/>
              </a:defRPr>
            </a:lvl4pPr>
            <a:lvl5pPr marL="1828800" indent="0">
              <a:buNone/>
              <a:defRPr sz="1200">
                <a:latin typeface="PT Sans Narrow"/>
                <a:cs typeface="PT Sans Narrow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56541312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2 columns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>
            <a:extLst>
              <a:ext uri="{FF2B5EF4-FFF2-40B4-BE49-F238E27FC236}">
                <a16:creationId xmlns="" xmlns:a16="http://schemas.microsoft.com/office/drawing/2014/main" id="{3162B263-5EE9-4AEE-8654-DD3CA21ACE82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20184" y="2276872"/>
            <a:ext cx="5186755" cy="3609128"/>
          </a:xfrm>
        </p:spPr>
        <p:txBody>
          <a:bodyPr>
            <a:noAutofit/>
          </a:bodyPr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="" xmlns:a16="http://schemas.microsoft.com/office/drawing/2014/main" id="{E81C97C1-EB70-41CB-8E10-ED8420DF6B3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161452" y="2276872"/>
            <a:ext cx="5186755" cy="3609128"/>
          </a:xfrm>
        </p:spPr>
        <p:txBody>
          <a:bodyPr>
            <a:noAutofit/>
          </a:bodyPr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9" name="Espace réservé du texte 16">
            <a:extLst>
              <a:ext uri="{FF2B5EF4-FFF2-40B4-BE49-F238E27FC236}">
                <a16:creationId xmlns="" xmlns:a16="http://schemas.microsoft.com/office/drawing/2014/main" id="{AFEDB953-883A-4AA5-8CB4-3BCDFAC17C0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58414" y="1412776"/>
            <a:ext cx="5189793" cy="71066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="1" cap="all" spc="100" baseline="0">
                <a:solidFill>
                  <a:srgbClr val="FFA402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GB" noProof="0" dirty="0"/>
              <a:t>ADD TEXT</a:t>
            </a:r>
          </a:p>
        </p:txBody>
      </p:sp>
      <p:sp>
        <p:nvSpPr>
          <p:cNvPr id="15" name="Espace réservé du texte 16">
            <a:extLst>
              <a:ext uri="{FF2B5EF4-FFF2-40B4-BE49-F238E27FC236}">
                <a16:creationId xmlns="" xmlns:a16="http://schemas.microsoft.com/office/drawing/2014/main" id="{9BDE935D-F794-436A-87C3-56818AEA004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24418" y="1412776"/>
            <a:ext cx="5189793" cy="71066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="1" cap="all" spc="100" baseline="0">
                <a:solidFill>
                  <a:srgbClr val="FFA402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GB" noProof="0" dirty="0"/>
              <a:t>ADD TEXT</a:t>
            </a:r>
          </a:p>
        </p:txBody>
      </p:sp>
      <p:sp>
        <p:nvSpPr>
          <p:cNvPr id="14" name="Title 4">
            <a:extLst>
              <a:ext uri="{FF2B5EF4-FFF2-40B4-BE49-F238E27FC236}">
                <a16:creationId xmlns="" xmlns:a16="http://schemas.microsoft.com/office/drawing/2014/main" id="{B6B0310D-A0F1-4B76-98F1-54EC3C47F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200" y="246566"/>
            <a:ext cx="8740800" cy="807285"/>
          </a:xfrm>
        </p:spPr>
        <p:txBody>
          <a:bodyPr anchor="t"/>
          <a:lstStyle>
            <a:lvl1pPr>
              <a:lnSpc>
                <a:spcPts val="3000"/>
              </a:lnSpc>
              <a:defRPr>
                <a:latin typeface="+mj-lt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8" name="Espace réservé du numéro de diapositive 6">
            <a:extLst>
              <a:ext uri="{FF2B5EF4-FFF2-40B4-BE49-F238E27FC236}">
                <a16:creationId xmlns="" xmlns:a16="http://schemas.microsoft.com/office/drawing/2014/main" id="{444C8659-EDDD-4772-9C1F-9B4636FE34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0523" y="6428359"/>
            <a:ext cx="78187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>
                <a:solidFill>
                  <a:srgbClr val="5D8298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Content Placeholder 5">
            <a:extLst>
              <a:ext uri="{FF2B5EF4-FFF2-40B4-BE49-F238E27FC236}">
                <a16:creationId xmlns="" xmlns:a16="http://schemas.microsoft.com/office/drawing/2014/main" id="{69582100-F5ED-7948-8854-A4323A5817AE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56351"/>
            <a:ext cx="8116800" cy="3651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5D829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200">
                <a:latin typeface="PT Sans Narrow"/>
                <a:cs typeface="PT Sans Narrow"/>
              </a:defRPr>
            </a:lvl2pPr>
            <a:lvl3pPr marL="914400" indent="0">
              <a:buNone/>
              <a:defRPr sz="1200">
                <a:latin typeface="PT Sans Narrow"/>
                <a:cs typeface="PT Sans Narrow"/>
              </a:defRPr>
            </a:lvl3pPr>
            <a:lvl4pPr marL="1371600" indent="0">
              <a:buNone/>
              <a:defRPr sz="1200">
                <a:latin typeface="PT Sans Narrow"/>
                <a:cs typeface="PT Sans Narrow"/>
              </a:defRPr>
            </a:lvl4pPr>
            <a:lvl5pPr marL="1828800" indent="0">
              <a:buNone/>
              <a:defRPr sz="1200">
                <a:latin typeface="PT Sans Narrow"/>
                <a:cs typeface="PT Sans Narrow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02591513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d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necklace with a black background&#10;&#10;Description automatically generated">
            <a:extLst>
              <a:ext uri="{FF2B5EF4-FFF2-40B4-BE49-F238E27FC236}">
                <a16:creationId xmlns="" xmlns:a16="http://schemas.microsoft.com/office/drawing/2014/main" id="{16CF2AC1-E4CB-7D4D-AEA3-5D9289B5200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2823" b="3914"/>
          <a:stretch/>
        </p:blipFill>
        <p:spPr>
          <a:xfrm>
            <a:off x="3587552" y="0"/>
            <a:ext cx="8604448" cy="6858000"/>
          </a:xfrm>
          <a:prstGeom prst="rect">
            <a:avLst/>
          </a:prstGeom>
        </p:spPr>
      </p:pic>
      <p:sp>
        <p:nvSpPr>
          <p:cNvPr id="7" name="Titre 1">
            <a:extLst>
              <a:ext uri="{FF2B5EF4-FFF2-40B4-BE49-F238E27FC236}">
                <a16:creationId xmlns="" xmlns:a16="http://schemas.microsoft.com/office/drawing/2014/main" id="{CBDA9CAE-9108-8547-B222-7D53F259408E}"/>
              </a:ext>
            </a:extLst>
          </p:cNvPr>
          <p:cNvSpPr txBox="1">
            <a:spLocks/>
          </p:cNvSpPr>
          <p:nvPr userDrawn="1"/>
        </p:nvSpPr>
        <p:spPr>
          <a:xfrm>
            <a:off x="323528" y="4587992"/>
            <a:ext cx="4536504" cy="70942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2800" b="1" i="0">
                <a:latin typeface="PT Sans Caption"/>
                <a:cs typeface="PT Sans Caption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b="1" noProof="0" dirty="0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rPr>
              <a:t>Dr. Antoine Lacombe </a:t>
            </a:r>
            <a:r>
              <a:rPr lang="en-GB" sz="1400" b="1" noProof="0" dirty="0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rPr>
              <a:t>Pharm D, MBA</a:t>
            </a:r>
            <a:endParaRPr kumimoji="0" lang="en-GB" sz="1400" b="0" i="0" u="sng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8" name="Titre 1">
            <a:extLst>
              <a:ext uri="{FF2B5EF4-FFF2-40B4-BE49-F238E27FC236}">
                <a16:creationId xmlns="" xmlns:a16="http://schemas.microsoft.com/office/drawing/2014/main" id="{28F7D5F6-06B3-EA42-9346-7F91AA17947F}"/>
              </a:ext>
            </a:extLst>
          </p:cNvPr>
          <p:cNvSpPr txBox="1">
            <a:spLocks/>
          </p:cNvSpPr>
          <p:nvPr userDrawn="1"/>
        </p:nvSpPr>
        <p:spPr>
          <a:xfrm>
            <a:off x="787828" y="4997673"/>
            <a:ext cx="4536504" cy="38240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2800" b="1" i="0">
                <a:latin typeface="PT Sans Caption"/>
                <a:cs typeface="PT Sans Caption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b="0" noProof="0" dirty="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rPr>
              <a:t>+41 79 529 42 79</a:t>
            </a:r>
            <a:endParaRPr kumimoji="0" lang="en-GB" sz="1800" b="0" i="0" u="sng" strike="noStrike" kern="1200" cap="none" spc="0" normalizeH="0" baseline="0" noProof="0" dirty="0">
              <a:ln>
                <a:noFill/>
              </a:ln>
              <a:solidFill>
                <a:srgbClr val="5D8298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2" name="Titre 1">
            <a:extLst>
              <a:ext uri="{FF2B5EF4-FFF2-40B4-BE49-F238E27FC236}">
                <a16:creationId xmlns="" xmlns:a16="http://schemas.microsoft.com/office/drawing/2014/main" id="{CEFA8B3B-7A3D-3548-A867-C21FCC95E161}"/>
              </a:ext>
            </a:extLst>
          </p:cNvPr>
          <p:cNvSpPr txBox="1">
            <a:spLocks/>
          </p:cNvSpPr>
          <p:nvPr userDrawn="1"/>
        </p:nvSpPr>
        <p:spPr>
          <a:xfrm>
            <a:off x="787828" y="5440904"/>
            <a:ext cx="4536504" cy="38240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2800" b="1" i="0">
                <a:latin typeface="PT Sans Caption"/>
                <a:cs typeface="PT Sans Caption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b="0" noProof="0" dirty="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rPr>
              <a:t>antoine.lacombe@cor2ed.com</a:t>
            </a:r>
            <a:endParaRPr kumimoji="0" lang="en-GB" sz="1800" b="0" i="0" u="sng" strike="noStrike" kern="1200" cap="none" spc="0" normalizeH="0" baseline="0" noProof="0" dirty="0">
              <a:ln>
                <a:noFill/>
              </a:ln>
              <a:solidFill>
                <a:srgbClr val="5D8298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" name="Titre 1">
            <a:extLst>
              <a:ext uri="{FF2B5EF4-FFF2-40B4-BE49-F238E27FC236}">
                <a16:creationId xmlns="" xmlns:a16="http://schemas.microsoft.com/office/drawing/2014/main" id="{66FF71EF-F93C-E147-90D5-630DACE88BC9}"/>
              </a:ext>
            </a:extLst>
          </p:cNvPr>
          <p:cNvSpPr txBox="1">
            <a:spLocks/>
          </p:cNvSpPr>
          <p:nvPr userDrawn="1"/>
        </p:nvSpPr>
        <p:spPr>
          <a:xfrm>
            <a:off x="348739" y="1758502"/>
            <a:ext cx="4797678" cy="103050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>
              <a:defRPr sz="2800" b="1" i="0">
                <a:latin typeface="PT Sans Caption"/>
                <a:cs typeface="PT Sans Caption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5D8298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HCC CONNECT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5D8298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Bodenackerstrasse 17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5D8298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4103 Bottmingen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5D8298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SWITZERLAND</a:t>
            </a:r>
          </a:p>
        </p:txBody>
      </p:sp>
      <p:sp>
        <p:nvSpPr>
          <p:cNvPr id="14" name="Titre 1">
            <a:extLst>
              <a:ext uri="{FF2B5EF4-FFF2-40B4-BE49-F238E27FC236}">
                <a16:creationId xmlns="" xmlns:a16="http://schemas.microsoft.com/office/drawing/2014/main" id="{D54A2C43-EE0C-684E-BAFC-04DEADA5B177}"/>
              </a:ext>
            </a:extLst>
          </p:cNvPr>
          <p:cNvSpPr txBox="1">
            <a:spLocks/>
          </p:cNvSpPr>
          <p:nvPr userDrawn="1"/>
        </p:nvSpPr>
        <p:spPr>
          <a:xfrm>
            <a:off x="5087888" y="6322958"/>
            <a:ext cx="6959903" cy="12825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2800" b="1" i="0">
                <a:latin typeface="PT Sans Caption"/>
                <a:cs typeface="PT Sans Caption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b="1" noProof="0" dirty="0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rPr>
              <a:t>Heading to the heart of Independent Medical Education Since 2012</a:t>
            </a:r>
            <a:endParaRPr kumimoji="0" lang="en-GB" sz="1800" b="1" i="0" u="sng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itre 1">
            <a:extLst>
              <a:ext uri="{FF2B5EF4-FFF2-40B4-BE49-F238E27FC236}">
                <a16:creationId xmlns="" xmlns:a16="http://schemas.microsoft.com/office/drawing/2014/main" id="{090BA2F5-42BD-664E-8A43-030B0CBCA380}"/>
              </a:ext>
            </a:extLst>
          </p:cNvPr>
          <p:cNvSpPr txBox="1">
            <a:spLocks/>
          </p:cNvSpPr>
          <p:nvPr userDrawn="1"/>
        </p:nvSpPr>
        <p:spPr>
          <a:xfrm>
            <a:off x="323528" y="2942991"/>
            <a:ext cx="4536504" cy="70942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2800" b="1" i="0">
                <a:latin typeface="PT Sans Caption"/>
                <a:cs typeface="PT Sans Caption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b="1" noProof="0" dirty="0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rPr>
              <a:t>Dr. Froukje Sosef </a:t>
            </a:r>
            <a:r>
              <a:rPr lang="en-GB" sz="1400" b="1" noProof="0" dirty="0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rPr>
              <a:t>MD</a:t>
            </a:r>
            <a:endParaRPr kumimoji="0" lang="en-GB" sz="1400" b="0" i="0" u="sng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6" name="Titre 1">
            <a:extLst>
              <a:ext uri="{FF2B5EF4-FFF2-40B4-BE49-F238E27FC236}">
                <a16:creationId xmlns="" xmlns:a16="http://schemas.microsoft.com/office/drawing/2014/main" id="{CF300BEC-4306-B245-AC2F-2258A5374033}"/>
              </a:ext>
            </a:extLst>
          </p:cNvPr>
          <p:cNvSpPr txBox="1">
            <a:spLocks/>
          </p:cNvSpPr>
          <p:nvPr userDrawn="1"/>
        </p:nvSpPr>
        <p:spPr>
          <a:xfrm>
            <a:off x="787828" y="3352672"/>
            <a:ext cx="4536504" cy="38240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2800" b="1" i="0">
                <a:latin typeface="PT Sans Caption"/>
                <a:cs typeface="PT Sans Caption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b="0" noProof="0" dirty="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rPr>
              <a:t>+31 6 2324 3636</a:t>
            </a:r>
            <a:endParaRPr kumimoji="0" lang="en-GB" sz="1800" b="0" i="0" u="sng" strike="noStrike" kern="1200" cap="none" spc="0" normalizeH="0" baseline="0" noProof="0" dirty="0">
              <a:ln>
                <a:noFill/>
              </a:ln>
              <a:solidFill>
                <a:srgbClr val="5D8298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7" name="Titre 1">
            <a:extLst>
              <a:ext uri="{FF2B5EF4-FFF2-40B4-BE49-F238E27FC236}">
                <a16:creationId xmlns="" xmlns:a16="http://schemas.microsoft.com/office/drawing/2014/main" id="{908600B0-7FC4-F448-AFE8-515FE0602288}"/>
              </a:ext>
            </a:extLst>
          </p:cNvPr>
          <p:cNvSpPr txBox="1">
            <a:spLocks/>
          </p:cNvSpPr>
          <p:nvPr userDrawn="1"/>
        </p:nvSpPr>
        <p:spPr>
          <a:xfrm>
            <a:off x="787828" y="3795903"/>
            <a:ext cx="4536504" cy="38240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2800" b="1" i="0">
                <a:latin typeface="PT Sans Caption"/>
                <a:cs typeface="PT Sans Caption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b="0" noProof="0" dirty="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rPr>
              <a:t>froukje.sosef@cor2ed.com</a:t>
            </a:r>
            <a:endParaRPr kumimoji="0" lang="en-GB" sz="1800" b="0" i="0" u="sng" strike="noStrike" kern="1200" cap="none" spc="0" normalizeH="0" baseline="0" noProof="0" dirty="0">
              <a:ln>
                <a:noFill/>
              </a:ln>
              <a:solidFill>
                <a:srgbClr val="5D8298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="" xmlns:a16="http://schemas.microsoft.com/office/drawing/2014/main" id="{0E3F4C8A-C5AA-6941-9D5E-DDD5EDC23D30}"/>
              </a:ext>
            </a:extLst>
          </p:cNvPr>
          <p:cNvGrpSpPr/>
          <p:nvPr userDrawn="1"/>
        </p:nvGrpSpPr>
        <p:grpSpPr>
          <a:xfrm>
            <a:off x="418902" y="3378306"/>
            <a:ext cx="356400" cy="356400"/>
            <a:chOff x="761970" y="3386221"/>
            <a:chExt cx="356400" cy="356400"/>
          </a:xfrm>
        </p:grpSpPr>
        <p:sp>
          <p:nvSpPr>
            <p:cNvPr id="20" name="Oval 19">
              <a:extLst>
                <a:ext uri="{FF2B5EF4-FFF2-40B4-BE49-F238E27FC236}">
                  <a16:creationId xmlns="" xmlns:a16="http://schemas.microsoft.com/office/drawing/2014/main" id="{8BB5730C-6444-E046-93E2-AD81A74D24D2}"/>
                </a:ext>
              </a:extLst>
            </p:cNvPr>
            <p:cNvSpPr/>
            <p:nvPr userDrawn="1"/>
          </p:nvSpPr>
          <p:spPr>
            <a:xfrm>
              <a:off x="761970" y="3386221"/>
              <a:ext cx="356400" cy="356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1" name="Graphic 20" descr="Speaker Phone">
              <a:extLst>
                <a:ext uri="{FF2B5EF4-FFF2-40B4-BE49-F238E27FC236}">
                  <a16:creationId xmlns="" xmlns:a16="http://schemas.microsoft.com/office/drawing/2014/main" id="{5C981F7B-53F0-E44F-BB96-4C5A6EC897B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83725" y="3406712"/>
              <a:ext cx="310320" cy="310320"/>
            </a:xfrm>
            <a:prstGeom prst="rect">
              <a:avLst/>
            </a:prstGeom>
          </p:spPr>
        </p:pic>
      </p:grpSp>
      <p:grpSp>
        <p:nvGrpSpPr>
          <p:cNvPr id="22" name="Group 21">
            <a:extLst>
              <a:ext uri="{FF2B5EF4-FFF2-40B4-BE49-F238E27FC236}">
                <a16:creationId xmlns="" xmlns:a16="http://schemas.microsoft.com/office/drawing/2014/main" id="{DACF6F5E-1223-B942-8E12-D9D6FA58A878}"/>
              </a:ext>
            </a:extLst>
          </p:cNvPr>
          <p:cNvGrpSpPr/>
          <p:nvPr userDrawn="1"/>
        </p:nvGrpSpPr>
        <p:grpSpPr>
          <a:xfrm>
            <a:off x="417732" y="3810727"/>
            <a:ext cx="356400" cy="356400"/>
            <a:chOff x="417732" y="3810727"/>
            <a:chExt cx="356400" cy="356400"/>
          </a:xfrm>
        </p:grpSpPr>
        <p:sp>
          <p:nvSpPr>
            <p:cNvPr id="23" name="Oval 22">
              <a:extLst>
                <a:ext uri="{FF2B5EF4-FFF2-40B4-BE49-F238E27FC236}">
                  <a16:creationId xmlns="" xmlns:a16="http://schemas.microsoft.com/office/drawing/2014/main" id="{B5663A11-619A-374B-B8B0-B1668AC0BF67}"/>
                </a:ext>
              </a:extLst>
            </p:cNvPr>
            <p:cNvSpPr/>
            <p:nvPr userDrawn="1"/>
          </p:nvSpPr>
          <p:spPr>
            <a:xfrm>
              <a:off x="417732" y="3810727"/>
              <a:ext cx="356400" cy="356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4" name="Graphic 23" descr="Envelope">
              <a:extLst>
                <a:ext uri="{FF2B5EF4-FFF2-40B4-BE49-F238E27FC236}">
                  <a16:creationId xmlns="" xmlns:a16="http://schemas.microsoft.com/office/drawing/2014/main" id="{2D11D119-25F4-8C49-A2DB-5DC00C1945A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=""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75066" y="3867430"/>
              <a:ext cx="239704" cy="239704"/>
            </a:xfrm>
            <a:prstGeom prst="rect">
              <a:avLst/>
            </a:prstGeom>
          </p:spPr>
        </p:pic>
      </p:grpSp>
      <p:grpSp>
        <p:nvGrpSpPr>
          <p:cNvPr id="25" name="Group 24">
            <a:extLst>
              <a:ext uri="{FF2B5EF4-FFF2-40B4-BE49-F238E27FC236}">
                <a16:creationId xmlns="" xmlns:a16="http://schemas.microsoft.com/office/drawing/2014/main" id="{A9F5D01E-56A2-D54B-9342-C3E860788FCE}"/>
              </a:ext>
            </a:extLst>
          </p:cNvPr>
          <p:cNvGrpSpPr/>
          <p:nvPr userDrawn="1"/>
        </p:nvGrpSpPr>
        <p:grpSpPr>
          <a:xfrm>
            <a:off x="423995" y="5024095"/>
            <a:ext cx="356400" cy="356400"/>
            <a:chOff x="761970" y="3386221"/>
            <a:chExt cx="356400" cy="356400"/>
          </a:xfrm>
        </p:grpSpPr>
        <p:sp>
          <p:nvSpPr>
            <p:cNvPr id="26" name="Oval 25">
              <a:extLst>
                <a:ext uri="{FF2B5EF4-FFF2-40B4-BE49-F238E27FC236}">
                  <a16:creationId xmlns="" xmlns:a16="http://schemas.microsoft.com/office/drawing/2014/main" id="{41E0731C-BD3F-4A41-ABBF-27BB07639321}"/>
                </a:ext>
              </a:extLst>
            </p:cNvPr>
            <p:cNvSpPr/>
            <p:nvPr userDrawn="1"/>
          </p:nvSpPr>
          <p:spPr>
            <a:xfrm>
              <a:off x="761970" y="3386221"/>
              <a:ext cx="356400" cy="356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7" name="Graphic 26" descr="Speaker Phone">
              <a:extLst>
                <a:ext uri="{FF2B5EF4-FFF2-40B4-BE49-F238E27FC236}">
                  <a16:creationId xmlns="" xmlns:a16="http://schemas.microsoft.com/office/drawing/2014/main" id="{C76532E6-66D1-F940-A9C2-034AB196C99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83725" y="3406712"/>
              <a:ext cx="310320" cy="310320"/>
            </a:xfrm>
            <a:prstGeom prst="rect">
              <a:avLst/>
            </a:prstGeom>
          </p:spPr>
        </p:pic>
      </p:grpSp>
      <p:grpSp>
        <p:nvGrpSpPr>
          <p:cNvPr id="28" name="Group 27">
            <a:extLst>
              <a:ext uri="{FF2B5EF4-FFF2-40B4-BE49-F238E27FC236}">
                <a16:creationId xmlns="" xmlns:a16="http://schemas.microsoft.com/office/drawing/2014/main" id="{250D785E-ECF7-934C-BA29-1147EDED00A5}"/>
              </a:ext>
            </a:extLst>
          </p:cNvPr>
          <p:cNvGrpSpPr/>
          <p:nvPr userDrawn="1"/>
        </p:nvGrpSpPr>
        <p:grpSpPr>
          <a:xfrm>
            <a:off x="422825" y="5456516"/>
            <a:ext cx="356400" cy="356400"/>
            <a:chOff x="422825" y="5456516"/>
            <a:chExt cx="356400" cy="356400"/>
          </a:xfrm>
        </p:grpSpPr>
        <p:sp>
          <p:nvSpPr>
            <p:cNvPr id="29" name="Oval 28">
              <a:extLst>
                <a:ext uri="{FF2B5EF4-FFF2-40B4-BE49-F238E27FC236}">
                  <a16:creationId xmlns="" xmlns:a16="http://schemas.microsoft.com/office/drawing/2014/main" id="{ED8083FD-9F69-3E4F-9145-A628C8A8D504}"/>
                </a:ext>
              </a:extLst>
            </p:cNvPr>
            <p:cNvSpPr/>
            <p:nvPr userDrawn="1"/>
          </p:nvSpPr>
          <p:spPr>
            <a:xfrm>
              <a:off x="422825" y="5456516"/>
              <a:ext cx="356400" cy="356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0" name="Graphic 29" descr="Envelope">
              <a:extLst>
                <a:ext uri="{FF2B5EF4-FFF2-40B4-BE49-F238E27FC236}">
                  <a16:creationId xmlns="" xmlns:a16="http://schemas.microsoft.com/office/drawing/2014/main" id="{24017FF4-379A-3447-8A14-ACF5EFC44B4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=""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82343" y="5512255"/>
              <a:ext cx="239704" cy="239704"/>
            </a:xfrm>
            <a:prstGeom prst="rect">
              <a:avLst/>
            </a:prstGeom>
          </p:spPr>
        </p:pic>
      </p:grpSp>
      <p:pic>
        <p:nvPicPr>
          <p:cNvPr id="32" name="Picture 31">
            <a:extLst>
              <a:ext uri="{FF2B5EF4-FFF2-40B4-BE49-F238E27FC236}">
                <a16:creationId xmlns="" xmlns:a16="http://schemas.microsoft.com/office/drawing/2014/main" id="{0499AD77-68C7-884E-839D-0A1223E5CE8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058" y="574693"/>
            <a:ext cx="2616589" cy="1054107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 Separator P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icture containing drawing, food&#10;&#10;Description automatically generated">
            <a:extLst>
              <a:ext uri="{FF2B5EF4-FFF2-40B4-BE49-F238E27FC236}">
                <a16:creationId xmlns="" xmlns:a16="http://schemas.microsoft.com/office/drawing/2014/main" id="{7B7E6249-594D-1F40-9C84-EB5050EA80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itre 1"/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10972800" cy="582136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000" b="1" i="0">
                <a:solidFill>
                  <a:srgbClr val="FFA402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GB" noProof="0" dirty="0"/>
              <a:t>Click and Modify </a:t>
            </a:r>
            <a:br>
              <a:rPr lang="en-GB" noProof="0" dirty="0"/>
            </a:br>
            <a:r>
              <a:rPr lang="en-GB" noProof="0" dirty="0"/>
              <a:t>the text</a:t>
            </a:r>
          </a:p>
        </p:txBody>
      </p:sp>
      <p:sp>
        <p:nvSpPr>
          <p:cNvPr id="4" name="Espace réservé du numéro de diapositive 6">
            <a:extLst>
              <a:ext uri="{FF2B5EF4-FFF2-40B4-BE49-F238E27FC236}">
                <a16:creationId xmlns="" xmlns:a16="http://schemas.microsoft.com/office/drawing/2014/main" id="{85DA814E-187E-4E86-9496-B67EBCAD23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0523" y="6428359"/>
            <a:ext cx="78187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>
                <a:solidFill>
                  <a:srgbClr val="5D8298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829549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sub separator p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rawing, food&#10;&#10;Description automatically generated">
            <a:extLst>
              <a:ext uri="{FF2B5EF4-FFF2-40B4-BE49-F238E27FC236}">
                <a16:creationId xmlns="" xmlns:a16="http://schemas.microsoft.com/office/drawing/2014/main" id="{03A83E1D-EAFB-3A44-977C-5B030D35BD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re 1"/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10972800" cy="416247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000">
                <a:solidFill>
                  <a:srgbClr val="FFA402"/>
                </a:solidFill>
                <a:latin typeface="+mj-lt"/>
                <a:ea typeface="PT Sans Narrow" charset="-52"/>
                <a:cs typeface="PT Sans Narrow" charset="-52"/>
              </a:defRPr>
            </a:lvl1pPr>
          </a:lstStyle>
          <a:p>
            <a:r>
              <a:rPr lang="en-GB" dirty="0"/>
              <a:t>Click and </a:t>
            </a:r>
            <a:r>
              <a:rPr lang="en-GB" noProof="0" dirty="0"/>
              <a:t>Modify</a:t>
            </a:r>
            <a:r>
              <a:rPr lang="en-GB" dirty="0"/>
              <a:t> the text</a:t>
            </a:r>
          </a:p>
        </p:txBody>
      </p:sp>
      <p:sp>
        <p:nvSpPr>
          <p:cNvPr id="6" name="Sous-titre 2"/>
          <p:cNvSpPr>
            <a:spLocks noGrp="1"/>
          </p:cNvSpPr>
          <p:nvPr>
            <p:ph type="subTitle" idx="1"/>
          </p:nvPr>
        </p:nvSpPr>
        <p:spPr>
          <a:xfrm>
            <a:off x="609600" y="4653136"/>
            <a:ext cx="109728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rgbClr val="FFA402"/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85DA814E-187E-4E86-9496-B67EBCAD23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0523" y="6428359"/>
            <a:ext cx="78187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>
                <a:solidFill>
                  <a:srgbClr val="5D8298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794990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eparator dark">
    <p:bg>
      <p:bgPr>
        <a:solidFill>
          <a:srgbClr val="FFA40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10972800" cy="582136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GB" noProof="0" dirty="0"/>
              <a:t>Click and Modify the text</a:t>
            </a:r>
          </a:p>
        </p:txBody>
      </p:sp>
      <p:sp>
        <p:nvSpPr>
          <p:cNvPr id="3" name="Espace réservé du numéro de diapositive 6">
            <a:extLst>
              <a:ext uri="{FF2B5EF4-FFF2-40B4-BE49-F238E27FC236}">
                <a16:creationId xmlns="" xmlns:a16="http://schemas.microsoft.com/office/drawing/2014/main" id="{85DA814E-187E-4E86-9496-B67EBCAD23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0523" y="6428359"/>
            <a:ext cx="78187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sub separator dark">
    <p:bg>
      <p:bgPr>
        <a:solidFill>
          <a:srgbClr val="FFA40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10972800" cy="416247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GB" noProof="0" dirty="0"/>
              <a:t>Click and Modify the text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09600" y="4653136"/>
            <a:ext cx="109728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  <a:latin typeface="+mj-lt"/>
                <a:ea typeface="Verdana" panose="020B0604030504040204" pitchFamily="34" charset="0"/>
              </a:defRPr>
            </a:lvl1pPr>
          </a:lstStyle>
          <a:p>
            <a:endParaRPr lang="en-GB" noProof="0" dirty="0"/>
          </a:p>
        </p:txBody>
      </p:sp>
      <p:sp>
        <p:nvSpPr>
          <p:cNvPr id="4" name="Espace réservé du numéro de diapositive 6">
            <a:extLst>
              <a:ext uri="{FF2B5EF4-FFF2-40B4-BE49-F238E27FC236}">
                <a16:creationId xmlns="" xmlns:a16="http://schemas.microsoft.com/office/drawing/2014/main" id="{85DA814E-187E-4E86-9496-B67EBCAD23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0523" y="6428359"/>
            <a:ext cx="78187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09600" y="6334230"/>
            <a:ext cx="5270500" cy="365125"/>
          </a:xfrm>
        </p:spPr>
        <p:txBody>
          <a:bodyPr anchor="b"/>
          <a:lstStyle>
            <a:lvl1pPr marL="0" indent="0"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5691566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>
          <a:xfrm>
            <a:off x="620184" y="1425600"/>
            <a:ext cx="10963200" cy="4525200"/>
          </a:xfrm>
        </p:spPr>
        <p:txBody>
          <a:bodyPr>
            <a:noAutofit/>
          </a:bodyPr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>
              <a:lnSpc>
                <a:spcPts val="3000"/>
              </a:lnSpc>
              <a:defRPr>
                <a:latin typeface="+mj-lt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8" name="Espace réservé du numéro de diapositive 6">
            <a:extLst>
              <a:ext uri="{FF2B5EF4-FFF2-40B4-BE49-F238E27FC236}">
                <a16:creationId xmlns="" xmlns:a16="http://schemas.microsoft.com/office/drawing/2014/main" id="{85DA814E-187E-4E86-9496-B67EBCAD23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0523" y="6428359"/>
            <a:ext cx="78187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>
                <a:solidFill>
                  <a:srgbClr val="5D8298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Content Placeholder 5">
            <a:extLst>
              <a:ext uri="{FF2B5EF4-FFF2-40B4-BE49-F238E27FC236}">
                <a16:creationId xmlns="" xmlns:a16="http://schemas.microsoft.com/office/drawing/2014/main" id="{ACBA9F61-283B-644B-9017-790928FBFEA2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56351"/>
            <a:ext cx="8116800" cy="3651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5D829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200">
                <a:latin typeface="PT Sans Narrow"/>
                <a:cs typeface="PT Sans Narrow"/>
              </a:defRPr>
            </a:lvl2pPr>
            <a:lvl3pPr marL="914400" indent="0">
              <a:buNone/>
              <a:defRPr sz="1200">
                <a:latin typeface="PT Sans Narrow"/>
                <a:cs typeface="PT Sans Narrow"/>
              </a:defRPr>
            </a:lvl3pPr>
            <a:lvl4pPr marL="1371600" indent="0">
              <a:buNone/>
              <a:defRPr sz="1200">
                <a:latin typeface="PT Sans Narrow"/>
                <a:cs typeface="PT Sans Narrow"/>
              </a:defRPr>
            </a:lvl4pPr>
            <a:lvl5pPr marL="1828800" indent="0">
              <a:buNone/>
              <a:defRPr sz="1200">
                <a:latin typeface="PT Sans Narrow"/>
                <a:cs typeface="PT Sans Narrow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6">
            <a:extLst>
              <a:ext uri="{FF2B5EF4-FFF2-40B4-BE49-F238E27FC236}">
                <a16:creationId xmlns="" xmlns:a16="http://schemas.microsoft.com/office/drawing/2014/main" id="{F046E0A4-E965-4C18-8444-05C49D8DD6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0523" y="6428359"/>
            <a:ext cx="78187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>
                <a:solidFill>
                  <a:srgbClr val="5D8298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itle 4">
            <a:extLst>
              <a:ext uri="{FF2B5EF4-FFF2-40B4-BE49-F238E27FC236}">
                <a16:creationId xmlns="" xmlns:a16="http://schemas.microsoft.com/office/drawing/2014/main" id="{DE0BFF55-A527-48E6-AAD6-78DF86EF1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200" y="246566"/>
            <a:ext cx="8740800" cy="807285"/>
          </a:xfrm>
        </p:spPr>
        <p:txBody>
          <a:bodyPr anchor="t"/>
          <a:lstStyle>
            <a:lvl1pPr>
              <a:lnSpc>
                <a:spcPts val="3000"/>
              </a:lnSpc>
              <a:defRPr>
                <a:latin typeface="+mj-lt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5" name="Content Placeholder 5">
            <a:extLst>
              <a:ext uri="{FF2B5EF4-FFF2-40B4-BE49-F238E27FC236}">
                <a16:creationId xmlns="" xmlns:a16="http://schemas.microsoft.com/office/drawing/2014/main" id="{75E09112-9AC8-054C-A7A5-15E0CB0DDB2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56351"/>
            <a:ext cx="8116800" cy="3651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5D829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200">
                <a:latin typeface="PT Sans Narrow"/>
                <a:cs typeface="PT Sans Narrow"/>
              </a:defRPr>
            </a:lvl2pPr>
            <a:lvl3pPr marL="914400" indent="0">
              <a:buNone/>
              <a:defRPr sz="1200">
                <a:latin typeface="PT Sans Narrow"/>
                <a:cs typeface="PT Sans Narrow"/>
              </a:defRPr>
            </a:lvl3pPr>
            <a:lvl4pPr marL="1371600" indent="0">
              <a:buNone/>
              <a:defRPr sz="1200">
                <a:latin typeface="PT Sans Narrow"/>
                <a:cs typeface="PT Sans Narrow"/>
              </a:defRPr>
            </a:lvl4pPr>
            <a:lvl5pPr marL="1828800" indent="0">
              <a:buNone/>
              <a:defRPr sz="1200">
                <a:latin typeface="PT Sans Narrow"/>
                <a:cs typeface="PT Sans Narrow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84859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609600" y="1430386"/>
            <a:ext cx="10972800" cy="702470"/>
          </a:xfrm>
          <a:prstGeom prst="rect">
            <a:avLst/>
          </a:prstGeom>
        </p:spPr>
        <p:txBody>
          <a:bodyPr wrap="square" lIns="0" tIns="0" rIns="0" bIns="0" anchor="t"/>
          <a:lstStyle>
            <a:lvl1pPr marL="0" indent="0" algn="l">
              <a:buNone/>
              <a:defRPr sz="2000" b="1" i="0" cap="all" spc="100" baseline="0">
                <a:solidFill>
                  <a:srgbClr val="FFA402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AND ADD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>
          <a:xfrm>
            <a:off x="620184" y="2132856"/>
            <a:ext cx="10963200" cy="3816424"/>
          </a:xfrm>
        </p:spPr>
        <p:txBody>
          <a:bodyPr>
            <a:noAutofit/>
          </a:bodyPr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Title 4">
            <a:extLst>
              <a:ext uri="{FF2B5EF4-FFF2-40B4-BE49-F238E27FC236}">
                <a16:creationId xmlns="" xmlns:a16="http://schemas.microsoft.com/office/drawing/2014/main" id="{E7BED270-F252-40E9-B649-31059F163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200" y="246566"/>
            <a:ext cx="8740800" cy="807285"/>
          </a:xfrm>
        </p:spPr>
        <p:txBody>
          <a:bodyPr anchor="t"/>
          <a:lstStyle>
            <a:lvl1pPr>
              <a:lnSpc>
                <a:spcPts val="3000"/>
              </a:lnSpc>
              <a:defRPr>
                <a:latin typeface="+mj-lt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3" name="Espace réservé du numéro de diapositive 6">
            <a:extLst>
              <a:ext uri="{FF2B5EF4-FFF2-40B4-BE49-F238E27FC236}">
                <a16:creationId xmlns="" xmlns:a16="http://schemas.microsoft.com/office/drawing/2014/main" id="{2C97B588-8F7E-484F-9C45-CC6F089B2D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0523" y="6428359"/>
            <a:ext cx="78187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>
                <a:solidFill>
                  <a:srgbClr val="5D8298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Content Placeholder 5">
            <a:extLst>
              <a:ext uri="{FF2B5EF4-FFF2-40B4-BE49-F238E27FC236}">
                <a16:creationId xmlns="" xmlns:a16="http://schemas.microsoft.com/office/drawing/2014/main" id="{5FC85516-F55B-4944-8FDD-CA2F89A32E3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56351"/>
            <a:ext cx="8116800" cy="3651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5D829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200">
                <a:latin typeface="PT Sans Narrow"/>
                <a:cs typeface="PT Sans Narrow"/>
              </a:defRPr>
            </a:lvl2pPr>
            <a:lvl3pPr marL="914400" indent="0">
              <a:buNone/>
              <a:defRPr sz="1200">
                <a:latin typeface="PT Sans Narrow"/>
                <a:cs typeface="PT Sans Narrow"/>
              </a:defRPr>
            </a:lvl3pPr>
            <a:lvl4pPr marL="1371600" indent="0">
              <a:buNone/>
              <a:defRPr sz="1200">
                <a:latin typeface="PT Sans Narrow"/>
                <a:cs typeface="PT Sans Narrow"/>
              </a:defRPr>
            </a:lvl4pPr>
            <a:lvl5pPr marL="1828800" indent="0">
              <a:buNone/>
              <a:defRPr sz="1200">
                <a:latin typeface="PT Sans Narrow"/>
                <a:cs typeface="PT Sans Narrow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5174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leg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idx="1" hasCustomPrompt="1"/>
          </p:nvPr>
        </p:nvSpPr>
        <p:spPr>
          <a:xfrm>
            <a:off x="621216" y="239346"/>
            <a:ext cx="8931169" cy="44657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 baseline="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Drop an image or click on the </a:t>
            </a:r>
            <a:r>
              <a:rPr lang="en-GB" noProof="0" dirty="0"/>
              <a:t>icon</a:t>
            </a:r>
            <a:r>
              <a:rPr lang="en-GB" dirty="0"/>
              <a:t> to add one 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5013176"/>
            <a:ext cx="8942784" cy="80486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1800" b="0" i="0" baseline="0">
                <a:solidFill>
                  <a:srgbClr val="5D8298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and add text</a:t>
            </a:r>
          </a:p>
        </p:txBody>
      </p:sp>
      <p:sp>
        <p:nvSpPr>
          <p:cNvPr id="9" name="Espace réservé du numéro de diapositive 6">
            <a:extLst>
              <a:ext uri="{FF2B5EF4-FFF2-40B4-BE49-F238E27FC236}">
                <a16:creationId xmlns="" xmlns:a16="http://schemas.microsoft.com/office/drawing/2014/main" id="{610BCDA3-369C-43C8-A135-679B9AC3D3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0523" y="6428359"/>
            <a:ext cx="78187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>
                <a:solidFill>
                  <a:srgbClr val="5D8298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5C7E3FF6-8B61-2E45-A930-3423B02F8A62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56351"/>
            <a:ext cx="8116800" cy="3651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5D829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200">
                <a:latin typeface="PT Sans Narrow"/>
                <a:cs typeface="PT Sans Narrow"/>
              </a:defRPr>
            </a:lvl2pPr>
            <a:lvl3pPr marL="914400" indent="0">
              <a:buNone/>
              <a:defRPr sz="1200">
                <a:latin typeface="PT Sans Narrow"/>
                <a:cs typeface="PT Sans Narrow"/>
              </a:defRPr>
            </a:lvl3pPr>
            <a:lvl4pPr marL="1371600" indent="0">
              <a:buNone/>
              <a:defRPr sz="1200">
                <a:latin typeface="PT Sans Narrow"/>
                <a:cs typeface="PT Sans Narrow"/>
              </a:defRPr>
            </a:lvl4pPr>
            <a:lvl5pPr marL="1828800" indent="0">
              <a:buNone/>
              <a:defRPr sz="1200">
                <a:latin typeface="PT Sans Narrow"/>
                <a:cs typeface="PT Sans Narrow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4"/>
          <p:cNvCxnSpPr/>
          <p:nvPr userDrawn="1"/>
        </p:nvCxnSpPr>
        <p:spPr>
          <a:xfrm>
            <a:off x="621215" y="6126163"/>
            <a:ext cx="10972800" cy="0"/>
          </a:xfrm>
          <a:prstGeom prst="line">
            <a:avLst/>
          </a:prstGeom>
          <a:ln>
            <a:solidFill>
              <a:srgbClr val="FFA40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Placeholder 3"/>
          <p:cNvSpPr>
            <a:spLocks noGrp="1"/>
          </p:cNvSpPr>
          <p:nvPr>
            <p:ph type="title"/>
          </p:nvPr>
        </p:nvSpPr>
        <p:spPr>
          <a:xfrm>
            <a:off x="619200" y="246566"/>
            <a:ext cx="8740800" cy="807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19200" y="1425600"/>
            <a:ext cx="10963200" cy="4525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4"/>
          </p:nvPr>
        </p:nvSpPr>
        <p:spPr>
          <a:xfrm>
            <a:off x="10800523" y="6356351"/>
            <a:ext cx="78187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>
                <a:solidFill>
                  <a:srgbClr val="5D8298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64BC1A47-EA81-F44B-838C-C8280297C60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0877" y="270172"/>
            <a:ext cx="1787079" cy="71993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62" r:id="rId3"/>
    <p:sldLayoutId id="2147483650" r:id="rId4"/>
    <p:sldLayoutId id="2147483661" r:id="rId5"/>
    <p:sldLayoutId id="2147483652" r:id="rId6"/>
    <p:sldLayoutId id="2147483677" r:id="rId7"/>
    <p:sldLayoutId id="2147483657" r:id="rId8"/>
    <p:sldLayoutId id="2147483654" r:id="rId9"/>
    <p:sldLayoutId id="2147483655" r:id="rId10"/>
    <p:sldLayoutId id="2147483675" r:id="rId11"/>
    <p:sldLayoutId id="2147483678" r:id="rId12"/>
    <p:sldLayoutId id="2147483656" r:id="rId13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1" i="0" kern="1200" cap="all" spc="100" baseline="0">
          <a:solidFill>
            <a:srgbClr val="5D8298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88000" indent="-288000" algn="l" defTabSz="457200" rtl="0" eaLnBrk="1" latinLnBrk="0" hangingPunct="1">
        <a:spcBef>
          <a:spcPts val="1200"/>
        </a:spcBef>
        <a:buClr>
          <a:schemeClr val="accent1"/>
        </a:buClr>
        <a:buFont typeface="Arial"/>
        <a:buChar char="•"/>
        <a:defRPr sz="2000" b="0" i="0" kern="1200">
          <a:solidFill>
            <a:srgbClr val="5D8298"/>
          </a:solidFill>
          <a:latin typeface="+mj-lt"/>
          <a:ea typeface="+mn-ea"/>
          <a:cs typeface="PT Sans"/>
        </a:defRPr>
      </a:lvl1pPr>
      <a:lvl2pPr marL="576000" indent="-288000" algn="l" defTabSz="457200" rtl="0" eaLnBrk="1" latinLnBrk="0" hangingPunct="1">
        <a:spcBef>
          <a:spcPts val="600"/>
        </a:spcBef>
        <a:buClr>
          <a:schemeClr val="accent1"/>
        </a:buClr>
        <a:buFont typeface="Lucida Grande"/>
        <a:buChar char="–"/>
        <a:defRPr sz="1800" b="0" i="0" kern="1200">
          <a:solidFill>
            <a:srgbClr val="5D8298"/>
          </a:solidFill>
          <a:latin typeface="+mj-lt"/>
          <a:ea typeface="+mn-ea"/>
          <a:cs typeface="PT Sans"/>
        </a:defRPr>
      </a:lvl2pPr>
      <a:lvl3pPr marL="864000" indent="-288000" algn="l" defTabSz="457200" rtl="0" eaLnBrk="1" latinLnBrk="0" hangingPunct="1">
        <a:spcBef>
          <a:spcPts val="400"/>
        </a:spcBef>
        <a:buClr>
          <a:schemeClr val="accent1"/>
        </a:buClr>
        <a:buFont typeface="Arial"/>
        <a:buChar char="•"/>
        <a:defRPr sz="1600" b="0" i="0" kern="1200">
          <a:solidFill>
            <a:srgbClr val="5D8298"/>
          </a:solidFill>
          <a:latin typeface="+mj-lt"/>
          <a:ea typeface="+mn-ea"/>
          <a:cs typeface="PT Sans"/>
        </a:defRPr>
      </a:lvl3pPr>
      <a:lvl4pPr marL="1152000" indent="-288000" algn="l" defTabSz="457200" rtl="0" eaLnBrk="1" latinLnBrk="0" hangingPunct="1">
        <a:spcBef>
          <a:spcPts val="0"/>
        </a:spcBef>
        <a:buClr>
          <a:schemeClr val="accent1"/>
        </a:buClr>
        <a:buFont typeface="Arial"/>
        <a:buChar char="•"/>
        <a:defRPr sz="1600" b="0" i="0" kern="1200">
          <a:solidFill>
            <a:srgbClr val="5D8298"/>
          </a:solidFill>
          <a:latin typeface="+mj-lt"/>
          <a:ea typeface="+mn-ea"/>
          <a:cs typeface="PT Sans"/>
        </a:defRPr>
      </a:lvl4pPr>
      <a:lvl5pPr marL="1440000" indent="-288000" algn="l" defTabSz="457200" rtl="0" eaLnBrk="1" latinLnBrk="0" hangingPunct="1">
        <a:spcBef>
          <a:spcPts val="0"/>
        </a:spcBef>
        <a:buClr>
          <a:schemeClr val="accent1"/>
        </a:buClr>
        <a:buFont typeface="Arial"/>
        <a:buChar char="•"/>
        <a:defRPr sz="1600" b="0" i="0" kern="1200">
          <a:solidFill>
            <a:srgbClr val="5D8298"/>
          </a:solidFill>
          <a:latin typeface="+mj-lt"/>
          <a:ea typeface="+mn-ea"/>
          <a:cs typeface="PT San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90" userDrawn="1">
          <p15:clr>
            <a:srgbClr val="F26B43"/>
          </p15:clr>
        </p15:guide>
        <p15:guide id="2" pos="393" userDrawn="1">
          <p15:clr>
            <a:srgbClr val="F26B43"/>
          </p15:clr>
        </p15:guide>
        <p15:guide id="3" pos="7287" userDrawn="1">
          <p15:clr>
            <a:srgbClr val="F26B43"/>
          </p15:clr>
        </p15:guide>
        <p15:guide id="4" orient="horz" pos="22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hyperlink" Target="https://twitter.com/hccconnectinfo" TargetMode="External"/><Relationship Id="rId7" Type="http://schemas.openxmlformats.org/officeDocument/2006/relationships/hyperlink" Target="https://www.linkedin.com/company/23757084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hyperlink" Target="http://www.hccconnect.info/" TargetMode="External"/><Relationship Id="rId5" Type="http://schemas.openxmlformats.org/officeDocument/2006/relationships/hyperlink" Target="mailto:froukje.sosef@cor2ed.com" TargetMode="External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hyperlink" Target="https://vimeo.com/channels/hccconnect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279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REFINE: Results </a:t>
            </a:r>
            <a:r>
              <a:rPr lang="en-GB" dirty="0">
                <a:cs typeface="Arial"/>
              </a:rPr>
              <a:t>– </a:t>
            </a:r>
            <a:r>
              <a:rPr lang="en-GB" dirty="0"/>
              <a:t>patient characteristics*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71B0EC18-27DC-FA4A-AFB9-A32AFE02D918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3392" y="6309320"/>
            <a:ext cx="10084328" cy="365126"/>
          </a:xfrm>
        </p:spPr>
        <p:txBody>
          <a:bodyPr anchor="b"/>
          <a:lstStyle/>
          <a:p>
            <a:pPr>
              <a:spcBef>
                <a:spcPts val="0"/>
              </a:spcBef>
            </a:pPr>
            <a:r>
              <a:rPr lang="en-GB" dirty="0"/>
              <a:t>* According to initial dose </a:t>
            </a:r>
          </a:p>
          <a:p>
            <a:pPr>
              <a:spcBef>
                <a:spcPts val="0"/>
              </a:spcBef>
            </a:pPr>
            <a:r>
              <a:rPr lang="en-GB" dirty="0"/>
              <a:t>Percentages may not total 100 because of rounding</a:t>
            </a:r>
            <a:br>
              <a:rPr lang="en-GB" dirty="0"/>
            </a:br>
            <a:r>
              <a:rPr lang="en-GB" dirty="0"/>
              <a:t>ALBI, albumin</a:t>
            </a:r>
            <a:r>
              <a:rPr lang="en-GB" dirty="0">
                <a:latin typeface="Arial"/>
                <a:cs typeface="Arial"/>
              </a:rPr>
              <a:t>–</a:t>
            </a:r>
            <a:r>
              <a:rPr lang="en-GB" dirty="0"/>
              <a:t>bilirubin; BCLC, Barcelona Clinic Liver Cancer; ECOG PS, Eastern Cooperative Oncology Group performance status</a:t>
            </a:r>
          </a:p>
        </p:txBody>
      </p:sp>
      <p:graphicFrame>
        <p:nvGraphicFramePr>
          <p:cNvPr id="7" name="Tableau 8">
            <a:extLst>
              <a:ext uri="{FF2B5EF4-FFF2-40B4-BE49-F238E27FC236}">
                <a16:creationId xmlns="" xmlns:a16="http://schemas.microsoft.com/office/drawing/2014/main" id="{A62E5143-E46F-CD44-9E4A-F1D58C9C93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055526"/>
              </p:ext>
            </p:extLst>
          </p:nvPr>
        </p:nvGraphicFramePr>
        <p:xfrm>
          <a:off x="619200" y="807072"/>
          <a:ext cx="5178797" cy="4687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5717">
                  <a:extLst>
                    <a:ext uri="{9D8B030D-6E8A-4147-A177-3AD203B41FA5}">
                      <a16:colId xmlns="" xmlns:a16="http://schemas.microsoft.com/office/drawing/2014/main" val="3852556171"/>
                    </a:ext>
                  </a:extLst>
                </a:gridCol>
                <a:gridCol w="937374">
                  <a:extLst>
                    <a:ext uri="{9D8B030D-6E8A-4147-A177-3AD203B41FA5}">
                      <a16:colId xmlns="" xmlns:a16="http://schemas.microsoft.com/office/drawing/2014/main" val="3138206869"/>
                    </a:ext>
                  </a:extLst>
                </a:gridCol>
                <a:gridCol w="1027853">
                  <a:extLst>
                    <a:ext uri="{9D8B030D-6E8A-4147-A177-3AD203B41FA5}">
                      <a16:colId xmlns="" xmlns:a16="http://schemas.microsoft.com/office/drawing/2014/main" val="2671527960"/>
                    </a:ext>
                  </a:extLst>
                </a:gridCol>
                <a:gridCol w="1027853">
                  <a:extLst>
                    <a:ext uri="{9D8B030D-6E8A-4147-A177-3AD203B41FA5}">
                      <a16:colId xmlns="" xmlns:a16="http://schemas.microsoft.com/office/drawing/2014/main" val="782641332"/>
                    </a:ext>
                  </a:extLst>
                </a:gridCol>
              </a:tblGrid>
              <a:tr h="253744">
                <a:tc row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>
                          <a:solidFill>
                            <a:schemeClr val="bg1"/>
                          </a:solidFill>
                        </a:rPr>
                        <a:t>Patient</a:t>
                      </a:r>
                      <a:r>
                        <a:rPr lang="en-GB" sz="1400" baseline="0" noProof="0" dirty="0">
                          <a:solidFill>
                            <a:schemeClr val="bg1"/>
                          </a:solidFill>
                        </a:rPr>
                        <a:t> characteristics, </a:t>
                      </a:r>
                      <a:br>
                        <a:rPr lang="en-GB" sz="1400" baseline="0" noProof="0" dirty="0">
                          <a:solidFill>
                            <a:schemeClr val="bg1"/>
                          </a:solidFill>
                        </a:rPr>
                      </a:br>
                      <a:r>
                        <a:rPr lang="en-GB" sz="1400" baseline="0" noProof="0" dirty="0">
                          <a:solidFill>
                            <a:schemeClr val="bg1"/>
                          </a:solidFill>
                        </a:rPr>
                        <a:t>n (%)</a:t>
                      </a:r>
                      <a:endParaRPr lang="en-GB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400" noProof="0" dirty="0"/>
                        <a:t>Regorafenib initial dosing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GB" sz="1600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GB" sz="1600" noProof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400" noProof="0" dirty="0">
                          <a:solidFill>
                            <a:schemeClr val="bg1"/>
                          </a:solidFill>
                        </a:rPr>
                        <a:t>160 mg (n=286)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400" noProof="0" dirty="0">
                          <a:solidFill>
                            <a:schemeClr val="bg1"/>
                          </a:solidFill>
                        </a:rPr>
                        <a:t>120 mg (n=63)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400" noProof="0" dirty="0">
                          <a:solidFill>
                            <a:schemeClr val="bg1"/>
                          </a:solidFill>
                        </a:rPr>
                        <a:t>80 mg (n=141)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46358977"/>
                  </a:ext>
                </a:extLst>
              </a:tr>
              <a:tr h="124008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400" b="0" noProof="0" dirty="0"/>
                        <a:t>Sex, male, n (%)</a:t>
                      </a:r>
                    </a:p>
                  </a:txBody>
                  <a:tcPr marT="18288" marB="18288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noProof="0" dirty="0"/>
                        <a:t>	242 (85)</a:t>
                      </a:r>
                    </a:p>
                  </a:txBody>
                  <a:tcPr marT="18288" marB="18288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noProof="0" dirty="0"/>
                        <a:t>	49 (78)</a:t>
                      </a:r>
                    </a:p>
                  </a:txBody>
                  <a:tcPr marT="18288" marB="18288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tabLst>
                          <a:tab pos="395288" algn="dec"/>
                        </a:tabLst>
                      </a:pPr>
                      <a:r>
                        <a:rPr lang="en-GB" sz="1400" noProof="0" dirty="0"/>
                        <a:t>	121 (86)</a:t>
                      </a:r>
                    </a:p>
                  </a:txBody>
                  <a:tcPr marT="18288" marB="18288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21455056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noProof="0" dirty="0"/>
                        <a:t>Region, n (%)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GB" sz="1400" noProof="0" dirty="0"/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GB" sz="1400" noProof="0" dirty="0"/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GB" sz="1400" noProof="0" dirty="0"/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27720047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400" b="0" noProof="0" dirty="0"/>
                        <a:t>	Asia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b="1" noProof="0" dirty="0"/>
                        <a:t>	194 (68)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b="1" noProof="0" dirty="0"/>
                        <a:t>	49 (78)</a:t>
                      </a:r>
                    </a:p>
                  </a:txBody>
                  <a:tcPr marT="18288" marB="1828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noProof="0" dirty="0"/>
                        <a:t>	50 (35)</a:t>
                      </a:r>
                    </a:p>
                  </a:txBody>
                  <a:tcPr marT="18288" marB="18288"/>
                </a:tc>
                <a:extLst>
                  <a:ext uri="{0D108BD9-81ED-4DB2-BD59-A6C34878D82A}">
                    <a16:rowId xmlns="" xmlns:a16="http://schemas.microsoft.com/office/drawing/2014/main" val="2002385891"/>
                  </a:ext>
                </a:extLst>
              </a:tr>
              <a:tr h="2714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400" b="0" noProof="0" dirty="0"/>
                        <a:t>	Non-Asia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92 (32)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noProof="0" dirty="0"/>
                        <a:t>	14</a:t>
                      </a:r>
                      <a:r>
                        <a:rPr lang="en-GB" sz="1400" baseline="0" noProof="0" dirty="0"/>
                        <a:t> </a:t>
                      </a:r>
                      <a:r>
                        <a:rPr lang="en-GB" sz="1400" noProof="0" dirty="0"/>
                        <a:t>(22)</a:t>
                      </a:r>
                    </a:p>
                  </a:txBody>
                  <a:tcPr marT="18288" marB="18288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95288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91 (65)</a:t>
                      </a:r>
                    </a:p>
                  </a:txBody>
                  <a:tcPr marT="18288" marB="18288"/>
                </a:tc>
                <a:extLst>
                  <a:ext uri="{0D108BD9-81ED-4DB2-BD59-A6C34878D82A}">
                    <a16:rowId xmlns="" xmlns:a16="http://schemas.microsoft.com/office/drawing/2014/main" val="8766524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400" b="0" noProof="0" dirty="0"/>
                        <a:t>Child</a:t>
                      </a:r>
                      <a:r>
                        <a:rPr lang="en-GB" sz="1400" b="0" noProof="0" dirty="0">
                          <a:latin typeface="+mn-lt"/>
                          <a:cs typeface="Arial"/>
                        </a:rPr>
                        <a:t>–</a:t>
                      </a:r>
                      <a:r>
                        <a:rPr lang="en-GB" sz="1400" b="0" noProof="0" dirty="0"/>
                        <a:t>Pugh class, n (%)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endParaRPr lang="en-GB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</a:pPr>
                      <a:endParaRPr lang="en-GB" sz="1400" noProof="0" dirty="0"/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95288" algn="dec"/>
                        </a:tabLst>
                      </a:pPr>
                      <a:endParaRPr lang="en-GB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50928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400" b="0" noProof="0" dirty="0"/>
                        <a:t>	A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215 (75)</a:t>
                      </a:r>
                    </a:p>
                  </a:txBody>
                  <a:tcPr marT="18288" marB="1828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noProof="0" dirty="0"/>
                        <a:t>	39 (62)</a:t>
                      </a:r>
                    </a:p>
                  </a:txBody>
                  <a:tcPr marT="18288" marB="18288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95288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72 (51)</a:t>
                      </a:r>
                    </a:p>
                  </a:txBody>
                  <a:tcPr marT="18288" marB="18288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308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400" b="0" noProof="0" dirty="0"/>
                        <a:t>	B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21 (7)</a:t>
                      </a:r>
                    </a:p>
                  </a:txBody>
                  <a:tcPr marT="18288" marB="1828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b="1" noProof="0" dirty="0"/>
                        <a:t>	10 (16)</a:t>
                      </a:r>
                    </a:p>
                  </a:txBody>
                  <a:tcPr marT="18288" marB="1828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tabLst>
                          <a:tab pos="395288" algn="dec"/>
                        </a:tabLst>
                      </a:pPr>
                      <a:r>
                        <a:rPr lang="en-GB" sz="1400" b="1" noProof="0" dirty="0"/>
                        <a:t>	25 (18)</a:t>
                      </a:r>
                    </a:p>
                  </a:txBody>
                  <a:tcPr marT="18288" marB="18288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400" b="0" noProof="0" dirty="0"/>
                        <a:t>	C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2 (1)</a:t>
                      </a:r>
                    </a:p>
                  </a:txBody>
                  <a:tcPr marT="18288" marB="18288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0</a:t>
                      </a:r>
                    </a:p>
                  </a:txBody>
                  <a:tcPr marT="18288" marB="18288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95288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2 (1)</a:t>
                      </a:r>
                    </a:p>
                  </a:txBody>
                  <a:tcPr marT="18288" marB="18288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400" b="0" noProof="0" dirty="0"/>
                        <a:t>	Not evaluable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2 (1)</a:t>
                      </a:r>
                    </a:p>
                  </a:txBody>
                  <a:tcPr marT="18288" marB="18288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2 (3)</a:t>
                      </a:r>
                    </a:p>
                  </a:txBody>
                  <a:tcPr marT="18288" marB="18288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95288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1 (1)</a:t>
                      </a:r>
                    </a:p>
                  </a:txBody>
                  <a:tcPr marT="18288" marB="18288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34256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400" b="0" noProof="0" dirty="0"/>
                        <a:t>	Missing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46 (16)</a:t>
                      </a:r>
                    </a:p>
                  </a:txBody>
                  <a:tcPr marT="18288" marB="18288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12 (19)</a:t>
                      </a:r>
                    </a:p>
                  </a:txBody>
                  <a:tcPr marT="18288" marB="18288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95288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41 (29)</a:t>
                      </a:r>
                    </a:p>
                  </a:txBody>
                  <a:tcPr marT="18288" marB="18288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400" b="0" noProof="0" dirty="0"/>
                        <a:t>BCLC stage, n (%)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endParaRPr lang="en-GB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endParaRPr lang="en-GB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95288" algn="dec"/>
                        </a:tabLst>
                      </a:pPr>
                      <a:endParaRPr lang="en-GB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140616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400" b="0" noProof="0" dirty="0"/>
                        <a:t>	0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1 (&lt;1)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0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95288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0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149736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400" b="0" noProof="0" dirty="0"/>
                        <a:t>	A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0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2 (3)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95288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3 (2)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126872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400" b="0" noProof="0" dirty="0"/>
                        <a:t>	B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47 (16)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8 (13)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95288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21 (15)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400" b="0" noProof="0" dirty="0"/>
                        <a:t>	C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192 (67)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40 (63)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95288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103 (73)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400" b="0" noProof="0" dirty="0"/>
                        <a:t>	D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5 (2)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2 (3)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95288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5 (4)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11822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400" b="0" noProof="0" dirty="0"/>
                        <a:t>	Missing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41 (14)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11 (17)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95288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9 (6)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</a:tbl>
          </a:graphicData>
        </a:graphic>
      </p:graphicFrame>
      <p:graphicFrame>
        <p:nvGraphicFramePr>
          <p:cNvPr id="13" name="Tableau 8">
            <a:extLst>
              <a:ext uri="{FF2B5EF4-FFF2-40B4-BE49-F238E27FC236}">
                <a16:creationId xmlns="" xmlns:a16="http://schemas.microsoft.com/office/drawing/2014/main" id="{EEB3BCCC-8BA2-2D4D-BB39-96AB8DAC81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0882577"/>
              </p:ext>
            </p:extLst>
          </p:nvPr>
        </p:nvGraphicFramePr>
        <p:xfrm>
          <a:off x="6096001" y="1988840"/>
          <a:ext cx="5486400" cy="3739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5541">
                  <a:extLst>
                    <a:ext uri="{9D8B030D-6E8A-4147-A177-3AD203B41FA5}">
                      <a16:colId xmlns="" xmlns:a16="http://schemas.microsoft.com/office/drawing/2014/main" val="3852556171"/>
                    </a:ext>
                  </a:extLst>
                </a:gridCol>
                <a:gridCol w="993051">
                  <a:extLst>
                    <a:ext uri="{9D8B030D-6E8A-4147-A177-3AD203B41FA5}">
                      <a16:colId xmlns="" xmlns:a16="http://schemas.microsoft.com/office/drawing/2014/main" val="3138206869"/>
                    </a:ext>
                  </a:extLst>
                </a:gridCol>
                <a:gridCol w="1088904">
                  <a:extLst>
                    <a:ext uri="{9D8B030D-6E8A-4147-A177-3AD203B41FA5}">
                      <a16:colId xmlns="" xmlns:a16="http://schemas.microsoft.com/office/drawing/2014/main" val="2671527960"/>
                    </a:ext>
                  </a:extLst>
                </a:gridCol>
                <a:gridCol w="1088904">
                  <a:extLst>
                    <a:ext uri="{9D8B030D-6E8A-4147-A177-3AD203B41FA5}">
                      <a16:colId xmlns="" xmlns:a16="http://schemas.microsoft.com/office/drawing/2014/main" val="782641332"/>
                    </a:ext>
                  </a:extLst>
                </a:gridCol>
              </a:tblGrid>
              <a:tr h="195432">
                <a:tc row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/>
                        <a:t>Patient</a:t>
                      </a:r>
                      <a:r>
                        <a:rPr lang="en-GB" sz="1400" baseline="0" noProof="0" dirty="0"/>
                        <a:t> characteristics, </a:t>
                      </a:r>
                      <a:br>
                        <a:rPr lang="en-GB" sz="1400" baseline="0" noProof="0" dirty="0"/>
                      </a:br>
                      <a:r>
                        <a:rPr lang="en-GB" sz="1400" baseline="0" noProof="0" dirty="0"/>
                        <a:t>n (%)</a:t>
                      </a:r>
                      <a:endParaRPr lang="en-GB" sz="1400" noProof="0" dirty="0"/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400" noProof="0" dirty="0"/>
                        <a:t>Regorafenib initial dosing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GB" sz="1600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GB" sz="1600" noProof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400" b="1" noProof="0" dirty="0">
                          <a:solidFill>
                            <a:schemeClr val="bg1"/>
                          </a:solidFill>
                        </a:rPr>
                        <a:t>160 mg (n=286)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400" b="1" noProof="0" dirty="0">
                          <a:solidFill>
                            <a:schemeClr val="bg1"/>
                          </a:solidFill>
                        </a:rPr>
                        <a:t>120 mg (n=63)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400" b="1" noProof="0" dirty="0">
                          <a:solidFill>
                            <a:schemeClr val="bg1"/>
                          </a:solidFill>
                        </a:rPr>
                        <a:t>80 mg (n=141)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46358977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400" b="0" noProof="0" dirty="0"/>
                        <a:t>ECOG PS, n (%)</a:t>
                      </a:r>
                    </a:p>
                  </a:txBody>
                  <a:tcPr marT="18288" marB="18288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GB" sz="1400" noProof="0" dirty="0">
                        <a:solidFill>
                          <a:srgbClr val="FF0000"/>
                        </a:solidFill>
                      </a:endParaRPr>
                    </a:p>
                  </a:txBody>
                  <a:tcPr marT="18288" marB="18288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GB" sz="1400" noProof="0" dirty="0"/>
                    </a:p>
                  </a:txBody>
                  <a:tcPr marT="18288" marB="18288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GB" sz="1400" noProof="0" dirty="0"/>
                    </a:p>
                  </a:txBody>
                  <a:tcPr marT="18288" marB="18288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277200478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marL="185738" indent="0">
                        <a:lnSpc>
                          <a:spcPct val="90000"/>
                        </a:lnSpc>
                        <a:tabLst/>
                      </a:pPr>
                      <a:r>
                        <a:rPr lang="en-GB" sz="1400" b="0" noProof="0" dirty="0"/>
                        <a:t>0</a:t>
                      </a:r>
                    </a:p>
                  </a:txBody>
                  <a:tcPr marT="18288" marB="18288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136 (48)</a:t>
                      </a:r>
                    </a:p>
                  </a:txBody>
                  <a:tcPr marT="18288" marB="18288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26 (41)</a:t>
                      </a:r>
                    </a:p>
                  </a:txBody>
                  <a:tcPr marT="18288" marB="18288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42 (30)</a:t>
                      </a:r>
                    </a:p>
                  </a:txBody>
                  <a:tcPr marT="18288" marB="18288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marL="185738" indent="0">
                        <a:lnSpc>
                          <a:spcPct val="90000"/>
                        </a:lnSpc>
                        <a:tabLst/>
                      </a:pPr>
                      <a:r>
                        <a:rPr lang="en-GB" sz="1400" b="0" noProof="0" dirty="0"/>
                        <a:t>1</a:t>
                      </a:r>
                    </a:p>
                  </a:txBody>
                  <a:tcPr marT="18288" marB="18288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109 (38)</a:t>
                      </a:r>
                    </a:p>
                  </a:txBody>
                  <a:tcPr marT="18288" marB="18288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b="1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28 (44)</a:t>
                      </a:r>
                    </a:p>
                  </a:txBody>
                  <a:tcPr marT="18288" marB="18288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b="1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60 (43)</a:t>
                      </a:r>
                    </a:p>
                  </a:txBody>
                  <a:tcPr marT="18288" marB="18288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marL="185738" indent="0">
                        <a:lnSpc>
                          <a:spcPct val="90000"/>
                        </a:lnSpc>
                        <a:tabLst/>
                      </a:pPr>
                      <a:r>
                        <a:rPr lang="en-GB" sz="1400" b="0" noProof="0" dirty="0"/>
                        <a:t>2-4</a:t>
                      </a:r>
                    </a:p>
                  </a:txBody>
                  <a:tcPr marT="18288" marB="18288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12 (4)</a:t>
                      </a:r>
                    </a:p>
                  </a:txBody>
                  <a:tcPr marT="18288" marB="18288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b="1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4 (6)</a:t>
                      </a:r>
                    </a:p>
                  </a:txBody>
                  <a:tcPr marT="18288" marB="18288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b="1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10 (7)</a:t>
                      </a:r>
                    </a:p>
                  </a:txBody>
                  <a:tcPr marT="18288" marB="18288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marL="185738" indent="0">
                        <a:lnSpc>
                          <a:spcPct val="90000"/>
                        </a:lnSpc>
                        <a:tabLst/>
                      </a:pPr>
                      <a:r>
                        <a:rPr lang="en-GB" sz="1400" b="0" noProof="0" dirty="0"/>
                        <a:t>Missing</a:t>
                      </a:r>
                    </a:p>
                  </a:txBody>
                  <a:tcPr marT="18288" marB="18288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 (10)</a:t>
                      </a:r>
                    </a:p>
                  </a:txBody>
                  <a:tcPr marT="18288" marB="18288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5 (8)</a:t>
                      </a:r>
                    </a:p>
                  </a:txBody>
                  <a:tcPr marT="18288" marB="18288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29 (21)</a:t>
                      </a:r>
                    </a:p>
                  </a:txBody>
                  <a:tcPr marT="18288" marB="18288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400" b="0" noProof="0" dirty="0"/>
                        <a:t>ALBI grade, n (%)</a:t>
                      </a:r>
                    </a:p>
                  </a:txBody>
                  <a:tcPr marT="18288" marB="18288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endParaRPr lang="en-GB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18288" marB="18288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endParaRPr lang="en-GB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18288" marB="18288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endParaRPr lang="en-GB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18288" marB="18288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marL="0" indent="185738">
                        <a:lnSpc>
                          <a:spcPct val="90000"/>
                        </a:lnSpc>
                        <a:tabLst/>
                      </a:pPr>
                      <a:r>
                        <a:rPr lang="en-GB" sz="1400" b="0" noProof="0" dirty="0"/>
                        <a:t>1</a:t>
                      </a:r>
                    </a:p>
                  </a:txBody>
                  <a:tcPr marT="18288" marB="18288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112 (39)</a:t>
                      </a:r>
                    </a:p>
                  </a:txBody>
                  <a:tcPr marT="18288" marB="18288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22 (35)</a:t>
                      </a:r>
                    </a:p>
                  </a:txBody>
                  <a:tcPr marT="18288" marB="18288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34 (24)</a:t>
                      </a:r>
                    </a:p>
                  </a:txBody>
                  <a:tcPr marT="18288" marB="18288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marL="0" indent="185738">
                        <a:lnSpc>
                          <a:spcPct val="90000"/>
                        </a:lnSpc>
                        <a:tabLst/>
                      </a:pPr>
                      <a:r>
                        <a:rPr lang="en-GB" sz="1400" b="0" noProof="0" dirty="0"/>
                        <a:t>2</a:t>
                      </a:r>
                    </a:p>
                  </a:txBody>
                  <a:tcPr marT="18288" marB="18288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142 (50)</a:t>
                      </a:r>
                    </a:p>
                  </a:txBody>
                  <a:tcPr marT="18288" marB="18288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b="1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39 (62)</a:t>
                      </a:r>
                    </a:p>
                  </a:txBody>
                  <a:tcPr marT="18288" marB="18288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b="1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77 (55)</a:t>
                      </a:r>
                    </a:p>
                  </a:txBody>
                  <a:tcPr marT="18288" marB="18288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marL="0" indent="185738">
                        <a:lnSpc>
                          <a:spcPct val="90000"/>
                        </a:lnSpc>
                        <a:tabLst/>
                      </a:pPr>
                      <a:r>
                        <a:rPr lang="en-GB" sz="1400" b="0" noProof="0" dirty="0"/>
                        <a:t>3</a:t>
                      </a:r>
                    </a:p>
                  </a:txBody>
                  <a:tcPr marT="18288" marB="18288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8 (3)</a:t>
                      </a:r>
                    </a:p>
                  </a:txBody>
                  <a:tcPr marT="18288" marB="18288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b="1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0</a:t>
                      </a:r>
                    </a:p>
                  </a:txBody>
                  <a:tcPr marT="18288" marB="18288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b="1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11 (8)</a:t>
                      </a:r>
                    </a:p>
                  </a:txBody>
                  <a:tcPr marT="18288" marB="18288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marL="0" indent="185738">
                        <a:lnSpc>
                          <a:spcPct val="90000"/>
                        </a:lnSpc>
                        <a:tabLst/>
                      </a:pPr>
                      <a:r>
                        <a:rPr lang="en-GB" sz="1400" b="0" noProof="0" dirty="0"/>
                        <a:t>Missing</a:t>
                      </a:r>
                    </a:p>
                  </a:txBody>
                  <a:tcPr marT="18288" marB="18288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24 (8)</a:t>
                      </a:r>
                    </a:p>
                  </a:txBody>
                  <a:tcPr marT="18288" marB="18288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2 (3)</a:t>
                      </a:r>
                    </a:p>
                  </a:txBody>
                  <a:tcPr marT="18288" marB="18288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19 (13)</a:t>
                      </a:r>
                    </a:p>
                  </a:txBody>
                  <a:tcPr marT="18288" marB="18288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25425" algn="l"/>
                        </a:tabLst>
                      </a:pPr>
                      <a:r>
                        <a:rPr lang="en-GB" sz="1400" b="0" noProof="0" dirty="0"/>
                        <a:t>Received prior sorafenib (at any time), n (%)</a:t>
                      </a:r>
                    </a:p>
                  </a:txBody>
                  <a:tcPr marT="18288" marB="18288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282 (99)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59 (94)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133 (94)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BE0EBDEF-29C9-CD4B-800E-EDB347020D9B}"/>
              </a:ext>
            </a:extLst>
          </p:cNvPr>
          <p:cNvSpPr/>
          <p:nvPr/>
        </p:nvSpPr>
        <p:spPr>
          <a:xfrm>
            <a:off x="6096000" y="836712"/>
            <a:ext cx="4692675" cy="1200329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r>
              <a:rPr lang="en-GB" sz="1400" dirty="0">
                <a:solidFill>
                  <a:srgbClr val="5D8298"/>
                </a:solidFill>
                <a:latin typeface="+mj-lt"/>
              </a:rPr>
              <a:t>Of the 498 patients who received an initial dose of regorafenib:</a:t>
            </a:r>
            <a:r>
              <a:rPr lang="en-GB" sz="1600" dirty="0">
                <a:solidFill>
                  <a:srgbClr val="5D8298"/>
                </a:solidFill>
                <a:latin typeface="+mj-lt"/>
              </a:rPr>
              <a:t> </a:t>
            </a:r>
          </a:p>
          <a:p>
            <a:pPr marL="285750" indent="-285750">
              <a:buClr>
                <a:srgbClr val="FFA402"/>
              </a:buClr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5D8298"/>
                </a:solidFill>
                <a:latin typeface="+mj-lt"/>
              </a:rPr>
              <a:t>57% (n=286) had an initial daily dose of 160 mg</a:t>
            </a:r>
          </a:p>
          <a:p>
            <a:pPr marL="285750" indent="-285750">
              <a:buClr>
                <a:srgbClr val="FFA402"/>
              </a:buClr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5D8298"/>
                </a:solidFill>
                <a:latin typeface="+mj-lt"/>
              </a:rPr>
              <a:t>13% (n=63) </a:t>
            </a:r>
            <a:r>
              <a:rPr lang="en-GB" sz="1400" dirty="0">
                <a:solidFill>
                  <a:srgbClr val="5D8298"/>
                </a:solidFill>
              </a:rPr>
              <a:t>had an initial daily dose of </a:t>
            </a:r>
            <a:r>
              <a:rPr lang="en-GB" sz="1400" dirty="0">
                <a:solidFill>
                  <a:srgbClr val="5D8298"/>
                </a:solidFill>
                <a:latin typeface="+mj-lt"/>
              </a:rPr>
              <a:t>120 mg</a:t>
            </a:r>
          </a:p>
          <a:p>
            <a:pPr marL="285750" indent="-285750">
              <a:buClr>
                <a:srgbClr val="FFA402"/>
              </a:buClr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5D8298"/>
                </a:solidFill>
                <a:latin typeface="+mj-lt"/>
              </a:rPr>
              <a:t>28% (n=141) </a:t>
            </a:r>
            <a:r>
              <a:rPr lang="en-GB" sz="1400" dirty="0">
                <a:solidFill>
                  <a:srgbClr val="5D8298"/>
                </a:solidFill>
              </a:rPr>
              <a:t>had an initial daily dose of </a:t>
            </a:r>
            <a:r>
              <a:rPr lang="en-GB" sz="1400" dirty="0">
                <a:solidFill>
                  <a:srgbClr val="5D8298"/>
                </a:solidFill>
                <a:latin typeface="+mj-lt"/>
              </a:rPr>
              <a:t>80 mg </a:t>
            </a:r>
          </a:p>
          <a:p>
            <a:pPr marL="285750" indent="-285750">
              <a:buClr>
                <a:srgbClr val="FFA402"/>
              </a:buClr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5D8298"/>
                </a:solidFill>
                <a:latin typeface="+mj-lt"/>
              </a:rPr>
              <a:t>2% (n=8) </a:t>
            </a:r>
            <a:r>
              <a:rPr lang="en-GB" sz="1400" dirty="0">
                <a:solidFill>
                  <a:srgbClr val="5D8298"/>
                </a:solidFill>
              </a:rPr>
              <a:t>had an initial daily dose of </a:t>
            </a:r>
            <a:r>
              <a:rPr lang="en-GB" sz="1400" dirty="0">
                <a:solidFill>
                  <a:srgbClr val="5D8298"/>
                </a:solidFill>
                <a:latin typeface="+mj-lt"/>
              </a:rPr>
              <a:t>40 mg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101719E7-4F88-6645-BC06-345ED08690A5}"/>
              </a:ext>
            </a:extLst>
          </p:cNvPr>
          <p:cNvSpPr/>
          <p:nvPr/>
        </p:nvSpPr>
        <p:spPr>
          <a:xfrm>
            <a:off x="620183" y="2027490"/>
            <a:ext cx="5177813" cy="249382"/>
          </a:xfrm>
          <a:prstGeom prst="rect">
            <a:avLst/>
          </a:prstGeom>
          <a:noFill/>
          <a:ln w="381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63460725-C9DB-324F-B7F8-505403027CAE}"/>
              </a:ext>
            </a:extLst>
          </p:cNvPr>
          <p:cNvSpPr/>
          <p:nvPr/>
        </p:nvSpPr>
        <p:spPr>
          <a:xfrm>
            <a:off x="6109640" y="4504600"/>
            <a:ext cx="5458968" cy="521208"/>
          </a:xfrm>
          <a:prstGeom prst="rect">
            <a:avLst/>
          </a:prstGeom>
          <a:noFill/>
          <a:ln w="381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E2E4EF88-F237-1544-B0BD-D0ED95A3F3F3}"/>
              </a:ext>
            </a:extLst>
          </p:cNvPr>
          <p:cNvSpPr/>
          <p:nvPr/>
        </p:nvSpPr>
        <p:spPr>
          <a:xfrm>
            <a:off x="6096000" y="3208456"/>
            <a:ext cx="5457232" cy="521208"/>
          </a:xfrm>
          <a:prstGeom prst="rect">
            <a:avLst/>
          </a:prstGeom>
          <a:noFill/>
          <a:ln w="381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101719E7-4F88-6645-BC06-345ED08690A5}"/>
              </a:ext>
            </a:extLst>
          </p:cNvPr>
          <p:cNvSpPr/>
          <p:nvPr/>
        </p:nvSpPr>
        <p:spPr>
          <a:xfrm>
            <a:off x="622137" y="2963594"/>
            <a:ext cx="5177813" cy="249382"/>
          </a:xfrm>
          <a:prstGeom prst="rect">
            <a:avLst/>
          </a:prstGeom>
          <a:noFill/>
          <a:ln w="381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sp>
        <p:nvSpPr>
          <p:cNvPr id="4" name="ZoneTexte 3">
            <a:extLst>
              <a:ext uri="{FF2B5EF4-FFF2-40B4-BE49-F238E27FC236}">
                <a16:creationId xmlns="" xmlns:a16="http://schemas.microsoft.com/office/drawing/2014/main" id="{5751E7A3-3A03-E343-82DE-649A15975C65}"/>
              </a:ext>
            </a:extLst>
          </p:cNvPr>
          <p:cNvSpPr txBox="1"/>
          <p:nvPr/>
        </p:nvSpPr>
        <p:spPr>
          <a:xfrm>
            <a:off x="1404182" y="5739993"/>
            <a:ext cx="10023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5D8298"/>
                </a:solidFill>
                <a:latin typeface="+mj-lt"/>
              </a:rPr>
              <a:t>Patients </a:t>
            </a:r>
            <a:r>
              <a:rPr lang="fr-FR" dirty="0" err="1">
                <a:solidFill>
                  <a:srgbClr val="5D8298"/>
                </a:solidFill>
                <a:latin typeface="+mj-lt"/>
              </a:rPr>
              <a:t>with</a:t>
            </a:r>
            <a:r>
              <a:rPr lang="fr-FR" dirty="0">
                <a:solidFill>
                  <a:srgbClr val="5D8298"/>
                </a:solidFill>
                <a:latin typeface="+mj-lt"/>
              </a:rPr>
              <a:t> Child </a:t>
            </a:r>
            <a:r>
              <a:rPr lang="fr-FR" dirty="0" err="1">
                <a:solidFill>
                  <a:srgbClr val="5D8298"/>
                </a:solidFill>
                <a:latin typeface="+mj-lt"/>
              </a:rPr>
              <a:t>Pugh</a:t>
            </a:r>
            <a:r>
              <a:rPr lang="fr-FR" dirty="0">
                <a:solidFill>
                  <a:srgbClr val="5D8298"/>
                </a:solidFill>
                <a:latin typeface="+mj-lt"/>
              </a:rPr>
              <a:t> B, </a:t>
            </a:r>
            <a:r>
              <a:rPr lang="fr-FR" dirty="0" err="1">
                <a:solidFill>
                  <a:srgbClr val="5D8298"/>
                </a:solidFill>
                <a:latin typeface="+mj-lt"/>
              </a:rPr>
              <a:t>higher</a:t>
            </a:r>
            <a:r>
              <a:rPr lang="fr-FR" dirty="0">
                <a:solidFill>
                  <a:srgbClr val="5D8298"/>
                </a:solidFill>
                <a:latin typeface="+mj-lt"/>
              </a:rPr>
              <a:t> ALBI scores and a </a:t>
            </a:r>
            <a:r>
              <a:rPr lang="fr-FR" dirty="0" err="1">
                <a:solidFill>
                  <a:srgbClr val="5D8298"/>
                </a:solidFill>
                <a:latin typeface="+mj-lt"/>
              </a:rPr>
              <a:t>worse</a:t>
            </a:r>
            <a:r>
              <a:rPr lang="fr-FR" dirty="0">
                <a:solidFill>
                  <a:srgbClr val="5D8298"/>
                </a:solidFill>
                <a:latin typeface="+mj-lt"/>
              </a:rPr>
              <a:t> ECOG PS </a:t>
            </a:r>
            <a:r>
              <a:rPr lang="fr-FR" dirty="0" err="1">
                <a:solidFill>
                  <a:srgbClr val="5D8298"/>
                </a:solidFill>
                <a:latin typeface="+mj-lt"/>
              </a:rPr>
              <a:t>will</a:t>
            </a:r>
            <a:r>
              <a:rPr lang="fr-FR" dirty="0">
                <a:solidFill>
                  <a:srgbClr val="5D8298"/>
                </a:solidFill>
                <a:latin typeface="+mj-lt"/>
              </a:rPr>
              <a:t> </a:t>
            </a:r>
            <a:r>
              <a:rPr lang="fr-FR" dirty="0" err="1">
                <a:solidFill>
                  <a:srgbClr val="5D8298"/>
                </a:solidFill>
                <a:latin typeface="+mj-lt"/>
              </a:rPr>
              <a:t>likely</a:t>
            </a:r>
            <a:r>
              <a:rPr lang="fr-FR" dirty="0">
                <a:solidFill>
                  <a:srgbClr val="5D8298"/>
                </a:solidFill>
                <a:latin typeface="+mj-lt"/>
              </a:rPr>
              <a:t> </a:t>
            </a:r>
            <a:r>
              <a:rPr lang="fr-FR" dirty="0" err="1">
                <a:solidFill>
                  <a:srgbClr val="5D8298"/>
                </a:solidFill>
                <a:latin typeface="+mj-lt"/>
              </a:rPr>
              <a:t>be</a:t>
            </a:r>
            <a:r>
              <a:rPr lang="fr-FR" dirty="0">
                <a:solidFill>
                  <a:srgbClr val="5D8298"/>
                </a:solidFill>
                <a:latin typeface="+mj-lt"/>
              </a:rPr>
              <a:t> </a:t>
            </a:r>
            <a:r>
              <a:rPr lang="fr-FR" dirty="0" err="1">
                <a:solidFill>
                  <a:srgbClr val="5D8298"/>
                </a:solidFill>
                <a:latin typeface="+mj-lt"/>
              </a:rPr>
              <a:t>given</a:t>
            </a:r>
            <a:r>
              <a:rPr lang="fr-FR" dirty="0">
                <a:solidFill>
                  <a:srgbClr val="5D8298"/>
                </a:solidFill>
                <a:latin typeface="+mj-lt"/>
              </a:rPr>
              <a:t> a </a:t>
            </a:r>
            <a:r>
              <a:rPr lang="fr-FR" dirty="0" err="1">
                <a:solidFill>
                  <a:srgbClr val="5D8298"/>
                </a:solidFill>
                <a:latin typeface="+mj-lt"/>
              </a:rPr>
              <a:t>lower</a:t>
            </a:r>
            <a:r>
              <a:rPr lang="fr-FR" dirty="0">
                <a:solidFill>
                  <a:srgbClr val="5D8298"/>
                </a:solidFill>
                <a:latin typeface="+mj-lt"/>
              </a:rPr>
              <a:t> initial dose</a:t>
            </a:r>
          </a:p>
        </p:txBody>
      </p:sp>
      <p:sp>
        <p:nvSpPr>
          <p:cNvPr id="5" name="Flèche vers la droite 4">
            <a:extLst>
              <a:ext uri="{FF2B5EF4-FFF2-40B4-BE49-F238E27FC236}">
                <a16:creationId xmlns="" xmlns:a16="http://schemas.microsoft.com/office/drawing/2014/main" id="{CC5C821E-749A-1545-846C-6275D4A1F5AC}"/>
              </a:ext>
            </a:extLst>
          </p:cNvPr>
          <p:cNvSpPr/>
          <p:nvPr/>
        </p:nvSpPr>
        <p:spPr>
          <a:xfrm>
            <a:off x="623392" y="5739993"/>
            <a:ext cx="780790" cy="33855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0870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9200" y="246567"/>
            <a:ext cx="9221216" cy="631986"/>
          </a:xfrm>
        </p:spPr>
        <p:txBody>
          <a:bodyPr/>
          <a:lstStyle/>
          <a:p>
            <a:r>
              <a:rPr lang="en-GB" dirty="0"/>
              <a:t>REFINE: Results </a:t>
            </a:r>
            <a:r>
              <a:rPr lang="en-GB" dirty="0">
                <a:cs typeface="Arial"/>
              </a:rPr>
              <a:t>– </a:t>
            </a:r>
            <a:r>
              <a:rPr lang="en-GB" dirty="0"/>
              <a:t>dosing</a:t>
            </a:r>
            <a:r>
              <a:rPr lang="en-GB" dirty="0">
                <a:solidFill>
                  <a:schemeClr val="tx2"/>
                </a:solidFill>
              </a:rPr>
              <a:t> and </a:t>
            </a:r>
            <a:r>
              <a:rPr lang="en-GB" dirty="0"/>
              <a:t>treatment Duration </a:t>
            </a:r>
            <a:br>
              <a:rPr lang="en-GB" dirty="0"/>
            </a:br>
            <a:r>
              <a:rPr lang="en-GB" dirty="0"/>
              <a:t>and safety</a:t>
            </a:r>
            <a:endParaRPr lang="en-GB" noProof="0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="" xmlns:a16="http://schemas.microsoft.com/office/drawing/2014/main" id="{9C50CD3E-D8DF-274C-955D-8372B8DAA57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3" y="6082626"/>
            <a:ext cx="10962215" cy="802758"/>
          </a:xfrm>
        </p:spPr>
        <p:txBody>
          <a:bodyPr anchor="b"/>
          <a:lstStyle/>
          <a:p>
            <a:pPr>
              <a:spcBef>
                <a:spcPts val="0"/>
              </a:spcBef>
            </a:pPr>
            <a:r>
              <a:rPr lang="en-GB" dirty="0"/>
              <a:t>Percentages may not total 100 because of rounding; </a:t>
            </a:r>
            <a:r>
              <a:rPr lang="en-GB" baseline="30000" dirty="0"/>
              <a:t>a</a:t>
            </a:r>
            <a:r>
              <a:rPr lang="en-GB" dirty="0"/>
              <a:t> Occurring in 5% of patients; </a:t>
            </a:r>
            <a:r>
              <a:rPr lang="en-GB" baseline="30000" dirty="0"/>
              <a:t>b</a:t>
            </a:r>
            <a:r>
              <a:rPr lang="en-GB" dirty="0"/>
              <a:t> Coded by MedDRA v22.1; graded by NCI-CTCAE v4.03; </a:t>
            </a:r>
            <a:br>
              <a:rPr lang="en-GB" dirty="0"/>
            </a:br>
            <a:r>
              <a:rPr lang="en-GB" baseline="30000" dirty="0"/>
              <a:t>c</a:t>
            </a:r>
            <a:r>
              <a:rPr lang="en-GB" dirty="0"/>
              <a:t> Grade 4 drug-related TEAEs occurred in 2 patients: blood bilirubin increased (n=1; 160 mg) and thrombocytopenia (n=1; 80 mg) </a:t>
            </a:r>
          </a:p>
          <a:p>
            <a:pPr>
              <a:spcBef>
                <a:spcPts val="0"/>
              </a:spcBef>
            </a:pPr>
            <a:r>
              <a:rPr lang="en-GB" dirty="0"/>
              <a:t>CTCAE, Common Terminology Criteria for Adverse Events; HFSR, hand–foot skin reaction; IQR; interquartile range; NCI, National Cancer Institute; </a:t>
            </a:r>
            <a:br>
              <a:rPr lang="en-GB" dirty="0"/>
            </a:br>
            <a:r>
              <a:rPr lang="en-GB" dirty="0"/>
              <a:t>MedDRA, Medical Dictionary for Regulatory Activities; TEAE, treatment emergent adverse event </a:t>
            </a:r>
          </a:p>
        </p:txBody>
      </p:sp>
      <p:graphicFrame>
        <p:nvGraphicFramePr>
          <p:cNvPr id="11" name="Tableau 8">
            <a:extLst>
              <a:ext uri="{FF2B5EF4-FFF2-40B4-BE49-F238E27FC236}">
                <a16:creationId xmlns="" xmlns:a16="http://schemas.microsoft.com/office/drawing/2014/main" id="{32E1F3F9-86C6-2947-B436-5E7ABED220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3279287"/>
              </p:ext>
            </p:extLst>
          </p:nvPr>
        </p:nvGraphicFramePr>
        <p:xfrm>
          <a:off x="5591944" y="1052736"/>
          <a:ext cx="6600056" cy="36706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2617">
                  <a:extLst>
                    <a:ext uri="{9D8B030D-6E8A-4147-A177-3AD203B41FA5}">
                      <a16:colId xmlns="" xmlns:a16="http://schemas.microsoft.com/office/drawing/2014/main" val="3852556171"/>
                    </a:ext>
                  </a:extLst>
                </a:gridCol>
                <a:gridCol w="865684">
                  <a:extLst>
                    <a:ext uri="{9D8B030D-6E8A-4147-A177-3AD203B41FA5}">
                      <a16:colId xmlns="" xmlns:a16="http://schemas.microsoft.com/office/drawing/2014/main" val="3138206869"/>
                    </a:ext>
                  </a:extLst>
                </a:gridCol>
                <a:gridCol w="852351">
                  <a:extLst>
                    <a:ext uri="{9D8B030D-6E8A-4147-A177-3AD203B41FA5}">
                      <a16:colId xmlns="" xmlns:a16="http://schemas.microsoft.com/office/drawing/2014/main" val="2877924092"/>
                    </a:ext>
                  </a:extLst>
                </a:gridCol>
                <a:gridCol w="852351">
                  <a:extLst>
                    <a:ext uri="{9D8B030D-6E8A-4147-A177-3AD203B41FA5}">
                      <a16:colId xmlns="" xmlns:a16="http://schemas.microsoft.com/office/drawing/2014/main" val="2671527960"/>
                    </a:ext>
                  </a:extLst>
                </a:gridCol>
                <a:gridCol w="852351">
                  <a:extLst>
                    <a:ext uri="{9D8B030D-6E8A-4147-A177-3AD203B41FA5}">
                      <a16:colId xmlns="" xmlns:a16="http://schemas.microsoft.com/office/drawing/2014/main" val="1783902895"/>
                    </a:ext>
                  </a:extLst>
                </a:gridCol>
                <a:gridCol w="852351">
                  <a:extLst>
                    <a:ext uri="{9D8B030D-6E8A-4147-A177-3AD203B41FA5}">
                      <a16:colId xmlns="" xmlns:a16="http://schemas.microsoft.com/office/drawing/2014/main" val="782641332"/>
                    </a:ext>
                  </a:extLst>
                </a:gridCol>
                <a:gridCol w="852351">
                  <a:extLst>
                    <a:ext uri="{9D8B030D-6E8A-4147-A177-3AD203B41FA5}">
                      <a16:colId xmlns="" xmlns:a16="http://schemas.microsoft.com/office/drawing/2014/main" val="3180546937"/>
                    </a:ext>
                  </a:extLst>
                </a:gridCol>
              </a:tblGrid>
              <a:tr h="259275">
                <a:tc gridSpan="7"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Most common TEAEs by initial dose of regorafenib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noProof="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noProof="0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noProof="0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20688244"/>
                  </a:ext>
                </a:extLst>
              </a:tr>
              <a:tr h="344335">
                <a:tc rowSpan="2">
                  <a:txBody>
                    <a:bodyPr/>
                    <a:lstStyle/>
                    <a:p>
                      <a:r>
                        <a:rPr lang="en-GB" sz="1400" b="1" noProof="0" dirty="0">
                          <a:solidFill>
                            <a:schemeClr val="bg1"/>
                          </a:solidFill>
                        </a:rPr>
                        <a:t>Drug-related TEAE,</a:t>
                      </a:r>
                      <a:r>
                        <a:rPr lang="en-GB" sz="1400" b="1" baseline="30000" noProof="0" dirty="0">
                          <a:solidFill>
                            <a:schemeClr val="bg1"/>
                          </a:solidFill>
                        </a:rPr>
                        <a:t>a,b,c</a:t>
                      </a:r>
                      <a:r>
                        <a:rPr lang="en-GB" sz="1400" b="1" noProof="0" dirty="0">
                          <a:solidFill>
                            <a:schemeClr val="bg1"/>
                          </a:solidFill>
                        </a:rPr>
                        <a:t> n (%)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noProof="0" dirty="0">
                          <a:solidFill>
                            <a:schemeClr val="bg1"/>
                          </a:solidFill>
                        </a:rPr>
                        <a:t>160 mg </a:t>
                      </a:r>
                      <a:br>
                        <a:rPr lang="en-GB" sz="1400" b="1" noProof="0" dirty="0">
                          <a:solidFill>
                            <a:schemeClr val="bg1"/>
                          </a:solidFill>
                        </a:rPr>
                      </a:br>
                      <a:r>
                        <a:rPr lang="en-GB" sz="1400" b="1" noProof="0" dirty="0">
                          <a:solidFill>
                            <a:schemeClr val="bg1"/>
                          </a:solidFill>
                        </a:rPr>
                        <a:t>(n=286)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noProof="0" dirty="0">
                          <a:solidFill>
                            <a:schemeClr val="bg1"/>
                          </a:solidFill>
                        </a:rPr>
                        <a:t>120 mg</a:t>
                      </a:r>
                      <a:br>
                        <a:rPr lang="en-GB" sz="1400" b="1" noProof="0" dirty="0">
                          <a:solidFill>
                            <a:schemeClr val="bg1"/>
                          </a:solidFill>
                        </a:rPr>
                      </a:br>
                      <a:r>
                        <a:rPr lang="en-GB" sz="1400" b="1" noProof="0" dirty="0">
                          <a:solidFill>
                            <a:schemeClr val="bg1"/>
                          </a:solidFill>
                        </a:rPr>
                        <a:t>(n=63)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noProof="0" dirty="0">
                          <a:solidFill>
                            <a:schemeClr val="bg1"/>
                          </a:solidFill>
                        </a:rPr>
                        <a:t>80 mg</a:t>
                      </a:r>
                      <a:br>
                        <a:rPr lang="en-GB" sz="1400" b="1" noProof="0" dirty="0">
                          <a:solidFill>
                            <a:schemeClr val="bg1"/>
                          </a:solidFill>
                        </a:rPr>
                      </a:br>
                      <a:r>
                        <a:rPr lang="en-GB" sz="1400" b="1" noProof="0" dirty="0">
                          <a:solidFill>
                            <a:schemeClr val="bg1"/>
                          </a:solidFill>
                        </a:rPr>
                        <a:t>(n=141)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46358977"/>
                  </a:ext>
                </a:extLst>
              </a:tr>
              <a:tr h="362273">
                <a:tc vMerge="1"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noProof="0" dirty="0">
                          <a:solidFill>
                            <a:schemeClr val="bg1"/>
                          </a:solidFill>
                        </a:rPr>
                        <a:t>Any grade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noProof="0" dirty="0">
                          <a:solidFill>
                            <a:schemeClr val="bg1"/>
                          </a:solidFill>
                        </a:rPr>
                        <a:t>Grade 3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noProof="0" dirty="0">
                          <a:solidFill>
                            <a:schemeClr val="bg1"/>
                          </a:solidFill>
                        </a:rPr>
                        <a:t>Any grade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noProof="0" dirty="0">
                          <a:solidFill>
                            <a:schemeClr val="bg1"/>
                          </a:solidFill>
                        </a:rPr>
                        <a:t>Grade 3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noProof="0" dirty="0">
                          <a:solidFill>
                            <a:schemeClr val="bg1"/>
                          </a:solidFill>
                        </a:rPr>
                        <a:t>Any grade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noProof="0" dirty="0">
                          <a:solidFill>
                            <a:schemeClr val="bg1"/>
                          </a:solidFill>
                        </a:rPr>
                        <a:t>Grade 3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45505641"/>
                  </a:ext>
                </a:extLst>
              </a:tr>
              <a:tr h="362273">
                <a:tc>
                  <a:txBody>
                    <a:bodyPr/>
                    <a:lstStyle/>
                    <a:p>
                      <a:r>
                        <a:rPr lang="en-GB" sz="1400" b="1" noProof="0" dirty="0"/>
                        <a:t>HFSR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94 (33)</a:t>
                      </a:r>
                    </a:p>
                  </a:txBody>
                  <a:tcPr marL="19440" marR="19440" anchor="ctr"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13 (5)</a:t>
                      </a:r>
                    </a:p>
                  </a:txBody>
                  <a:tcPr marL="19440" marR="19440" anchor="ctr"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19 (30)</a:t>
                      </a:r>
                    </a:p>
                  </a:txBody>
                  <a:tcPr marL="19440" marR="19440" anchor="ctr"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3  (5)</a:t>
                      </a:r>
                    </a:p>
                  </a:txBody>
                  <a:tcPr marL="19440" marR="19440" anchor="ctr"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noProof="0" dirty="0"/>
                        <a:t>26 (18)</a:t>
                      </a:r>
                    </a:p>
                  </a:txBody>
                  <a:tcPr marL="19440" marR="19440" anchor="ctr"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4  (3)</a:t>
                      </a:r>
                    </a:p>
                  </a:txBody>
                  <a:tcPr marL="19440" marR="19440" anchor="ctr"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72004780"/>
                  </a:ext>
                </a:extLst>
              </a:tr>
              <a:tr h="362273">
                <a:tc>
                  <a:txBody>
                    <a:bodyPr/>
                    <a:lstStyle/>
                    <a:p>
                      <a:pPr marL="0" indent="0">
                        <a:tabLst/>
                      </a:pPr>
                      <a:r>
                        <a:rPr lang="en-GB" sz="1400" b="0" noProof="0" dirty="0"/>
                        <a:t>Diarrhoea</a:t>
                      </a:r>
                    </a:p>
                  </a:txBody>
                  <a:tcPr anchor="ctr"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52 (18)</a:t>
                      </a:r>
                    </a:p>
                  </a:txBody>
                  <a:tcPr marL="19440" marR="19440" anchor="ctr"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9 (3)</a:t>
                      </a:r>
                    </a:p>
                  </a:txBody>
                  <a:tcPr marL="19440" marR="19440" anchor="ctr"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8 (13)</a:t>
                      </a:r>
                    </a:p>
                  </a:txBody>
                  <a:tcPr marL="19440" marR="19440" anchor="ctr"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0</a:t>
                      </a:r>
                    </a:p>
                  </a:txBody>
                  <a:tcPr marL="19440" marR="19440" anchor="ctr"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27 (19)</a:t>
                      </a:r>
                    </a:p>
                  </a:txBody>
                  <a:tcPr marL="19440" marR="19440" anchor="ctr"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3 (2)</a:t>
                      </a:r>
                    </a:p>
                  </a:txBody>
                  <a:tcPr marL="19440" marR="19440" anchor="ctr"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3975656798"/>
                  </a:ext>
                </a:extLst>
              </a:tr>
              <a:tr h="362273">
                <a:tc>
                  <a:txBody>
                    <a:bodyPr/>
                    <a:lstStyle/>
                    <a:p>
                      <a:pPr marL="0" indent="0">
                        <a:tabLst/>
                      </a:pPr>
                      <a:r>
                        <a:rPr lang="en-GB" sz="1400" b="0" noProof="0" dirty="0"/>
                        <a:t>Fatigue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33 (12)</a:t>
                      </a:r>
                    </a:p>
                  </a:txBody>
                  <a:tcPr marL="19440" marR="194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6 (2)</a:t>
                      </a:r>
                    </a:p>
                  </a:txBody>
                  <a:tcPr marL="19440" marR="194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9  (14)</a:t>
                      </a:r>
                    </a:p>
                  </a:txBody>
                  <a:tcPr marL="19440" marR="194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1 (2)</a:t>
                      </a:r>
                    </a:p>
                  </a:txBody>
                  <a:tcPr marL="19440" marR="194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26 (18)</a:t>
                      </a:r>
                    </a:p>
                  </a:txBody>
                  <a:tcPr marL="19440" marR="194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2 (1)</a:t>
                      </a:r>
                    </a:p>
                  </a:txBody>
                  <a:tcPr marL="19440" marR="19440" anchor="ctr"/>
                </a:tc>
                <a:extLst>
                  <a:ext uri="{0D108BD9-81ED-4DB2-BD59-A6C34878D82A}">
                    <a16:rowId xmlns="" xmlns:a16="http://schemas.microsoft.com/office/drawing/2014/main" val="4273515042"/>
                  </a:ext>
                </a:extLst>
              </a:tr>
              <a:tr h="362273">
                <a:tc>
                  <a:txBody>
                    <a:bodyPr/>
                    <a:lstStyle/>
                    <a:p>
                      <a:pPr marL="0" indent="0">
                        <a:tabLst/>
                      </a:pPr>
                      <a:r>
                        <a:rPr lang="en-GB" sz="1400" b="0" noProof="0" dirty="0"/>
                        <a:t>Decreased</a:t>
                      </a:r>
                      <a:br>
                        <a:rPr lang="en-GB" sz="1400" b="0" noProof="0" dirty="0"/>
                      </a:br>
                      <a:r>
                        <a:rPr lang="en-GB" sz="1400" b="0" noProof="0" dirty="0"/>
                        <a:t>appetite</a:t>
                      </a:r>
                    </a:p>
                  </a:txBody>
                  <a:tcPr anchor="ctr"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34 (12)</a:t>
                      </a:r>
                    </a:p>
                  </a:txBody>
                  <a:tcPr marL="19440" marR="19440" anchor="ctr"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2 (1)</a:t>
                      </a:r>
                    </a:p>
                  </a:txBody>
                  <a:tcPr marL="19440" marR="19440" anchor="ctr"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6  (10)</a:t>
                      </a:r>
                    </a:p>
                  </a:txBody>
                  <a:tcPr marL="19440" marR="19440" anchor="ctr"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0</a:t>
                      </a:r>
                    </a:p>
                  </a:txBody>
                  <a:tcPr marL="19440" marR="19440" anchor="ctr"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17 (12)</a:t>
                      </a:r>
                    </a:p>
                  </a:txBody>
                  <a:tcPr marL="19440" marR="19440" anchor="ctr"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1 (1)</a:t>
                      </a:r>
                    </a:p>
                  </a:txBody>
                  <a:tcPr marL="19440" marR="19440" anchor="ctr"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29140099"/>
                  </a:ext>
                </a:extLst>
              </a:tr>
              <a:tr h="362273">
                <a:tc>
                  <a:txBody>
                    <a:bodyPr/>
                    <a:lstStyle/>
                    <a:p>
                      <a:r>
                        <a:rPr lang="en-GB" sz="1400" b="1" noProof="0" dirty="0"/>
                        <a:t>Hypertension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13 (5)</a:t>
                      </a:r>
                    </a:p>
                  </a:txBody>
                  <a:tcPr marL="19440" marR="19440" anchor="ctr"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4 (1)</a:t>
                      </a:r>
                    </a:p>
                  </a:txBody>
                  <a:tcPr marL="19440" marR="19440" anchor="ctr"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noProof="0" dirty="0"/>
                        <a:t>10 (16)</a:t>
                      </a:r>
                    </a:p>
                  </a:txBody>
                  <a:tcPr marL="19440" marR="19440" anchor="ctr"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noProof="0" dirty="0"/>
                        <a:t>2 (3)</a:t>
                      </a:r>
                    </a:p>
                  </a:txBody>
                  <a:tcPr marL="19440" marR="19440" anchor="ctr"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noProof="0" dirty="0"/>
                        <a:t>13 (9)</a:t>
                      </a:r>
                    </a:p>
                  </a:txBody>
                  <a:tcPr marL="19440" marR="19440" anchor="ctr"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noProof="0" dirty="0"/>
                        <a:t>5  (4)</a:t>
                      </a:r>
                    </a:p>
                  </a:txBody>
                  <a:tcPr marL="19440" marR="19440" anchor="ctr"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02385891"/>
                  </a:ext>
                </a:extLst>
              </a:tr>
              <a:tr h="362273">
                <a:tc>
                  <a:txBody>
                    <a:bodyPr/>
                    <a:lstStyle/>
                    <a:p>
                      <a:pPr marL="0" indent="0">
                        <a:tabLst/>
                      </a:pPr>
                      <a:r>
                        <a:rPr lang="en-GB" sz="1400" b="0" noProof="0" dirty="0"/>
                        <a:t>Nausea</a:t>
                      </a:r>
                    </a:p>
                  </a:txBody>
                  <a:tcPr anchor="ctr"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13  (5)</a:t>
                      </a:r>
                    </a:p>
                  </a:txBody>
                  <a:tcPr marL="19440" marR="19440" anchor="ctr"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1 (&lt;1)</a:t>
                      </a:r>
                    </a:p>
                  </a:txBody>
                  <a:tcPr marL="19440" marR="19440" anchor="ctr"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0</a:t>
                      </a:r>
                    </a:p>
                  </a:txBody>
                  <a:tcPr marL="19440" marR="19440" anchor="ctr"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0</a:t>
                      </a:r>
                    </a:p>
                  </a:txBody>
                  <a:tcPr marL="19440" marR="19440" anchor="ctr"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11  (8)</a:t>
                      </a:r>
                    </a:p>
                  </a:txBody>
                  <a:tcPr marL="19440" marR="19440" anchor="ctr"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0</a:t>
                      </a:r>
                    </a:p>
                  </a:txBody>
                  <a:tcPr marL="19440" marR="19440" anchor="ctr"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3036400968"/>
                  </a:ext>
                </a:extLst>
              </a:tr>
            </a:tbl>
          </a:graphicData>
        </a:graphic>
      </p:graphicFrame>
      <p:sp>
        <p:nvSpPr>
          <p:cNvPr id="9" name="Content Placeholder 14">
            <a:extLst>
              <a:ext uri="{FF2B5EF4-FFF2-40B4-BE49-F238E27FC236}">
                <a16:creationId xmlns="" xmlns:a16="http://schemas.microsoft.com/office/drawing/2014/main" id="{9C50CD3E-D8DF-274C-955D-8372B8DAA575}"/>
              </a:ext>
            </a:extLst>
          </p:cNvPr>
          <p:cNvSpPr txBox="1">
            <a:spLocks/>
          </p:cNvSpPr>
          <p:nvPr/>
        </p:nvSpPr>
        <p:spPr>
          <a:xfrm>
            <a:off x="619200" y="5717501"/>
            <a:ext cx="10732400" cy="36512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marL="0" indent="0" algn="l" defTabSz="457200" rtl="0" eaLnBrk="1" latinLnBrk="0" hangingPunct="1">
              <a:spcBef>
                <a:spcPts val="1200"/>
              </a:spcBef>
              <a:buClr>
                <a:schemeClr val="accent1"/>
              </a:buClr>
              <a:buFont typeface="Arial"/>
              <a:buNone/>
              <a:defRPr sz="1200" b="0" i="0" kern="1200">
                <a:solidFill>
                  <a:srgbClr val="5D8298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l" defTabSz="457200" rtl="0" eaLnBrk="1" latinLnBrk="0" hangingPunct="1">
              <a:spcBef>
                <a:spcPts val="600"/>
              </a:spcBef>
              <a:buClr>
                <a:schemeClr val="accent1"/>
              </a:buClr>
              <a:buFont typeface="Lucida Grande"/>
              <a:buNone/>
              <a:defRPr sz="1200" b="0" i="0" kern="1200">
                <a:solidFill>
                  <a:srgbClr val="5D8298"/>
                </a:solidFill>
                <a:latin typeface="PT Sans Narrow"/>
                <a:ea typeface="+mn-ea"/>
                <a:cs typeface="PT Sans Narrow"/>
              </a:defRPr>
            </a:lvl2pPr>
            <a:lvl3pPr marL="914400" indent="0" algn="l" defTabSz="457200" rtl="0" eaLnBrk="1" latinLnBrk="0" hangingPunct="1">
              <a:spcBef>
                <a:spcPts val="400"/>
              </a:spcBef>
              <a:buClr>
                <a:schemeClr val="accent1"/>
              </a:buClr>
              <a:buFont typeface="Arial"/>
              <a:buNone/>
              <a:defRPr sz="1200" b="0" i="0" kern="1200">
                <a:solidFill>
                  <a:srgbClr val="5D8298"/>
                </a:solidFill>
                <a:latin typeface="PT Sans Narrow"/>
                <a:ea typeface="+mn-ea"/>
                <a:cs typeface="PT Sans Narrow"/>
              </a:defRPr>
            </a:lvl3pPr>
            <a:lvl4pPr marL="1371600" indent="0" algn="l" defTabSz="457200" rtl="0" eaLnBrk="1" latinLnBrk="0" hangingPunct="1">
              <a:spcBef>
                <a:spcPts val="0"/>
              </a:spcBef>
              <a:buClr>
                <a:schemeClr val="accent1"/>
              </a:buClr>
              <a:buFont typeface="Arial"/>
              <a:buNone/>
              <a:defRPr sz="1200" b="0" i="0" kern="1200">
                <a:solidFill>
                  <a:srgbClr val="5D8298"/>
                </a:solidFill>
                <a:latin typeface="PT Sans Narrow"/>
                <a:ea typeface="+mn-ea"/>
                <a:cs typeface="PT Sans Narrow"/>
              </a:defRPr>
            </a:lvl4pPr>
            <a:lvl5pPr marL="1828800" indent="0" algn="l" defTabSz="457200" rtl="0" eaLnBrk="1" latinLnBrk="0" hangingPunct="1">
              <a:spcBef>
                <a:spcPts val="0"/>
              </a:spcBef>
              <a:buClr>
                <a:schemeClr val="accent1"/>
              </a:buClr>
              <a:buFont typeface="Arial"/>
              <a:buNone/>
              <a:defRPr sz="1200" b="0" i="0" kern="1200">
                <a:solidFill>
                  <a:srgbClr val="5D8298"/>
                </a:solidFill>
                <a:latin typeface="PT Sans Narrow"/>
                <a:ea typeface="+mn-ea"/>
                <a:cs typeface="PT Sans Narrow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graphicFrame>
        <p:nvGraphicFramePr>
          <p:cNvPr id="12" name="Tableau 8">
            <a:extLst>
              <a:ext uri="{FF2B5EF4-FFF2-40B4-BE49-F238E27FC236}">
                <a16:creationId xmlns="" xmlns:a16="http://schemas.microsoft.com/office/drawing/2014/main" id="{A62E5143-E46F-CD44-9E4A-F1D58C9C93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7146862"/>
              </p:ext>
            </p:extLst>
          </p:nvPr>
        </p:nvGraphicFramePr>
        <p:xfrm>
          <a:off x="263352" y="1052736"/>
          <a:ext cx="5178797" cy="4459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0456">
                  <a:extLst>
                    <a:ext uri="{9D8B030D-6E8A-4147-A177-3AD203B41FA5}">
                      <a16:colId xmlns="" xmlns:a16="http://schemas.microsoft.com/office/drawing/2014/main" val="3852556171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3138206869"/>
                    </a:ext>
                  </a:extLst>
                </a:gridCol>
                <a:gridCol w="906392">
                  <a:extLst>
                    <a:ext uri="{9D8B030D-6E8A-4147-A177-3AD203B41FA5}">
                      <a16:colId xmlns="" xmlns:a16="http://schemas.microsoft.com/office/drawing/2014/main" val="2671527960"/>
                    </a:ext>
                  </a:extLst>
                </a:gridCol>
                <a:gridCol w="1027853">
                  <a:extLst>
                    <a:ext uri="{9D8B030D-6E8A-4147-A177-3AD203B41FA5}">
                      <a16:colId xmlns="" xmlns:a16="http://schemas.microsoft.com/office/drawing/2014/main" val="7826413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800" baseline="30000" noProof="0" dirty="0"/>
                        <a:t>Treatment duration/modification by initial dose of regorafenib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400" noProof="0" dirty="0"/>
                        <a:t>160 mg (n=286)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400" noProof="0" dirty="0"/>
                        <a:t>120 mg (n=63)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400" noProof="0" dirty="0"/>
                        <a:t>80 mg (n=141)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346358977"/>
                  </a:ext>
                </a:extLst>
              </a:tr>
              <a:tr h="124008">
                <a:tc>
                  <a:txBody>
                    <a:bodyPr/>
                    <a:lstStyle/>
                    <a:p>
                      <a:r>
                        <a:rPr lang="en-GB" sz="1400" b="0" noProof="0" dirty="0"/>
                        <a:t>Median duration of treatment (IQR), months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3.7 </a:t>
                      </a:r>
                    </a:p>
                    <a:p>
                      <a:pPr algn="ctr"/>
                      <a:r>
                        <a:rPr lang="en-GB" sz="1400" noProof="0" dirty="0"/>
                        <a:t>(1.9-8.5)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4.0 </a:t>
                      </a:r>
                    </a:p>
                    <a:p>
                      <a:pPr algn="ctr"/>
                      <a:r>
                        <a:rPr lang="en-GB" sz="1400" noProof="0" dirty="0"/>
                        <a:t>(2.2-9.4)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3.8 </a:t>
                      </a:r>
                    </a:p>
                    <a:p>
                      <a:pPr algn="ctr"/>
                      <a:r>
                        <a:rPr lang="en-GB" sz="1400" noProof="0" dirty="0"/>
                        <a:t>(1.9-9.2)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1455056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noProof="0" dirty="0"/>
                        <a:t>Treatment modification, n (%)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GB" sz="1400" noProof="0" dirty="0"/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GB" sz="1400" noProof="0" dirty="0"/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GB" sz="1400" noProof="0" dirty="0"/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2772004780"/>
                  </a:ext>
                </a:extLst>
              </a:tr>
              <a:tr h="150288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400" b="0" noProof="0" dirty="0"/>
                        <a:t>	Any</a:t>
                      </a:r>
                    </a:p>
                  </a:txBody>
                  <a:tcPr marT="18288" marB="18288" anchor="ctr"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b="0" noProof="0" dirty="0"/>
                        <a:t>146 (51)</a:t>
                      </a:r>
                    </a:p>
                  </a:txBody>
                  <a:tcPr marT="18288" marB="18288" anchor="ctr"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tabLst>
                          <a:tab pos="403225" algn="dec"/>
                        </a:tabLst>
                      </a:pPr>
                      <a:r>
                        <a:rPr lang="en-GB" sz="1400" b="0" noProof="0" dirty="0"/>
                        <a:t>	32 (51)</a:t>
                      </a:r>
                    </a:p>
                  </a:txBody>
                  <a:tcPr anchor="ctr"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noProof="0" dirty="0"/>
                        <a:t>	84 (60)</a:t>
                      </a:r>
                    </a:p>
                  </a:txBody>
                  <a:tcPr anchor="ctr"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02385891"/>
                  </a:ext>
                </a:extLst>
              </a:tr>
              <a:tr h="2714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400" b="0" noProof="0" dirty="0"/>
                        <a:t>	Dose reduction</a:t>
                      </a:r>
                    </a:p>
                  </a:txBody>
                  <a:tcPr marT="18288" marB="18288" anchor="ctr"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r>
                        <a:rPr lang="en-GB" sz="1400" b="1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137 (48)</a:t>
                      </a:r>
                    </a:p>
                  </a:txBody>
                  <a:tcPr marT="18288" marB="18288" anchor="ctr"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403225" algn="dec"/>
                        </a:tabLst>
                      </a:pPr>
                      <a:r>
                        <a:rPr lang="en-GB" sz="1400" b="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24 (38)</a:t>
                      </a:r>
                    </a:p>
                  </a:txBody>
                  <a:tcPr anchor="ctr"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40 (28)</a:t>
                      </a:r>
                    </a:p>
                  </a:txBody>
                  <a:tcPr anchor="ctr"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8766524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400" b="0" noProof="0" dirty="0"/>
                        <a:t>	Dose interruption</a:t>
                      </a:r>
                    </a:p>
                  </a:txBody>
                  <a:tcPr marT="18288" marB="18288" anchor="ctr"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74 (26)</a:t>
                      </a:r>
                    </a:p>
                  </a:txBody>
                  <a:tcPr marT="18288" marB="18288" anchor="ctr"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403225" algn="dec"/>
                        </a:tabLst>
                      </a:pPr>
                      <a:r>
                        <a:rPr lang="en-GB" sz="1400" b="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16 (25)</a:t>
                      </a:r>
                    </a:p>
                  </a:txBody>
                  <a:tcPr marT="18288" marB="18288" anchor="ctr"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45 (32)</a:t>
                      </a:r>
                    </a:p>
                  </a:txBody>
                  <a:tcPr marT="18288" marB="18288" anchor="ctr"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50928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400" b="0" noProof="0" dirty="0"/>
                        <a:t>	Dose</a:t>
                      </a:r>
                      <a:r>
                        <a:rPr lang="en-GB" sz="1400" b="0" baseline="0" noProof="0" dirty="0"/>
                        <a:t> reduction +/</a:t>
                      </a:r>
                      <a:r>
                        <a:rPr lang="en-GB" sz="1400" b="0" baseline="0" noProof="0" dirty="0">
                          <a:latin typeface="+mn-lt"/>
                          <a:cs typeface="Arial"/>
                        </a:rPr>
                        <a:t>− 	interruption</a:t>
                      </a:r>
                      <a:endParaRPr lang="en-GB" sz="1400" b="0" noProof="0" dirty="0">
                        <a:latin typeface="+mn-lt"/>
                      </a:endParaRPr>
                    </a:p>
                  </a:txBody>
                  <a:tcPr marT="18288" marB="18288" anchor="ctr"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146 (51)</a:t>
                      </a:r>
                    </a:p>
                  </a:txBody>
                  <a:tcPr marT="18288" marB="18288" anchor="ctr"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403225" algn="dec"/>
                        </a:tabLst>
                      </a:pPr>
                      <a:r>
                        <a:rPr lang="en-GB" sz="1400" b="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29 (46)</a:t>
                      </a:r>
                    </a:p>
                  </a:txBody>
                  <a:tcPr marT="18288" marB="18288" anchor="ctr"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62 (44)</a:t>
                      </a:r>
                    </a:p>
                  </a:txBody>
                  <a:tcPr marT="18288" marB="18288" anchor="ctr"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308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400" b="0" noProof="0" dirty="0"/>
                        <a:t>	Dose</a:t>
                      </a:r>
                      <a:r>
                        <a:rPr lang="en-GB" sz="1400" b="0" baseline="0" noProof="0" dirty="0"/>
                        <a:t> escalation</a:t>
                      </a:r>
                      <a:endParaRPr lang="en-GB" sz="1400" b="0" noProof="0" dirty="0"/>
                    </a:p>
                  </a:txBody>
                  <a:tcPr marT="18288" marB="18288" anchor="ctr"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17 (6)</a:t>
                      </a:r>
                    </a:p>
                  </a:txBody>
                  <a:tcPr marT="18288" marB="18288" anchor="ctr"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403225" algn="dec"/>
                        </a:tabLst>
                      </a:pPr>
                      <a:r>
                        <a:rPr lang="en-GB" sz="1400" b="1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13 (21)</a:t>
                      </a:r>
                    </a:p>
                  </a:txBody>
                  <a:tcPr marT="18288" marB="18288" anchor="ctr"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b="1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61 (43)</a:t>
                      </a:r>
                    </a:p>
                  </a:txBody>
                  <a:tcPr marT="18288" marB="18288" anchor="ctr"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400" b="0" noProof="0" dirty="0"/>
                        <a:t>	Dose</a:t>
                      </a:r>
                      <a:r>
                        <a:rPr lang="en-GB" sz="1400" b="0" baseline="0" noProof="0" dirty="0"/>
                        <a:t> escalation as first 	dose modification</a:t>
                      </a:r>
                      <a:endParaRPr lang="en-GB" sz="1400" b="0" noProof="0" dirty="0"/>
                    </a:p>
                  </a:txBody>
                  <a:tcPr marT="18288" marB="18288" anchor="ctr"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0</a:t>
                      </a:r>
                    </a:p>
                  </a:txBody>
                  <a:tcPr marT="18288" marB="18288" anchor="ctr"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403225" algn="dec"/>
                        </a:tabLst>
                      </a:pPr>
                      <a:r>
                        <a:rPr lang="en-GB" sz="1400" b="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5 (8)</a:t>
                      </a:r>
                    </a:p>
                  </a:txBody>
                  <a:tcPr marT="18288" marB="18288" anchor="ctr"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49 (35)</a:t>
                      </a:r>
                    </a:p>
                  </a:txBody>
                  <a:tcPr marT="18288" marB="18288" anchor="ctr"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400" b="0" noProof="0" dirty="0"/>
                        <a:t>	Dose</a:t>
                      </a:r>
                      <a:r>
                        <a:rPr lang="en-GB" sz="1400" b="0" baseline="0" noProof="0" dirty="0"/>
                        <a:t> re-start</a:t>
                      </a:r>
                      <a:endParaRPr lang="en-GB" sz="1400" b="0" noProof="0" dirty="0"/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28 (10)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403225" algn="dec"/>
                        </a:tabLst>
                      </a:pPr>
                      <a:r>
                        <a:rPr lang="en-GB" sz="1400" b="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8 (13)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31 (22)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400" b="0" noProof="0" dirty="0"/>
                        <a:t>Last daily dose,</a:t>
                      </a:r>
                      <a:r>
                        <a:rPr lang="en-GB" sz="1400" b="0" baseline="0" noProof="0" dirty="0"/>
                        <a:t> </a:t>
                      </a:r>
                      <a:r>
                        <a:rPr lang="en-GB" sz="1400" b="0" noProof="0" dirty="0"/>
                        <a:t>n</a:t>
                      </a:r>
                      <a:r>
                        <a:rPr lang="en-GB" sz="1400" b="0" baseline="0" noProof="0" dirty="0"/>
                        <a:t> (%)</a:t>
                      </a:r>
                      <a:endParaRPr lang="en-GB" sz="1400" b="0" noProof="0" dirty="0"/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endParaRPr lang="en-GB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403225" algn="dec"/>
                        </a:tabLst>
                      </a:pPr>
                      <a:endParaRPr lang="en-GB" sz="1400" b="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endParaRPr lang="en-GB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40616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400" b="0" noProof="0" dirty="0"/>
                        <a:t>	160</a:t>
                      </a:r>
                      <a:r>
                        <a:rPr lang="en-GB" sz="1400" b="0" baseline="0" noProof="0" dirty="0"/>
                        <a:t> mg</a:t>
                      </a:r>
                      <a:endParaRPr lang="en-GB" sz="1400" b="0" noProof="0" dirty="0"/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154 (54)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403225" algn="dec"/>
                        </a:tabLst>
                      </a:pPr>
                      <a:r>
                        <a:rPr lang="en-GB" sz="1400" b="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5 (8)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13 (9)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149736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400" b="0" noProof="0" dirty="0"/>
                        <a:t>	120</a:t>
                      </a:r>
                      <a:r>
                        <a:rPr lang="en-GB" sz="1400" b="0" baseline="0" noProof="0" dirty="0"/>
                        <a:t> mg</a:t>
                      </a:r>
                      <a:endParaRPr lang="en-GB" sz="1400" b="0" noProof="0" dirty="0"/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52 (18)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403225" algn="dec"/>
                        </a:tabLst>
                      </a:pPr>
                      <a:r>
                        <a:rPr lang="en-GB" sz="1400" b="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34 (54)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24 (17)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126872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400" b="0" noProof="0" dirty="0"/>
                        <a:t>	80</a:t>
                      </a:r>
                      <a:r>
                        <a:rPr lang="en-GB" sz="1400" b="0" baseline="0" noProof="0" dirty="0"/>
                        <a:t> mg</a:t>
                      </a:r>
                      <a:endParaRPr lang="en-GB" sz="1400" b="0" noProof="0" dirty="0"/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71 (25)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403225" algn="dec"/>
                        </a:tabLst>
                      </a:pPr>
                      <a:r>
                        <a:rPr lang="en-GB" sz="1400" b="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23 (37)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90 (64)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400" b="0" noProof="0" dirty="0"/>
                        <a:t>	40</a:t>
                      </a:r>
                      <a:r>
                        <a:rPr lang="en-GB" sz="1400" b="0" baseline="0" noProof="0" dirty="0"/>
                        <a:t> mg</a:t>
                      </a:r>
                      <a:endParaRPr lang="en-GB" sz="1400" b="0" noProof="0" dirty="0"/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9 (3)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403225" algn="dec"/>
                        </a:tabLst>
                      </a:pPr>
                      <a:r>
                        <a:rPr lang="en-GB" sz="1400" b="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1 (2)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r>
                        <a:rPr lang="en-GB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14 (10)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10" name="ZoneTexte 9">
            <a:extLst>
              <a:ext uri="{FF2B5EF4-FFF2-40B4-BE49-F238E27FC236}">
                <a16:creationId xmlns="" xmlns:a16="http://schemas.microsoft.com/office/drawing/2014/main" id="{C646AB70-B193-754F-911A-773397C7BFC5}"/>
              </a:ext>
            </a:extLst>
          </p:cNvPr>
          <p:cNvSpPr txBox="1"/>
          <p:nvPr/>
        </p:nvSpPr>
        <p:spPr>
          <a:xfrm>
            <a:off x="1405395" y="5538137"/>
            <a:ext cx="83122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rgbClr val="5D8298"/>
                </a:solidFill>
                <a:latin typeface="+mj-lt"/>
              </a:rPr>
              <a:t>Dose </a:t>
            </a:r>
            <a:r>
              <a:rPr lang="fr-FR" sz="1600" dirty="0" err="1">
                <a:solidFill>
                  <a:srgbClr val="5D8298"/>
                </a:solidFill>
                <a:latin typeface="+mj-lt"/>
              </a:rPr>
              <a:t>reductions</a:t>
            </a:r>
            <a:r>
              <a:rPr lang="fr-FR" sz="1600" dirty="0">
                <a:solidFill>
                  <a:srgbClr val="5D8298"/>
                </a:solidFill>
                <a:latin typeface="+mj-lt"/>
              </a:rPr>
              <a:t> 	more </a:t>
            </a:r>
            <a:r>
              <a:rPr lang="fr-FR" sz="1600" dirty="0" err="1">
                <a:solidFill>
                  <a:srgbClr val="5D8298"/>
                </a:solidFill>
                <a:latin typeface="+mj-lt"/>
              </a:rPr>
              <a:t>frequent</a:t>
            </a:r>
            <a:r>
              <a:rPr lang="fr-FR" sz="1600" dirty="0">
                <a:solidFill>
                  <a:srgbClr val="5D8298"/>
                </a:solidFill>
                <a:latin typeface="+mj-lt"/>
              </a:rPr>
              <a:t> in patients </a:t>
            </a:r>
            <a:r>
              <a:rPr lang="fr-FR" sz="1600" dirty="0" err="1">
                <a:solidFill>
                  <a:srgbClr val="5D8298"/>
                </a:solidFill>
                <a:latin typeface="+mj-lt"/>
              </a:rPr>
              <a:t>who</a:t>
            </a:r>
            <a:r>
              <a:rPr lang="fr-FR" sz="1600" dirty="0">
                <a:solidFill>
                  <a:srgbClr val="5D8298"/>
                </a:solidFill>
                <a:latin typeface="+mj-lt"/>
              </a:rPr>
              <a:t> </a:t>
            </a:r>
            <a:r>
              <a:rPr lang="fr-FR" sz="1600" dirty="0" err="1">
                <a:solidFill>
                  <a:srgbClr val="5D8298"/>
                </a:solidFill>
                <a:latin typeface="+mj-lt"/>
              </a:rPr>
              <a:t>initiated</a:t>
            </a:r>
            <a:r>
              <a:rPr lang="fr-FR" sz="1600" dirty="0">
                <a:solidFill>
                  <a:srgbClr val="5D8298"/>
                </a:solidFill>
                <a:latin typeface="+mj-lt"/>
              </a:rPr>
              <a:t> </a:t>
            </a:r>
            <a:r>
              <a:rPr lang="fr-FR" sz="1600" dirty="0" err="1">
                <a:solidFill>
                  <a:srgbClr val="5D8298"/>
                </a:solidFill>
                <a:latin typeface="+mj-lt"/>
              </a:rPr>
              <a:t>treatment</a:t>
            </a:r>
            <a:r>
              <a:rPr lang="fr-FR" sz="1600" dirty="0">
                <a:solidFill>
                  <a:srgbClr val="5D8298"/>
                </a:solidFill>
                <a:latin typeface="+mj-lt"/>
              </a:rPr>
              <a:t> at 160 mg </a:t>
            </a:r>
            <a:r>
              <a:rPr lang="fr-FR" sz="1600" dirty="0" err="1">
                <a:solidFill>
                  <a:srgbClr val="5D8298"/>
                </a:solidFill>
                <a:latin typeface="+mj-lt"/>
              </a:rPr>
              <a:t>daily</a:t>
            </a:r>
            <a:endParaRPr lang="fr-FR" sz="1600" dirty="0">
              <a:solidFill>
                <a:srgbClr val="5D8298"/>
              </a:solidFill>
              <a:latin typeface="+mj-lt"/>
            </a:endParaRPr>
          </a:p>
          <a:p>
            <a:r>
              <a:rPr lang="fr-FR" sz="1600" dirty="0">
                <a:solidFill>
                  <a:srgbClr val="5D8298"/>
                </a:solidFill>
                <a:latin typeface="+mj-lt"/>
              </a:rPr>
              <a:t>Dose </a:t>
            </a:r>
            <a:r>
              <a:rPr lang="fr-FR" sz="1600" dirty="0" err="1">
                <a:solidFill>
                  <a:srgbClr val="5D8298"/>
                </a:solidFill>
                <a:latin typeface="+mj-lt"/>
              </a:rPr>
              <a:t>escalations</a:t>
            </a:r>
            <a:r>
              <a:rPr lang="fr-FR" sz="1600" dirty="0">
                <a:solidFill>
                  <a:srgbClr val="5D8298"/>
                </a:solidFill>
                <a:latin typeface="+mj-lt"/>
              </a:rPr>
              <a:t> 	more </a:t>
            </a:r>
            <a:r>
              <a:rPr lang="fr-FR" sz="1600" dirty="0" err="1">
                <a:solidFill>
                  <a:srgbClr val="5D8298"/>
                </a:solidFill>
                <a:latin typeface="+mj-lt"/>
              </a:rPr>
              <a:t>frequent</a:t>
            </a:r>
            <a:r>
              <a:rPr lang="fr-FR" sz="1600" dirty="0">
                <a:solidFill>
                  <a:srgbClr val="5D8298"/>
                </a:solidFill>
                <a:latin typeface="+mj-lt"/>
              </a:rPr>
              <a:t> in patients </a:t>
            </a:r>
            <a:r>
              <a:rPr lang="fr-FR" sz="1600" dirty="0" err="1">
                <a:solidFill>
                  <a:srgbClr val="5D8298"/>
                </a:solidFill>
                <a:latin typeface="+mj-lt"/>
              </a:rPr>
              <a:t>who</a:t>
            </a:r>
            <a:r>
              <a:rPr lang="fr-FR" sz="1600" dirty="0">
                <a:solidFill>
                  <a:srgbClr val="5D8298"/>
                </a:solidFill>
                <a:latin typeface="+mj-lt"/>
              </a:rPr>
              <a:t> </a:t>
            </a:r>
            <a:r>
              <a:rPr lang="fr-FR" sz="1600" dirty="0" err="1">
                <a:solidFill>
                  <a:srgbClr val="5D8298"/>
                </a:solidFill>
                <a:latin typeface="+mj-lt"/>
              </a:rPr>
              <a:t>initiated</a:t>
            </a:r>
            <a:r>
              <a:rPr lang="fr-FR" sz="1600" dirty="0">
                <a:solidFill>
                  <a:srgbClr val="5D8298"/>
                </a:solidFill>
                <a:latin typeface="+mj-lt"/>
              </a:rPr>
              <a:t> </a:t>
            </a:r>
            <a:r>
              <a:rPr lang="fr-FR" sz="1600" dirty="0" err="1">
                <a:solidFill>
                  <a:srgbClr val="5D8298"/>
                </a:solidFill>
                <a:latin typeface="+mj-lt"/>
              </a:rPr>
              <a:t>treatment</a:t>
            </a:r>
            <a:r>
              <a:rPr lang="fr-FR" sz="1600" dirty="0">
                <a:solidFill>
                  <a:srgbClr val="5D8298"/>
                </a:solidFill>
                <a:latin typeface="+mj-lt"/>
              </a:rPr>
              <a:t> at 120 mg or 80 mg </a:t>
            </a:r>
            <a:r>
              <a:rPr lang="fr-FR" sz="1600" dirty="0" err="1">
                <a:solidFill>
                  <a:srgbClr val="5D8298"/>
                </a:solidFill>
                <a:latin typeface="+mj-lt"/>
              </a:rPr>
              <a:t>daily</a:t>
            </a:r>
            <a:endParaRPr lang="fr-FR" sz="1600" dirty="0">
              <a:solidFill>
                <a:srgbClr val="5D8298"/>
              </a:solidFill>
              <a:latin typeface="+mj-lt"/>
            </a:endParaRPr>
          </a:p>
        </p:txBody>
      </p:sp>
      <p:sp>
        <p:nvSpPr>
          <p:cNvPr id="16" name="Flèche vers la droite 15">
            <a:extLst>
              <a:ext uri="{FF2B5EF4-FFF2-40B4-BE49-F238E27FC236}">
                <a16:creationId xmlns="" xmlns:a16="http://schemas.microsoft.com/office/drawing/2014/main" id="{F461B3B5-2AE0-2D4D-A0BD-125C90427BAE}"/>
              </a:ext>
            </a:extLst>
          </p:cNvPr>
          <p:cNvSpPr/>
          <p:nvPr/>
        </p:nvSpPr>
        <p:spPr>
          <a:xfrm>
            <a:off x="623392" y="5661248"/>
            <a:ext cx="780790" cy="33855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" name="Connecteur droit avec flèche 4">
            <a:extLst>
              <a:ext uri="{FF2B5EF4-FFF2-40B4-BE49-F238E27FC236}">
                <a16:creationId xmlns="" xmlns:a16="http://schemas.microsoft.com/office/drawing/2014/main" id="{E04F5E68-E372-6C46-AD02-1B431029CBA7}"/>
              </a:ext>
            </a:extLst>
          </p:cNvPr>
          <p:cNvCxnSpPr>
            <a:cxnSpLocks/>
          </p:cNvCxnSpPr>
          <p:nvPr/>
        </p:nvCxnSpPr>
        <p:spPr>
          <a:xfrm>
            <a:off x="2921868" y="5717501"/>
            <a:ext cx="36582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>
            <a:extLst>
              <a:ext uri="{FF2B5EF4-FFF2-40B4-BE49-F238E27FC236}">
                <a16:creationId xmlns="" xmlns:a16="http://schemas.microsoft.com/office/drawing/2014/main" id="{62C9A455-48D1-A04C-A4EF-010F9BDF0C87}"/>
              </a:ext>
            </a:extLst>
          </p:cNvPr>
          <p:cNvCxnSpPr>
            <a:cxnSpLocks/>
          </p:cNvCxnSpPr>
          <p:nvPr/>
        </p:nvCxnSpPr>
        <p:spPr>
          <a:xfrm>
            <a:off x="2924758" y="5949280"/>
            <a:ext cx="36293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5297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E1C903-EB03-4C5A-984B-750C2EB65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Regorafenib in patients with unresectable HCC in real-world practice in Asia: Interim results from the observational REFINE study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983AE2D-40CE-F742-89FD-5C137B3364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/>
              <a:t>Lim HY, et al. </a:t>
            </a:r>
            <a:br>
              <a:rPr lang="en-GB" b="1" dirty="0"/>
            </a:br>
            <a:r>
              <a:rPr lang="en-GB" b="1" dirty="0"/>
              <a:t>ESMO 2020. Abstract #1009P. Poster presentation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HCC, hepatocellular carcinoma </a:t>
            </a:r>
          </a:p>
        </p:txBody>
      </p:sp>
    </p:spTree>
    <p:extLst>
      <p:ext uri="{BB962C8B-B14F-4D97-AF65-F5344CB8AC3E}">
        <p14:creationId xmlns:p14="http://schemas.microsoft.com/office/powerpoint/2010/main" val="1749700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Tableau 8">
            <a:extLst>
              <a:ext uri="{FF2B5EF4-FFF2-40B4-BE49-F238E27FC236}">
                <a16:creationId xmlns="" xmlns:a16="http://schemas.microsoft.com/office/drawing/2014/main" id="{A62E5143-E46F-CD44-9E4A-F1D58C9C93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41246"/>
              </p:ext>
            </p:extLst>
          </p:nvPr>
        </p:nvGraphicFramePr>
        <p:xfrm>
          <a:off x="4785875" y="1628800"/>
          <a:ext cx="6422693" cy="4467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6469">
                  <a:extLst>
                    <a:ext uri="{9D8B030D-6E8A-4147-A177-3AD203B41FA5}">
                      <a16:colId xmlns="" xmlns:a16="http://schemas.microsoft.com/office/drawing/2014/main" val="3852556171"/>
                    </a:ext>
                  </a:extLst>
                </a:gridCol>
                <a:gridCol w="2016224">
                  <a:extLst>
                    <a:ext uri="{9D8B030D-6E8A-4147-A177-3AD203B41FA5}">
                      <a16:colId xmlns="" xmlns:a16="http://schemas.microsoft.com/office/drawing/2014/main" val="31382068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2400" baseline="30000" noProof="0" dirty="0"/>
                        <a:t>Parameters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Regorafenib (n=182)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463589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600" b="0" i="0" noProof="0" dirty="0"/>
                        <a:t>ECOG PS score, n (%)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endParaRPr lang="en-GB" sz="16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50928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600" b="1" noProof="0" dirty="0"/>
                        <a:t>	0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852488" algn="dec"/>
                        </a:tabLst>
                      </a:pPr>
                      <a:r>
                        <a:rPr lang="en-GB" sz="1600" b="1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r>
                        <a:rPr lang="en-GB" sz="1600" b="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67 (37)</a:t>
                      </a:r>
                    </a:p>
                  </a:txBody>
                  <a:tcPr marT="18288" marB="18288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308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600" b="0" noProof="0" dirty="0"/>
                        <a:t>	1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852488" algn="dec"/>
                        </a:tabLst>
                      </a:pPr>
                      <a:r>
                        <a:rPr lang="en-GB" sz="1600" b="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89 (49)</a:t>
                      </a:r>
                    </a:p>
                  </a:txBody>
                  <a:tcPr marT="18288" marB="18288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600" b="0" noProof="0" dirty="0"/>
                        <a:t>	2-4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852488" algn="dec"/>
                        </a:tabLst>
                      </a:pPr>
                      <a:r>
                        <a:rPr lang="en-GB" sz="1600" b="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10 (5)</a:t>
                      </a:r>
                    </a:p>
                  </a:txBody>
                  <a:tcPr marT="18288" marB="18288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600" b="0" noProof="0" dirty="0"/>
                        <a:t>	Missing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852488" algn="dec"/>
                        </a:tabLst>
                      </a:pPr>
                      <a:r>
                        <a:rPr lang="en-GB" sz="1600" b="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16 (9)</a:t>
                      </a:r>
                    </a:p>
                  </a:txBody>
                  <a:tcPr marT="18288" marB="18288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600" b="0" noProof="0" dirty="0"/>
                        <a:t>Any prior systemic anticancer therapy, n (%)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852488" algn="dec"/>
                        </a:tabLst>
                      </a:pPr>
                      <a:r>
                        <a:rPr lang="en-GB" sz="1600" b="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175 (96)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49736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600" b="1" noProof="0" dirty="0"/>
                        <a:t>	Sorafenib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852488" algn="dec"/>
                        </a:tabLst>
                      </a:pPr>
                      <a:r>
                        <a:rPr lang="en-GB" sz="1600" b="1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168 (92)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26872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600" b="0" noProof="0" dirty="0"/>
                        <a:t>	Sorafenib only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852488" algn="dec"/>
                        </a:tabLst>
                      </a:pPr>
                      <a:r>
                        <a:rPr lang="en-GB" sz="1600" b="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129 (71)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600" b="1" noProof="0" dirty="0"/>
                        <a:t>	</a:t>
                      </a:r>
                      <a:r>
                        <a:rPr lang="en-GB" sz="1600" b="0" noProof="0" dirty="0"/>
                        <a:t>Multikinase inhibitor other than sorafenib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852488" algn="dec"/>
                        </a:tabLst>
                      </a:pPr>
                      <a:r>
                        <a:rPr lang="en-GB" sz="1600" b="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9 (5)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600" b="0" noProof="0" dirty="0"/>
                        <a:t>	Immune checkpoint</a:t>
                      </a:r>
                      <a:r>
                        <a:rPr lang="en-GB" sz="1600" b="0" baseline="0" noProof="0" dirty="0"/>
                        <a:t> inhibitor</a:t>
                      </a:r>
                      <a:endParaRPr lang="en-GB" sz="1600" b="0" noProof="0" dirty="0"/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852488" algn="dec"/>
                        </a:tabLst>
                      </a:pPr>
                      <a:r>
                        <a:rPr lang="en-GB" sz="1600" b="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22 (12)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1822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600" b="0" noProof="0" dirty="0"/>
                        <a:t>	Other immunotherapy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852488" algn="dec"/>
                        </a:tabLst>
                      </a:pPr>
                      <a:r>
                        <a:rPr lang="en-GB" sz="1600" b="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0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11822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600" b="0" noProof="0" dirty="0"/>
                        <a:t>	Other</a:t>
                      </a:r>
                      <a:r>
                        <a:rPr lang="en-GB" sz="1600" b="0" baseline="0" noProof="0" dirty="0"/>
                        <a:t> systemic therapy</a:t>
                      </a:r>
                      <a:endParaRPr lang="en-GB" sz="1600" b="0" noProof="0" dirty="0"/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852488" algn="dec"/>
                        </a:tabLst>
                      </a:pPr>
                      <a:r>
                        <a:rPr lang="en-GB" sz="1600" b="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27 (15)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118224">
                <a:tc gridSpan="2"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852488" algn="dec"/>
                        </a:tabLst>
                      </a:pPr>
                      <a:r>
                        <a:rPr lang="en-GB" sz="1600" b="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prior treatment lines before regorafenib, n (%)</a:t>
                      </a:r>
                    </a:p>
                  </a:txBody>
                  <a:tcPr marT="18288" marB="18288" anchor="ctr"/>
                </a:tc>
                <a:tc hMerge="1"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635000" algn="dec"/>
                        </a:tabLst>
                      </a:pPr>
                      <a:endParaRPr lang="en-GB" sz="16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11822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600" b="0" noProof="0" dirty="0"/>
                        <a:t>	0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852488" algn="dec"/>
                        </a:tabLst>
                      </a:pPr>
                      <a:r>
                        <a:rPr lang="en-GB" sz="1600" b="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7 (4)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11822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600" b="1" noProof="0" dirty="0"/>
                        <a:t>	1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852488" algn="dec"/>
                        </a:tabLst>
                      </a:pPr>
                      <a:r>
                        <a:rPr lang="en-GB" sz="1600" b="1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134 (74)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11822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600" b="0" noProof="0" dirty="0">
                          <a:latin typeface="Calibri"/>
                          <a:cs typeface="Calibri"/>
                        </a:rPr>
                        <a:t>	≥</a:t>
                      </a:r>
                      <a:r>
                        <a:rPr lang="en-GB" sz="1600" b="0" noProof="0" dirty="0"/>
                        <a:t>2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852488" algn="dec"/>
                        </a:tabLst>
                      </a:pPr>
                      <a:r>
                        <a:rPr lang="en-GB" sz="1600" b="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41 (23)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2" name="Espace réservé du numéro de diapositive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9200" y="246566"/>
            <a:ext cx="8740800" cy="807285"/>
          </a:xfrm>
        </p:spPr>
        <p:txBody>
          <a:bodyPr/>
          <a:lstStyle/>
          <a:p>
            <a:r>
              <a:rPr lang="en-GB" dirty="0"/>
              <a:t>REFINE: Results </a:t>
            </a:r>
            <a:r>
              <a:rPr lang="en-GB" dirty="0">
                <a:cs typeface="Arial"/>
              </a:rPr>
              <a:t>– </a:t>
            </a:r>
            <a:r>
              <a:rPr lang="en-GB" dirty="0"/>
              <a:t>patient characteristics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71B0EC18-27DC-FA4A-AFB9-A32AFE02D918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09320"/>
            <a:ext cx="10084328" cy="365125"/>
          </a:xfrm>
        </p:spPr>
        <p:txBody>
          <a:bodyPr anchor="b"/>
          <a:lstStyle/>
          <a:p>
            <a:r>
              <a:rPr lang="en-GB" dirty="0"/>
              <a:t>Percentages may not total 100 because of rounding </a:t>
            </a:r>
            <a:br>
              <a:rPr lang="en-GB" dirty="0"/>
            </a:br>
            <a:r>
              <a:rPr lang="en-GB" dirty="0"/>
              <a:t>BCLC, Barcelona Clinic Liver Cancer; ECOG PS, Eastern Cooperative Oncology Group performance status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908A1920-1CFA-CA45-B17E-B80B2A847AA0}"/>
              </a:ext>
            </a:extLst>
          </p:cNvPr>
          <p:cNvSpPr/>
          <p:nvPr/>
        </p:nvSpPr>
        <p:spPr>
          <a:xfrm>
            <a:off x="619200" y="920914"/>
            <a:ext cx="11521280" cy="707886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r>
              <a:rPr lang="en-GB" sz="2000" dirty="0">
                <a:solidFill>
                  <a:srgbClr val="5D8298"/>
                </a:solidFill>
                <a:latin typeface="+mj-lt"/>
              </a:rPr>
              <a:t>Of the 498 patients that received regorafenib and were included in the interim analysis:</a:t>
            </a:r>
          </a:p>
          <a:p>
            <a:pPr marL="342900" indent="-342900">
              <a:buClr>
                <a:srgbClr val="FFA402"/>
              </a:buClr>
              <a:buFont typeface="Arial" panose="020B0604020202020204" pitchFamily="34" charset="0"/>
              <a:buChar char="•"/>
            </a:pPr>
            <a:r>
              <a:rPr lang="en-GB" sz="2000" b="1" spc="-20" dirty="0">
                <a:solidFill>
                  <a:schemeClr val="accent1"/>
                </a:solidFill>
                <a:latin typeface="+mj-lt"/>
              </a:rPr>
              <a:t>182 patients were from Korea </a:t>
            </a:r>
            <a:r>
              <a:rPr lang="en-GB" sz="2000" spc="-20" dirty="0">
                <a:solidFill>
                  <a:schemeClr val="tx2"/>
                </a:solidFill>
                <a:latin typeface="+mj-lt"/>
              </a:rPr>
              <a:t>(n=127</a:t>
            </a:r>
            <a:r>
              <a:rPr lang="en-GB" sz="2000" spc="-20" dirty="0">
                <a:solidFill>
                  <a:srgbClr val="5D8298"/>
                </a:solidFill>
                <a:latin typeface="+mj-lt"/>
              </a:rPr>
              <a:t> [70%]), </a:t>
            </a:r>
            <a:r>
              <a:rPr lang="en-GB" sz="2000" b="1" spc="-20" dirty="0">
                <a:solidFill>
                  <a:schemeClr val="accent1"/>
                </a:solidFill>
                <a:latin typeface="+mj-lt"/>
              </a:rPr>
              <a:t>China</a:t>
            </a:r>
            <a:r>
              <a:rPr lang="en-GB" sz="2000" spc="-20" dirty="0">
                <a:solidFill>
                  <a:srgbClr val="5D8298"/>
                </a:solidFill>
                <a:latin typeface="+mj-lt"/>
              </a:rPr>
              <a:t> (n=</a:t>
            </a:r>
            <a:r>
              <a:rPr lang="en-GB" sz="2000" spc="-20" dirty="0">
                <a:solidFill>
                  <a:srgbClr val="5D8298"/>
                </a:solidFill>
              </a:rPr>
              <a:t>48 [26%]) , or </a:t>
            </a:r>
            <a:r>
              <a:rPr lang="en-GB" sz="2000" b="1" spc="-20" dirty="0">
                <a:solidFill>
                  <a:schemeClr val="accent1"/>
                </a:solidFill>
                <a:latin typeface="+mj-lt"/>
              </a:rPr>
              <a:t>Taiwan</a:t>
            </a:r>
            <a:r>
              <a:rPr lang="en-GB" sz="2000" spc="-20" dirty="0">
                <a:solidFill>
                  <a:srgbClr val="5D8298"/>
                </a:solidFill>
                <a:latin typeface="+mj-lt"/>
              </a:rPr>
              <a:t> (n=7 [4%])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7F77DC88-55AD-8148-AF5A-BBD84424AA71}"/>
              </a:ext>
            </a:extLst>
          </p:cNvPr>
          <p:cNvSpPr/>
          <p:nvPr/>
        </p:nvSpPr>
        <p:spPr>
          <a:xfrm>
            <a:off x="4774535" y="3542185"/>
            <a:ext cx="6400800" cy="246855"/>
          </a:xfrm>
          <a:prstGeom prst="rect">
            <a:avLst/>
          </a:prstGeom>
          <a:noFill/>
          <a:ln w="381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aphicFrame>
        <p:nvGraphicFramePr>
          <p:cNvPr id="20" name="Tableau 8">
            <a:extLst>
              <a:ext uri="{FF2B5EF4-FFF2-40B4-BE49-F238E27FC236}">
                <a16:creationId xmlns="" xmlns:a16="http://schemas.microsoft.com/office/drawing/2014/main" id="{A62E5143-E46F-CD44-9E4A-F1D58C9C93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6757631"/>
              </p:ext>
            </p:extLst>
          </p:nvPr>
        </p:nvGraphicFramePr>
        <p:xfrm>
          <a:off x="623392" y="1628800"/>
          <a:ext cx="3960440" cy="3651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3533">
                  <a:extLst>
                    <a:ext uri="{9D8B030D-6E8A-4147-A177-3AD203B41FA5}">
                      <a16:colId xmlns="" xmlns:a16="http://schemas.microsoft.com/office/drawing/2014/main" val="3852556171"/>
                    </a:ext>
                  </a:extLst>
                </a:gridCol>
                <a:gridCol w="1706907">
                  <a:extLst>
                    <a:ext uri="{9D8B030D-6E8A-4147-A177-3AD203B41FA5}">
                      <a16:colId xmlns="" xmlns:a16="http://schemas.microsoft.com/office/drawing/2014/main" val="31382068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2400" baseline="30000" noProof="0" dirty="0"/>
                        <a:t>Parameters</a:t>
                      </a:r>
                      <a:endParaRPr lang="en-GB" sz="1600" baseline="300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Regorafenib (n=182)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46358977"/>
                  </a:ext>
                </a:extLst>
              </a:tr>
              <a:tr h="124008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600" b="0" noProof="0" dirty="0"/>
                        <a:t>Male, n (%)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tabLst>
                          <a:tab pos="635000" algn="dec"/>
                        </a:tabLst>
                      </a:pPr>
                      <a:r>
                        <a:rPr lang="en-GB" sz="1600" noProof="0" dirty="0"/>
                        <a:t>	146 (80)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21455056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600" b="0" noProof="0" dirty="0"/>
                        <a:t>Child</a:t>
                      </a:r>
                      <a:r>
                        <a:rPr lang="en-GB" sz="1600" b="0" noProof="0" dirty="0">
                          <a:latin typeface="+mn-lt"/>
                          <a:cs typeface="Arial"/>
                        </a:rPr>
                        <a:t>–</a:t>
                      </a:r>
                      <a:r>
                        <a:rPr lang="en-GB" sz="1600" b="0" noProof="0" dirty="0"/>
                        <a:t>Pugh class, n (%)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endParaRPr lang="en-GB" sz="16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50928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600" b="1" noProof="0" dirty="0"/>
                        <a:t>	A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635000" algn="dec"/>
                        </a:tabLst>
                      </a:pPr>
                      <a:r>
                        <a:rPr lang="en-GB" sz="1600" b="1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127 (70)</a:t>
                      </a:r>
                    </a:p>
                  </a:txBody>
                  <a:tcPr marT="18288" marB="18288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308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600" b="0" noProof="0" dirty="0"/>
                        <a:t>	B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635000" algn="dec"/>
                        </a:tabLst>
                      </a:pPr>
                      <a:r>
                        <a:rPr lang="en-GB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10 (5)</a:t>
                      </a:r>
                    </a:p>
                  </a:txBody>
                  <a:tcPr marT="18288" marB="18288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600" b="0" noProof="0" dirty="0"/>
                        <a:t>	C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635000" algn="dec"/>
                        </a:tabLst>
                      </a:pPr>
                      <a:r>
                        <a:rPr lang="en-GB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2 (1)</a:t>
                      </a:r>
                    </a:p>
                  </a:txBody>
                  <a:tcPr marT="18288" marB="18288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600" b="0" noProof="0" dirty="0"/>
                        <a:t>	Missing/not evaluable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635000" algn="dec"/>
                        </a:tabLst>
                      </a:pPr>
                      <a:r>
                        <a:rPr lang="en-GB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3 </a:t>
                      </a:r>
                    </a:p>
                  </a:txBody>
                  <a:tcPr marT="18288" marB="18288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600" b="0" noProof="0" dirty="0"/>
                        <a:t>BCLC stage, n (%)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635000" algn="dec"/>
                        </a:tabLst>
                      </a:pPr>
                      <a:endParaRPr lang="en-GB" sz="16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49736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600" b="0" noProof="0" dirty="0"/>
                        <a:t>	A (early)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635000" algn="dec"/>
                        </a:tabLst>
                      </a:pPr>
                      <a:r>
                        <a:rPr lang="en-GB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3 (2)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26872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600" b="0" noProof="0" dirty="0"/>
                        <a:t>	B (intermediate)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635000" algn="dec"/>
                        </a:tabLst>
                      </a:pPr>
                      <a:r>
                        <a:rPr lang="en-GB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14 (8)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600" b="1" noProof="0" dirty="0"/>
                        <a:t>	C (advanced)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635000" algn="dec"/>
                        </a:tabLst>
                      </a:pPr>
                      <a:r>
                        <a:rPr lang="en-GB" sz="1600" b="1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120 (66)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600" b="0" noProof="0" dirty="0"/>
                        <a:t>	D (end)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635000" algn="dec"/>
                        </a:tabLst>
                      </a:pPr>
                      <a:r>
                        <a:rPr lang="en-GB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6 (3)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11822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600" b="0" noProof="0" dirty="0"/>
                        <a:t>	Missing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635000" algn="dec"/>
                        </a:tabLst>
                      </a:pPr>
                      <a:r>
                        <a:rPr lang="en-GB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39 (21)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6" name="Rectangle 25">
            <a:extLst>
              <a:ext uri="{FF2B5EF4-FFF2-40B4-BE49-F238E27FC236}">
                <a16:creationId xmlns="" xmlns:a16="http://schemas.microsoft.com/office/drawing/2014/main" id="{7F77DC88-55AD-8148-AF5A-BBD84424AA71}"/>
              </a:ext>
            </a:extLst>
          </p:cNvPr>
          <p:cNvSpPr/>
          <p:nvPr/>
        </p:nvSpPr>
        <p:spPr>
          <a:xfrm>
            <a:off x="4774535" y="5589240"/>
            <a:ext cx="6400800" cy="246855"/>
          </a:xfrm>
          <a:prstGeom prst="rect">
            <a:avLst/>
          </a:prstGeom>
          <a:noFill/>
          <a:ln w="381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7F77DC88-55AD-8148-AF5A-BBD84424AA71}"/>
              </a:ext>
            </a:extLst>
          </p:cNvPr>
          <p:cNvSpPr/>
          <p:nvPr/>
        </p:nvSpPr>
        <p:spPr>
          <a:xfrm>
            <a:off x="623392" y="2708920"/>
            <a:ext cx="3960440" cy="246855"/>
          </a:xfrm>
          <a:prstGeom prst="rect">
            <a:avLst/>
          </a:prstGeom>
          <a:noFill/>
          <a:ln w="381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7F77DC88-55AD-8148-AF5A-BBD84424AA71}"/>
              </a:ext>
            </a:extLst>
          </p:cNvPr>
          <p:cNvSpPr/>
          <p:nvPr/>
        </p:nvSpPr>
        <p:spPr>
          <a:xfrm>
            <a:off x="623392" y="4509120"/>
            <a:ext cx="3960440" cy="246855"/>
          </a:xfrm>
          <a:prstGeom prst="rect">
            <a:avLst/>
          </a:prstGeom>
          <a:noFill/>
          <a:ln w="381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9978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9200" y="246566"/>
            <a:ext cx="8740800" cy="807285"/>
          </a:xfrm>
        </p:spPr>
        <p:txBody>
          <a:bodyPr/>
          <a:lstStyle/>
          <a:p>
            <a:r>
              <a:rPr lang="en-GB" dirty="0"/>
              <a:t>REFINE: Results </a:t>
            </a:r>
            <a:r>
              <a:rPr lang="en-GB" dirty="0">
                <a:cs typeface="Arial"/>
              </a:rPr>
              <a:t>– </a:t>
            </a:r>
            <a:r>
              <a:rPr lang="en-GB" dirty="0"/>
              <a:t>treatment duration, safety, and effectiveness</a:t>
            </a:r>
            <a:endParaRPr lang="en-GB" noProof="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542EE6F-D7F9-EF44-B7BB-FD7D27F0967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145753"/>
            <a:ext cx="10660392" cy="739631"/>
          </a:xfrm>
        </p:spPr>
        <p:txBody>
          <a:bodyPr anchor="b"/>
          <a:lstStyle/>
          <a:p>
            <a:pPr>
              <a:spcBef>
                <a:spcPts val="0"/>
              </a:spcBef>
            </a:pPr>
            <a:r>
              <a:rPr lang="en-GB" dirty="0"/>
              <a:t>Percentages may not total 100 because of rounding; </a:t>
            </a:r>
            <a:r>
              <a:rPr lang="en-GB" baseline="30000" dirty="0"/>
              <a:t>a</a:t>
            </a:r>
            <a:r>
              <a:rPr lang="en-GB" dirty="0"/>
              <a:t> Occurring in 5% of patients (any grade); </a:t>
            </a:r>
            <a:r>
              <a:rPr lang="en-GB" baseline="30000" dirty="0"/>
              <a:t>b</a:t>
            </a:r>
            <a:r>
              <a:rPr lang="en-GB" dirty="0"/>
              <a:t> Coded by MedDRA v22.1; graded by NCI-CTCAE v4.03 </a:t>
            </a:r>
            <a:br>
              <a:rPr lang="en-GB" dirty="0"/>
            </a:br>
            <a:r>
              <a:rPr lang="en-GB" dirty="0"/>
              <a:t>CI, confidence interval; CTCAE, Common Terminology Criteria for Adverse Events; HFSR, hand–foot skin reaction; IQR, interquartile range; NA, not applicable; NE, not estimable; MedDRA, Medical Dictionary for Regulatory Activities; NCI, National Cancer Institute; OS, overall survival; PFS, progression-free survival; TEAE, treatment emergent adverse event</a:t>
            </a:r>
          </a:p>
        </p:txBody>
      </p:sp>
      <p:graphicFrame>
        <p:nvGraphicFramePr>
          <p:cNvPr id="11" name="Tableau 8">
            <a:extLst>
              <a:ext uri="{FF2B5EF4-FFF2-40B4-BE49-F238E27FC236}">
                <a16:creationId xmlns="" xmlns:a16="http://schemas.microsoft.com/office/drawing/2014/main" id="{A8A1A5E8-A152-9345-9713-10702B545B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576754"/>
              </p:ext>
            </p:extLst>
          </p:nvPr>
        </p:nvGraphicFramePr>
        <p:xfrm>
          <a:off x="5303911" y="1129016"/>
          <a:ext cx="6512919" cy="3816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9">
                  <a:extLst>
                    <a:ext uri="{9D8B030D-6E8A-4147-A177-3AD203B41FA5}">
                      <a16:colId xmlns="" xmlns:a16="http://schemas.microsoft.com/office/drawing/2014/main" val="3852556171"/>
                    </a:ext>
                  </a:extLst>
                </a:gridCol>
                <a:gridCol w="831705">
                  <a:extLst>
                    <a:ext uri="{9D8B030D-6E8A-4147-A177-3AD203B41FA5}">
                      <a16:colId xmlns="" xmlns:a16="http://schemas.microsoft.com/office/drawing/2014/main" val="3138206869"/>
                    </a:ext>
                  </a:extLst>
                </a:gridCol>
                <a:gridCol w="761801">
                  <a:extLst>
                    <a:ext uri="{9D8B030D-6E8A-4147-A177-3AD203B41FA5}">
                      <a16:colId xmlns="" xmlns:a16="http://schemas.microsoft.com/office/drawing/2014/main" val="2877924092"/>
                    </a:ext>
                  </a:extLst>
                </a:gridCol>
                <a:gridCol w="761801">
                  <a:extLst>
                    <a:ext uri="{9D8B030D-6E8A-4147-A177-3AD203B41FA5}">
                      <a16:colId xmlns="" xmlns:a16="http://schemas.microsoft.com/office/drawing/2014/main" val="2671527960"/>
                    </a:ext>
                  </a:extLst>
                </a:gridCol>
                <a:gridCol w="761801">
                  <a:extLst>
                    <a:ext uri="{9D8B030D-6E8A-4147-A177-3AD203B41FA5}">
                      <a16:colId xmlns="" xmlns:a16="http://schemas.microsoft.com/office/drawing/2014/main" val="1783902895"/>
                    </a:ext>
                  </a:extLst>
                </a:gridCol>
                <a:gridCol w="761801">
                  <a:extLst>
                    <a:ext uri="{9D8B030D-6E8A-4147-A177-3AD203B41FA5}">
                      <a16:colId xmlns="" xmlns:a16="http://schemas.microsoft.com/office/drawing/2014/main" val="782641332"/>
                    </a:ext>
                  </a:extLst>
                </a:gridCol>
                <a:gridCol w="761801">
                  <a:extLst>
                    <a:ext uri="{9D8B030D-6E8A-4147-A177-3AD203B41FA5}">
                      <a16:colId xmlns="" xmlns:a16="http://schemas.microsoft.com/office/drawing/2014/main" val="3180546937"/>
                    </a:ext>
                  </a:extLst>
                </a:gridCol>
              </a:tblGrid>
              <a:tr h="370840">
                <a:tc rowSpan="3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en-GB" sz="1600" noProof="0" dirty="0"/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600" noProof="0" dirty="0"/>
                        <a:t>TEAE,</a:t>
                      </a:r>
                      <a:r>
                        <a:rPr lang="en-GB" sz="1600" baseline="30000" noProof="0" dirty="0"/>
                        <a:t>a,b</a:t>
                      </a:r>
                      <a:r>
                        <a:rPr lang="en-GB" sz="1600" noProof="0" dirty="0"/>
                        <a:t> n (%)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600" noProof="0" dirty="0"/>
                        <a:t>Regorafenib (n=182)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en-GB" sz="1600" noProof="0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en-GB" sz="1600" noProof="0" dirty="0"/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600" noProof="0" dirty="0">
                          <a:solidFill>
                            <a:schemeClr val="bg1"/>
                          </a:solidFill>
                        </a:rPr>
                        <a:t>Treatment emergent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600" noProof="0" dirty="0">
                          <a:solidFill>
                            <a:schemeClr val="bg1"/>
                          </a:solidFill>
                        </a:rPr>
                        <a:t>Treatment emergent drug-related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4635897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600" b="1" noProof="0" dirty="0">
                          <a:solidFill>
                            <a:schemeClr val="bg1"/>
                          </a:solidFill>
                        </a:rPr>
                        <a:t>Any grade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600" b="1" noProof="0" dirty="0">
                          <a:solidFill>
                            <a:schemeClr val="bg1"/>
                          </a:solidFill>
                        </a:rPr>
                        <a:t>Grade 3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600" b="1" noProof="0" dirty="0">
                          <a:solidFill>
                            <a:schemeClr val="bg1"/>
                          </a:solidFill>
                        </a:rPr>
                        <a:t>Grade 4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600" b="1" noProof="0" dirty="0">
                          <a:solidFill>
                            <a:schemeClr val="bg1"/>
                          </a:solidFill>
                        </a:rPr>
                        <a:t>Any grade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600" b="1" noProof="0" dirty="0">
                          <a:solidFill>
                            <a:schemeClr val="bg1"/>
                          </a:solidFill>
                        </a:rPr>
                        <a:t>Grade 3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600" b="1" noProof="0" dirty="0">
                          <a:solidFill>
                            <a:schemeClr val="bg1"/>
                          </a:solidFill>
                        </a:rPr>
                        <a:t>Grade 4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455056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600" b="0" noProof="0" dirty="0"/>
                        <a:t>HFSR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600" b="0" noProof="0" dirty="0"/>
                        <a:t>53 (29)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600" b="0" noProof="0" dirty="0"/>
                        <a:t>2 (1)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600" b="0" noProof="0" dirty="0"/>
                        <a:t>NA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600" b="0" noProof="0" dirty="0"/>
                        <a:t>49 (27)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600" b="0" noProof="0" dirty="0"/>
                        <a:t>2 (1)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600" b="0" noProof="0" dirty="0"/>
                        <a:t>NA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2772004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600" b="0" noProof="0" dirty="0"/>
                        <a:t>Diarrhoea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25 (14)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600" b="0" noProof="0" dirty="0"/>
                        <a:t>4 (2)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600" b="0" noProof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600" b="0" noProof="0" dirty="0"/>
                        <a:t>17 (9)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600" b="0" noProof="0" dirty="0"/>
                        <a:t>3 (2)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600" b="0" noProof="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975656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noProof="0" dirty="0"/>
                        <a:t>Decreased appetite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17 (9)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600" b="0" noProof="0" dirty="0"/>
                        <a:t>1 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600" b="0" noProof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600" b="0" noProof="0" dirty="0"/>
                        <a:t>12 (7)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600" b="0" noProof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600" b="0" noProof="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273515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600" b="0" noProof="0" dirty="0"/>
                        <a:t>Abdominal pain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13 (7)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600" b="0" noProof="0" dirty="0"/>
                        <a:t>5 (3)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600" b="0" noProof="0" dirty="0"/>
                        <a:t>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600" b="0" noProof="0" dirty="0"/>
                        <a:t>3 (2)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600" b="0" noProof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600" b="0" noProof="0" dirty="0"/>
                        <a:t>NA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1291400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600" b="0" noProof="0" dirty="0"/>
                        <a:t>Hypertension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11 (6)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600" b="0" noProof="0" dirty="0"/>
                        <a:t>3 (2)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600" b="0" noProof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600" b="0" noProof="0" dirty="0"/>
                        <a:t>10 (5)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600" b="0" noProof="0" dirty="0"/>
                        <a:t>2 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600" b="0" noProof="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0023858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600" b="0" noProof="0" dirty="0"/>
                        <a:t>Fatigue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 (5)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600" b="0" noProof="0" dirty="0"/>
                        <a:t>2 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600" b="0" noProof="0" dirty="0"/>
                        <a:t>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600" b="0" noProof="0" dirty="0"/>
                        <a:t>10 (5)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600" b="0" noProof="0" dirty="0"/>
                        <a:t>2 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600" b="0" noProof="0" dirty="0"/>
                        <a:t>NA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036400968"/>
                  </a:ext>
                </a:extLst>
              </a:tr>
            </a:tbl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AF6AC300-1513-7446-8507-4EE20D6D3210}"/>
              </a:ext>
            </a:extLst>
          </p:cNvPr>
          <p:cNvSpPr/>
          <p:nvPr/>
        </p:nvSpPr>
        <p:spPr>
          <a:xfrm>
            <a:off x="343820" y="4876278"/>
            <a:ext cx="5184576" cy="1015663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j-lt"/>
              </a:rPr>
              <a:t>Effectiveness:</a:t>
            </a:r>
          </a:p>
          <a:p>
            <a:r>
              <a:rPr lang="en-GB" sz="2000" b="1" dirty="0">
                <a:solidFill>
                  <a:srgbClr val="5D8298"/>
                </a:solidFill>
                <a:latin typeface="+mj-lt"/>
              </a:rPr>
              <a:t>Median OS: 16.3 (95% CI 10.9-NE) months</a:t>
            </a:r>
          </a:p>
          <a:p>
            <a:r>
              <a:rPr lang="en-GB" sz="2000" dirty="0">
                <a:solidFill>
                  <a:srgbClr val="5D8298"/>
                </a:solidFill>
                <a:latin typeface="+mj-lt"/>
              </a:rPr>
              <a:t>Median PFS: 3.7 (95% CI 2.8-4.3) </a:t>
            </a:r>
            <a:r>
              <a:rPr lang="en-GB" sz="2000" dirty="0">
                <a:solidFill>
                  <a:srgbClr val="5D8298"/>
                </a:solidFill>
              </a:rPr>
              <a:t>months </a:t>
            </a:r>
            <a:endParaRPr lang="en-GB" sz="2000" dirty="0">
              <a:solidFill>
                <a:srgbClr val="5D8298"/>
              </a:solidFill>
              <a:latin typeface="+mj-lt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119B3C00-EF7B-D346-995F-2FA464599BE3}"/>
              </a:ext>
            </a:extLst>
          </p:cNvPr>
          <p:cNvSpPr/>
          <p:nvPr/>
        </p:nvSpPr>
        <p:spPr>
          <a:xfrm>
            <a:off x="353317" y="2501803"/>
            <a:ext cx="4784726" cy="244588"/>
          </a:xfrm>
          <a:prstGeom prst="rect">
            <a:avLst/>
          </a:prstGeom>
          <a:noFill/>
          <a:ln w="381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1591BE0F-176E-394B-994A-0FEFD750E383}"/>
              </a:ext>
            </a:extLst>
          </p:cNvPr>
          <p:cNvSpPr/>
          <p:nvPr/>
        </p:nvSpPr>
        <p:spPr>
          <a:xfrm>
            <a:off x="353317" y="3696757"/>
            <a:ext cx="4784726" cy="244588"/>
          </a:xfrm>
          <a:prstGeom prst="rect">
            <a:avLst/>
          </a:prstGeom>
          <a:noFill/>
          <a:ln w="381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aphicFrame>
        <p:nvGraphicFramePr>
          <p:cNvPr id="16" name="Tableau 8">
            <a:extLst>
              <a:ext uri="{FF2B5EF4-FFF2-40B4-BE49-F238E27FC236}">
                <a16:creationId xmlns="" xmlns:a16="http://schemas.microsoft.com/office/drawing/2014/main" id="{A62E5143-E46F-CD44-9E4A-F1D58C9C93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701490"/>
              </p:ext>
            </p:extLst>
          </p:nvPr>
        </p:nvGraphicFramePr>
        <p:xfrm>
          <a:off x="335360" y="1127360"/>
          <a:ext cx="4824535" cy="3669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2368">
                  <a:extLst>
                    <a:ext uri="{9D8B030D-6E8A-4147-A177-3AD203B41FA5}">
                      <a16:colId xmlns="" xmlns:a16="http://schemas.microsoft.com/office/drawing/2014/main" val="3852556171"/>
                    </a:ext>
                  </a:extLst>
                </a:gridCol>
                <a:gridCol w="1512167">
                  <a:extLst>
                    <a:ext uri="{9D8B030D-6E8A-4147-A177-3AD203B41FA5}">
                      <a16:colId xmlns="" xmlns:a16="http://schemas.microsoft.com/office/drawing/2014/main" val="31382068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2400" baseline="30000" noProof="0" dirty="0"/>
                        <a:t>Treatment duration/modification and initial dose of regorafenib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Regorafenib (n=182)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46358977"/>
                  </a:ext>
                </a:extLst>
              </a:tr>
              <a:tr h="124008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600" b="0" noProof="0" dirty="0"/>
                        <a:t>Median</a:t>
                      </a:r>
                      <a:r>
                        <a:rPr lang="en-GB" sz="1600" b="0" baseline="0" noProof="0" dirty="0"/>
                        <a:t> d</a:t>
                      </a:r>
                      <a:r>
                        <a:rPr lang="en-GB" sz="1600" b="0" noProof="0" dirty="0"/>
                        <a:t>uration of treatment (IQR),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600" noProof="0" dirty="0"/>
                        <a:t>3.2 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600" noProof="0" dirty="0"/>
                        <a:t>(1.9-9.3)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455056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600" b="0" noProof="0" dirty="0"/>
                        <a:t>Initial daily dose of regorafenib, n (%)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341313" algn="dec"/>
                        </a:tabLst>
                      </a:pPr>
                      <a:endParaRPr lang="en-GB" sz="16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50928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600" b="1" noProof="0" dirty="0"/>
                        <a:t>	160</a:t>
                      </a:r>
                      <a:r>
                        <a:rPr lang="en-GB" sz="1600" b="1" baseline="0" noProof="0" dirty="0"/>
                        <a:t> mg</a:t>
                      </a:r>
                      <a:endParaRPr lang="en-GB" sz="1600" b="1" noProof="0" dirty="0"/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635000" algn="dec"/>
                        </a:tabLst>
                      </a:pPr>
                      <a:r>
                        <a:rPr lang="en-GB" sz="1600" b="1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128 (70)</a:t>
                      </a:r>
                    </a:p>
                  </a:txBody>
                  <a:tcPr marT="18288" marB="18288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308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600" b="0" noProof="0" dirty="0"/>
                        <a:t>	120</a:t>
                      </a:r>
                      <a:r>
                        <a:rPr lang="en-GB" sz="1600" b="0" baseline="0" noProof="0" dirty="0"/>
                        <a:t> mg</a:t>
                      </a:r>
                      <a:endParaRPr lang="en-GB" sz="1600" b="0" noProof="0" dirty="0"/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635000" algn="dec"/>
                        </a:tabLst>
                      </a:pPr>
                      <a:r>
                        <a:rPr lang="en-GB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25 (14)</a:t>
                      </a:r>
                    </a:p>
                  </a:txBody>
                  <a:tcPr marT="18288" marB="18288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600" b="0" noProof="0" dirty="0"/>
                        <a:t>	80</a:t>
                      </a:r>
                      <a:r>
                        <a:rPr lang="en-GB" sz="1600" b="0" baseline="0" noProof="0" dirty="0"/>
                        <a:t> mg</a:t>
                      </a:r>
                      <a:endParaRPr lang="en-GB" sz="1600" b="0" noProof="0" dirty="0"/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635000" algn="dec"/>
                        </a:tabLst>
                      </a:pPr>
                      <a:r>
                        <a:rPr lang="en-GB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28 (15)</a:t>
                      </a:r>
                    </a:p>
                  </a:txBody>
                  <a:tcPr marT="18288" marB="18288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600" b="0" noProof="0" dirty="0"/>
                        <a:t>	40 mg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635000" algn="dec"/>
                        </a:tabLst>
                      </a:pPr>
                      <a:r>
                        <a:rPr lang="en-GB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1 (</a:t>
                      </a:r>
                      <a:r>
                        <a:rPr lang="en-GB" sz="16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GB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T="18288" marB="18288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600" b="0" noProof="0" dirty="0"/>
                        <a:t>Any treatment modification, n (%)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635000" algn="dec"/>
                        </a:tabLst>
                      </a:pPr>
                      <a:r>
                        <a:rPr lang="en-GB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76</a:t>
                      </a:r>
                      <a:r>
                        <a:rPr lang="en-GB" sz="1600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(42)</a:t>
                      </a:r>
                      <a:endParaRPr lang="en-GB" sz="16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49736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600" b="1" noProof="0" dirty="0"/>
                        <a:t>	Dose reduction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635000" algn="dec"/>
                        </a:tabLst>
                      </a:pPr>
                      <a:r>
                        <a:rPr lang="en-GB" sz="1600" b="1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65 (36)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26872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600" b="0" noProof="0" dirty="0"/>
                        <a:t>	Dose escalation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635000" algn="dec"/>
                        </a:tabLst>
                      </a:pPr>
                      <a:r>
                        <a:rPr lang="en-GB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18 (10)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600" b="1" noProof="0" dirty="0"/>
                        <a:t>	</a:t>
                      </a:r>
                      <a:r>
                        <a:rPr lang="en-GB" sz="1600" b="0" noProof="0" dirty="0"/>
                        <a:t>Dose interruption</a:t>
                      </a:r>
                      <a:endParaRPr lang="en-GB" sz="1600" b="1" noProof="0" dirty="0"/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635000" algn="dec"/>
                        </a:tabLst>
                      </a:pPr>
                      <a:r>
                        <a:rPr lang="en-GB" sz="1600" b="1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17 (9)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31775" algn="l"/>
                        </a:tabLst>
                      </a:pPr>
                      <a:r>
                        <a:rPr lang="en-GB" sz="1600" b="0" noProof="0" dirty="0"/>
                        <a:t>	Dose restart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0000"/>
                        </a:lnSpc>
                        <a:tabLst>
                          <a:tab pos="635000" algn="dec"/>
                        </a:tabLst>
                      </a:pPr>
                      <a:r>
                        <a:rPr lang="en-GB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8 (4)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7F77DC88-55AD-8148-AF5A-BBD84424AA71}"/>
              </a:ext>
            </a:extLst>
          </p:cNvPr>
          <p:cNvSpPr/>
          <p:nvPr/>
        </p:nvSpPr>
        <p:spPr>
          <a:xfrm>
            <a:off x="375171" y="3789040"/>
            <a:ext cx="4784725" cy="246855"/>
          </a:xfrm>
          <a:prstGeom prst="rect">
            <a:avLst/>
          </a:prstGeom>
          <a:noFill/>
          <a:ln w="381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7F77DC88-55AD-8148-AF5A-BBD84424AA71}"/>
              </a:ext>
            </a:extLst>
          </p:cNvPr>
          <p:cNvSpPr/>
          <p:nvPr/>
        </p:nvSpPr>
        <p:spPr>
          <a:xfrm>
            <a:off x="353317" y="2491512"/>
            <a:ext cx="4784725" cy="246855"/>
          </a:xfrm>
          <a:prstGeom prst="rect">
            <a:avLst/>
          </a:prstGeom>
          <a:noFill/>
          <a:ln w="381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Rectangle 24">
            <a:extLst>
              <a:ext uri="{FF2B5EF4-FFF2-40B4-BE49-F238E27FC236}">
                <a16:creationId xmlns="" xmlns:a16="http://schemas.microsoft.com/office/drawing/2014/main" id="{7F77DC88-55AD-8148-AF5A-BBD84424AA71}"/>
              </a:ext>
            </a:extLst>
          </p:cNvPr>
          <p:cNvSpPr/>
          <p:nvPr/>
        </p:nvSpPr>
        <p:spPr>
          <a:xfrm>
            <a:off x="335360" y="5219669"/>
            <a:ext cx="4784725" cy="347472"/>
          </a:xfrm>
          <a:prstGeom prst="rect">
            <a:avLst/>
          </a:prstGeom>
          <a:noFill/>
          <a:ln w="381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ZoneTexte 12">
            <a:extLst>
              <a:ext uri="{FF2B5EF4-FFF2-40B4-BE49-F238E27FC236}">
                <a16:creationId xmlns="" xmlns:a16="http://schemas.microsoft.com/office/drawing/2014/main" id="{F92C5664-1329-314D-85B2-5908EBFD3318}"/>
              </a:ext>
            </a:extLst>
          </p:cNvPr>
          <p:cNvSpPr txBox="1"/>
          <p:nvPr/>
        </p:nvSpPr>
        <p:spPr>
          <a:xfrm>
            <a:off x="6080324" y="5016078"/>
            <a:ext cx="57365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FA402"/>
              </a:buCl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5D8298"/>
                </a:solidFill>
                <a:latin typeface="+mj-lt"/>
              </a:rPr>
              <a:t>70% of patients </a:t>
            </a:r>
            <a:r>
              <a:rPr lang="fr-FR" sz="1600" dirty="0" err="1">
                <a:solidFill>
                  <a:srgbClr val="5D8298"/>
                </a:solidFill>
                <a:latin typeface="+mj-lt"/>
              </a:rPr>
              <a:t>started</a:t>
            </a:r>
            <a:r>
              <a:rPr lang="fr-FR" sz="1600" dirty="0">
                <a:solidFill>
                  <a:srgbClr val="5D8298"/>
                </a:solidFill>
                <a:latin typeface="+mj-lt"/>
              </a:rPr>
              <a:t> at a dose of 160 mg </a:t>
            </a:r>
            <a:r>
              <a:rPr lang="fr-FR" sz="1600" dirty="0" err="1">
                <a:solidFill>
                  <a:srgbClr val="5D8298"/>
                </a:solidFill>
                <a:latin typeface="+mj-lt"/>
              </a:rPr>
              <a:t>daily</a:t>
            </a:r>
            <a:endParaRPr lang="fr-FR" sz="1600" dirty="0">
              <a:solidFill>
                <a:srgbClr val="5D8298"/>
              </a:solidFill>
              <a:latin typeface="+mj-lt"/>
            </a:endParaRPr>
          </a:p>
          <a:p>
            <a:pPr marL="285750" indent="-285750">
              <a:buClr>
                <a:srgbClr val="FFA402"/>
              </a:buCl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5D8298"/>
                </a:solidFill>
                <a:latin typeface="+mj-lt"/>
              </a:rPr>
              <a:t>42% of patients </a:t>
            </a:r>
            <a:r>
              <a:rPr lang="fr-FR" sz="1600" dirty="0" err="1">
                <a:solidFill>
                  <a:srgbClr val="5D8298"/>
                </a:solidFill>
                <a:latin typeface="+mj-lt"/>
              </a:rPr>
              <a:t>had</a:t>
            </a:r>
            <a:r>
              <a:rPr lang="fr-FR" sz="1600" dirty="0">
                <a:solidFill>
                  <a:srgbClr val="5D8298"/>
                </a:solidFill>
                <a:latin typeface="+mj-lt"/>
              </a:rPr>
              <a:t> a </a:t>
            </a:r>
            <a:r>
              <a:rPr lang="fr-FR" sz="1600" dirty="0" err="1">
                <a:solidFill>
                  <a:srgbClr val="5D8298"/>
                </a:solidFill>
                <a:latin typeface="+mj-lt"/>
              </a:rPr>
              <a:t>treatment</a:t>
            </a:r>
            <a:r>
              <a:rPr lang="fr-FR" sz="1600" dirty="0">
                <a:solidFill>
                  <a:srgbClr val="5D8298"/>
                </a:solidFill>
                <a:latin typeface="+mj-lt"/>
              </a:rPr>
              <a:t> modification, </a:t>
            </a:r>
            <a:r>
              <a:rPr lang="fr-FR" sz="1600" dirty="0" err="1">
                <a:solidFill>
                  <a:srgbClr val="5D8298"/>
                </a:solidFill>
                <a:latin typeface="+mj-lt"/>
              </a:rPr>
              <a:t>including</a:t>
            </a:r>
            <a:r>
              <a:rPr lang="fr-FR" sz="1600" dirty="0">
                <a:solidFill>
                  <a:srgbClr val="5D8298"/>
                </a:solidFill>
                <a:latin typeface="+mj-lt"/>
              </a:rPr>
              <a:t> 36% </a:t>
            </a:r>
            <a:r>
              <a:rPr lang="fr-FR" sz="1600" dirty="0" err="1">
                <a:solidFill>
                  <a:srgbClr val="5D8298"/>
                </a:solidFill>
                <a:latin typeface="+mj-lt"/>
              </a:rPr>
              <a:t>who</a:t>
            </a:r>
            <a:r>
              <a:rPr lang="fr-FR" sz="1600" dirty="0">
                <a:solidFill>
                  <a:srgbClr val="5D8298"/>
                </a:solidFill>
                <a:latin typeface="+mj-lt"/>
              </a:rPr>
              <a:t> </a:t>
            </a:r>
            <a:r>
              <a:rPr lang="fr-FR" sz="1600" dirty="0" err="1">
                <a:solidFill>
                  <a:srgbClr val="5D8298"/>
                </a:solidFill>
                <a:latin typeface="+mj-lt"/>
              </a:rPr>
              <a:t>had</a:t>
            </a:r>
            <a:r>
              <a:rPr lang="fr-FR" sz="1600" dirty="0">
                <a:solidFill>
                  <a:srgbClr val="5D8298"/>
                </a:solidFill>
                <a:latin typeface="+mj-lt"/>
              </a:rPr>
              <a:t> a dose </a:t>
            </a:r>
            <a:r>
              <a:rPr lang="fr-FR" sz="1600" dirty="0" err="1">
                <a:solidFill>
                  <a:srgbClr val="5D8298"/>
                </a:solidFill>
                <a:latin typeface="+mj-lt"/>
              </a:rPr>
              <a:t>reduction</a:t>
            </a:r>
            <a:endParaRPr lang="fr-FR" sz="1600" dirty="0">
              <a:solidFill>
                <a:srgbClr val="5D8298"/>
              </a:solidFill>
              <a:latin typeface="+mj-lt"/>
            </a:endParaRPr>
          </a:p>
          <a:p>
            <a:pPr marL="285750" indent="-285750">
              <a:buClr>
                <a:srgbClr val="FFA402"/>
              </a:buCl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5D8298"/>
                </a:solidFill>
                <a:latin typeface="+mj-lt"/>
              </a:rPr>
              <a:t>The </a:t>
            </a:r>
            <a:r>
              <a:rPr lang="fr-FR" sz="1600" dirty="0" err="1">
                <a:solidFill>
                  <a:srgbClr val="5D8298"/>
                </a:solidFill>
                <a:latin typeface="+mj-lt"/>
              </a:rPr>
              <a:t>most</a:t>
            </a:r>
            <a:r>
              <a:rPr lang="fr-FR" sz="1600" dirty="0">
                <a:solidFill>
                  <a:srgbClr val="5D8298"/>
                </a:solidFill>
                <a:latin typeface="+mj-lt"/>
              </a:rPr>
              <a:t> </a:t>
            </a:r>
            <a:r>
              <a:rPr lang="fr-FR" sz="1600" dirty="0" err="1">
                <a:solidFill>
                  <a:srgbClr val="5D8298"/>
                </a:solidFill>
                <a:latin typeface="+mj-lt"/>
              </a:rPr>
              <a:t>frequent</a:t>
            </a:r>
            <a:r>
              <a:rPr lang="fr-FR" sz="1600" dirty="0">
                <a:solidFill>
                  <a:srgbClr val="5D8298"/>
                </a:solidFill>
                <a:latin typeface="+mj-lt"/>
              </a:rPr>
              <a:t> </a:t>
            </a:r>
            <a:r>
              <a:rPr lang="fr-FR" sz="1600" dirty="0" err="1">
                <a:solidFill>
                  <a:srgbClr val="5D8298"/>
                </a:solidFill>
                <a:latin typeface="+mj-lt"/>
              </a:rPr>
              <a:t>regorafenib-related</a:t>
            </a:r>
            <a:r>
              <a:rPr lang="fr-FR" sz="1600" dirty="0">
                <a:solidFill>
                  <a:srgbClr val="5D8298"/>
                </a:solidFill>
                <a:latin typeface="+mj-lt"/>
              </a:rPr>
              <a:t> grade 3 TEAE= </a:t>
            </a:r>
            <a:r>
              <a:rPr lang="fr-FR" sz="1600" dirty="0" err="1">
                <a:solidFill>
                  <a:srgbClr val="5D8298"/>
                </a:solidFill>
                <a:latin typeface="+mj-lt"/>
              </a:rPr>
              <a:t>diarrhoea</a:t>
            </a:r>
            <a:r>
              <a:rPr lang="fr-FR" sz="1600" dirty="0">
                <a:solidFill>
                  <a:srgbClr val="5D8298"/>
                </a:solidFill>
                <a:latin typeface="+mj-lt"/>
              </a:rPr>
              <a:t> </a:t>
            </a:r>
          </a:p>
        </p:txBody>
      </p:sp>
      <p:sp>
        <p:nvSpPr>
          <p:cNvPr id="15" name="Flèche vers la droite 14">
            <a:extLst>
              <a:ext uri="{FF2B5EF4-FFF2-40B4-BE49-F238E27FC236}">
                <a16:creationId xmlns="" xmlns:a16="http://schemas.microsoft.com/office/drawing/2014/main" id="{4A2AD052-B596-F74B-B53A-8EEDAB7D0ABD}"/>
              </a:ext>
            </a:extLst>
          </p:cNvPr>
          <p:cNvSpPr/>
          <p:nvPr/>
        </p:nvSpPr>
        <p:spPr>
          <a:xfrm>
            <a:off x="5315210" y="5394702"/>
            <a:ext cx="780790" cy="33855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8787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79376" y="259106"/>
            <a:ext cx="8740800" cy="807285"/>
          </a:xfrm>
        </p:spPr>
        <p:txBody>
          <a:bodyPr/>
          <a:lstStyle/>
          <a:p>
            <a:r>
              <a:rPr lang="en-GB" dirty="0"/>
              <a:t>REFINE: conclusions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="" xmlns:a16="http://schemas.microsoft.com/office/drawing/2014/main" id="{240260B6-554B-944C-9577-A48D04397A61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09320"/>
            <a:ext cx="8116800" cy="365125"/>
          </a:xfrm>
        </p:spPr>
        <p:txBody>
          <a:bodyPr anchor="b"/>
          <a:lstStyle/>
          <a:p>
            <a:r>
              <a:rPr lang="en-GB" dirty="0"/>
              <a:t>ECOG PS, Eastern Cooperative Oncology Group performance status; OS, overall survival; QD, once daily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>
          <a:xfrm>
            <a:off x="479376" y="764704"/>
            <a:ext cx="11377264" cy="5112568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en-GB" b="1" dirty="0">
                <a:solidFill>
                  <a:schemeClr val="accent1"/>
                </a:solidFill>
              </a:rPr>
              <a:t>KEY FINDINGS</a:t>
            </a:r>
            <a:r>
              <a:rPr lang="en-GB" sz="1800" b="1" dirty="0"/>
              <a:t/>
            </a:r>
            <a:br>
              <a:rPr lang="en-GB" sz="1800" b="1" dirty="0"/>
            </a:br>
            <a:r>
              <a:rPr lang="en-GB" sz="1800" b="1" dirty="0"/>
              <a:t>Patient population is broader in the REFINE study compared to the RESORCE trial:</a:t>
            </a:r>
          </a:p>
          <a:p>
            <a:pPr marL="185738" indent="-185738">
              <a:spcBef>
                <a:spcPts val="300"/>
              </a:spcBef>
            </a:pPr>
            <a:r>
              <a:rPr lang="en-GB" sz="1800" dirty="0"/>
              <a:t>Inclusion of Child</a:t>
            </a:r>
            <a:r>
              <a:rPr lang="en-GB" sz="1800" dirty="0">
                <a:cs typeface="Arial"/>
              </a:rPr>
              <a:t>–</a:t>
            </a:r>
            <a:r>
              <a:rPr lang="en-GB" sz="1800" dirty="0"/>
              <a:t>Pugh class B liver disease</a:t>
            </a:r>
          </a:p>
          <a:p>
            <a:pPr marL="185738" indent="-185738">
              <a:spcBef>
                <a:spcPts val="300"/>
              </a:spcBef>
            </a:pPr>
            <a:r>
              <a:rPr lang="en-GB" sz="1800" dirty="0"/>
              <a:t>Patients with ECOG PS score ≥2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GB" sz="1800" b="1" dirty="0"/>
              <a:t>Primary objective: </a:t>
            </a:r>
          </a:p>
          <a:p>
            <a:pPr>
              <a:spcBef>
                <a:spcPts val="300"/>
              </a:spcBef>
            </a:pPr>
            <a:r>
              <a:rPr lang="en-GB" sz="1800" dirty="0"/>
              <a:t>Safety profile of regorafenib consistent with RESORCE study with no unexpected safety signals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GB" sz="1800" b="1" dirty="0"/>
              <a:t>Secondary objectives:</a:t>
            </a:r>
          </a:p>
          <a:p>
            <a:pPr>
              <a:spcBef>
                <a:spcPts val="300"/>
              </a:spcBef>
            </a:pPr>
            <a:r>
              <a:rPr lang="en-GB" sz="1800" dirty="0"/>
              <a:t>Effectiveness of regorafenib (median OS) consistent with RESORCE study results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GB" sz="1800" b="1" dirty="0"/>
              <a:t>Dosing of regorafenib:</a:t>
            </a:r>
          </a:p>
          <a:p>
            <a:pPr>
              <a:spcBef>
                <a:spcPts val="300"/>
              </a:spcBef>
            </a:pPr>
            <a:r>
              <a:rPr lang="en-GB" sz="1800" dirty="0"/>
              <a:t>Most patients (57%) initiated regorafenib at the label dose of 160 mg QD</a:t>
            </a:r>
          </a:p>
          <a:p>
            <a:pPr>
              <a:spcBef>
                <a:spcPts val="300"/>
              </a:spcBef>
            </a:pPr>
            <a:r>
              <a:rPr lang="en-GB" sz="1800" dirty="0"/>
              <a:t>Median duration of treatment and safety profile was similar in patients who initiated treatment at 160 mg, 120 mg, and 80 mg QD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GB" sz="1800" b="1" dirty="0"/>
              <a:t>Safety and effectiveness in Korean, Taiwanese, and Chinese population:</a:t>
            </a:r>
          </a:p>
          <a:p>
            <a:pPr>
              <a:spcBef>
                <a:spcPts val="300"/>
              </a:spcBef>
            </a:pPr>
            <a:r>
              <a:rPr lang="en-GB" sz="1800" dirty="0"/>
              <a:t>Longer median OS in this population (16.3 months) vs RESORCE (regorafenib arm: 10.6 months) vs REFINE global cohort  (13.2 months) but the proportion of censored patients was high</a:t>
            </a:r>
          </a:p>
          <a:p>
            <a:pPr>
              <a:spcBef>
                <a:spcPts val="300"/>
              </a:spcBef>
            </a:pPr>
            <a:r>
              <a:rPr lang="en-GB" sz="1800" dirty="0"/>
              <a:t>Safety profile in this sub-population was consistent with the one in the REFINE global cohort</a:t>
            </a:r>
          </a:p>
        </p:txBody>
      </p:sp>
    </p:spTree>
    <p:extLst>
      <p:ext uri="{BB962C8B-B14F-4D97-AF65-F5344CB8AC3E}">
        <p14:creationId xmlns:p14="http://schemas.microsoft.com/office/powerpoint/2010/main" val="3933479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REFINE: DISCUSSION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17EEB88A-78EF-B94A-8FD8-68680370A340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09320"/>
            <a:ext cx="8116800" cy="365125"/>
          </a:xfrm>
        </p:spPr>
        <p:txBody>
          <a:bodyPr anchor="b"/>
          <a:lstStyle/>
          <a:p>
            <a:r>
              <a:rPr lang="en-GB" dirty="0"/>
              <a:t>ECOG PS, Eastern Cooperative Oncology Group performance status; HCC, hepatocellular carcinoma; QD, once daily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620184" y="1332463"/>
            <a:ext cx="10963200" cy="4525200"/>
          </a:xfrm>
        </p:spPr>
        <p:txBody>
          <a:bodyPr/>
          <a:lstStyle/>
          <a:p>
            <a:pPr marL="0" indent="0">
              <a:buNone/>
            </a:pPr>
            <a:r>
              <a:rPr lang="en-GB" sz="2400" b="1" dirty="0">
                <a:solidFill>
                  <a:schemeClr val="accent1"/>
                </a:solidFill>
              </a:rPr>
              <a:t>Impact of real-world data on clinical practice and perspectives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tx2"/>
                </a:solidFill>
              </a:rPr>
              <a:t>In real-world practice, regorafenib showed a consistent safety profile and </a:t>
            </a:r>
            <a:r>
              <a:rPr lang="en-GB" sz="2400" dirty="0" smtClean="0">
                <a:solidFill>
                  <a:schemeClr val="tx2"/>
                </a:solidFill>
              </a:rPr>
              <a:t>effectiveness </a:t>
            </a:r>
            <a:r>
              <a:rPr lang="en-GB" sz="2400" dirty="0">
                <a:solidFill>
                  <a:schemeClr val="tx2"/>
                </a:solidFill>
              </a:rPr>
              <a:t>in broader population not usually included in clinical trial population:</a:t>
            </a:r>
          </a:p>
          <a:p>
            <a:pPr lvl="1"/>
            <a:r>
              <a:rPr lang="en-GB" sz="2200" dirty="0">
                <a:solidFill>
                  <a:schemeClr val="tx2"/>
                </a:solidFill>
              </a:rPr>
              <a:t>Patients with a poor ECOG PS score (≥2)</a:t>
            </a:r>
          </a:p>
          <a:p>
            <a:pPr lvl="1"/>
            <a:r>
              <a:rPr lang="en-GB" sz="2200" dirty="0">
                <a:solidFill>
                  <a:schemeClr val="tx2"/>
                </a:solidFill>
              </a:rPr>
              <a:t>Patients with Child–Pugh class B liver function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7962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E1C903-EB03-4C5A-984B-750C2EB65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dirty="0"/>
              <a:t>NIVOLUMAB AFTER selective internal radiation therapy USING selective internal radiation-SPHERES RESIN MICROSPHERES IN PATIENTS WITH HCC: THE NASIR-HCC TRIAL</a:t>
            </a:r>
            <a:endParaRPr lang="en-GB" sz="2200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A13A40E-6F55-624C-BC57-A766C3CDA3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/>
              <a:t>Sangro B, et al. </a:t>
            </a:r>
            <a:br>
              <a:rPr lang="en-GB" b="1" dirty="0"/>
            </a:br>
            <a:r>
              <a:rPr lang="en-GB" b="1" dirty="0"/>
              <a:t>ILCA 2020. Abstract #O-27. Oral presentation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r>
              <a:rPr lang="en-GB" dirty="0"/>
              <a:t>HCC, hepatocellular carcinoma</a:t>
            </a:r>
          </a:p>
        </p:txBody>
      </p:sp>
    </p:spTree>
    <p:extLst>
      <p:ext uri="{BB962C8B-B14F-4D97-AF65-F5344CB8AC3E}">
        <p14:creationId xmlns:p14="http://schemas.microsoft.com/office/powerpoint/2010/main" val="997361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9200" y="246567"/>
            <a:ext cx="8740800" cy="435352"/>
          </a:xfrm>
        </p:spPr>
        <p:txBody>
          <a:bodyPr/>
          <a:lstStyle/>
          <a:p>
            <a:r>
              <a:rPr lang="en-GB" dirty="0"/>
              <a:t>NASIR-HCC: Background and study design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8C33D507-3FBE-3140-8E67-1A847C94C5B5}"/>
              </a:ext>
            </a:extLst>
          </p:cNvPr>
          <p:cNvSpPr/>
          <p:nvPr/>
        </p:nvSpPr>
        <p:spPr>
          <a:xfrm>
            <a:off x="619200" y="2154366"/>
            <a:ext cx="10963200" cy="840230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>
              <a:lnSpc>
                <a:spcPct val="90000"/>
              </a:lnSpc>
            </a:pPr>
            <a:r>
              <a:rPr lang="en-GB" b="1" dirty="0">
                <a:solidFill>
                  <a:schemeClr val="accent1"/>
                </a:solidFill>
                <a:latin typeface="+mj-lt"/>
              </a:rPr>
              <a:t>NASIR-HCC study (NCT03380130): </a:t>
            </a:r>
            <a:r>
              <a:rPr lang="en-GB" dirty="0">
                <a:solidFill>
                  <a:srgbClr val="5D8298"/>
                </a:solidFill>
                <a:latin typeface="+mj-lt"/>
              </a:rPr>
              <a:t>multicentre, open-label, single-arm study of the safety and</a:t>
            </a:r>
            <a:br>
              <a:rPr lang="en-GB" dirty="0">
                <a:solidFill>
                  <a:srgbClr val="5D8298"/>
                </a:solidFill>
                <a:latin typeface="+mj-lt"/>
              </a:rPr>
            </a:br>
            <a:r>
              <a:rPr lang="en-GB" dirty="0">
                <a:solidFill>
                  <a:srgbClr val="5D8298"/>
                </a:solidFill>
                <a:latin typeface="+mj-lt"/>
              </a:rPr>
              <a:t>antitumoural efficacy of nivolumab after SIRT using Y90-loaded resin microspheres for the treatment of patients with HCC who are candidates for locoregional therapies</a:t>
            </a:r>
          </a:p>
        </p:txBody>
      </p:sp>
      <p:sp>
        <p:nvSpPr>
          <p:cNvPr id="27" name="Rectangle : coins arrondis 26">
            <a:extLst>
              <a:ext uri="{FF2B5EF4-FFF2-40B4-BE49-F238E27FC236}">
                <a16:creationId xmlns="" xmlns:a16="http://schemas.microsoft.com/office/drawing/2014/main" id="{37A40E3E-114D-A343-B87B-11BEF132FCCD}"/>
              </a:ext>
            </a:extLst>
          </p:cNvPr>
          <p:cNvSpPr/>
          <p:nvPr/>
        </p:nvSpPr>
        <p:spPr>
          <a:xfrm>
            <a:off x="619200" y="3117272"/>
            <a:ext cx="10963200" cy="2327563"/>
          </a:xfrm>
          <a:prstGeom prst="roundRect">
            <a:avLst>
              <a:gd name="adj" fmla="val 7468"/>
            </a:avLst>
          </a:prstGeom>
          <a:solidFill>
            <a:schemeClr val="accent1">
              <a:lumMod val="20000"/>
              <a:lumOff val="80000"/>
            </a:schemeClr>
          </a:solidFill>
          <a:ln w="1905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/>
          </a:p>
        </p:txBody>
      </p:sp>
      <p:sp>
        <p:nvSpPr>
          <p:cNvPr id="62" name="Rectangle : coins arrondis 61">
            <a:extLst>
              <a:ext uri="{FF2B5EF4-FFF2-40B4-BE49-F238E27FC236}">
                <a16:creationId xmlns="" xmlns:a16="http://schemas.microsoft.com/office/drawing/2014/main" id="{68A05CA8-3A68-4747-A395-0D54BEFE548F}"/>
              </a:ext>
            </a:extLst>
          </p:cNvPr>
          <p:cNvSpPr/>
          <p:nvPr/>
        </p:nvSpPr>
        <p:spPr>
          <a:xfrm>
            <a:off x="7997539" y="3212976"/>
            <a:ext cx="3453856" cy="2109366"/>
          </a:xfrm>
          <a:prstGeom prst="roundRect">
            <a:avLst>
              <a:gd name="adj" fmla="val 6490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en-GB" sz="1400" b="1" dirty="0">
                <a:solidFill>
                  <a:schemeClr val="accent1"/>
                </a:solidFill>
                <a:cs typeface="Calibri" panose="020F0502020204030204" pitchFamily="34" charset="0"/>
              </a:rPr>
              <a:t>Primary endpoint:</a:t>
            </a:r>
            <a:r>
              <a:rPr lang="en-GB" sz="1400" dirty="0">
                <a:solidFill>
                  <a:schemeClr val="accent1"/>
                </a:solidFill>
                <a:cs typeface="Calibri" panose="020F0502020204030204" pitchFamily="34" charset="0"/>
              </a:rPr>
              <a:t> </a:t>
            </a:r>
          </a:p>
          <a:p>
            <a:pPr marL="184150" indent="-1841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tx1"/>
                </a:solidFill>
                <a:cs typeface="Calibri" panose="020F0502020204030204" pitchFamily="34" charset="0"/>
              </a:rPr>
              <a:t>Safety: </a:t>
            </a:r>
            <a:r>
              <a:rPr lang="en-GB" sz="1400" dirty="0">
                <a:solidFill>
                  <a:schemeClr val="tx1"/>
                </a:solidFill>
                <a:cs typeface="Calibri" panose="020F0502020204030204" pitchFamily="34" charset="0"/>
              </a:rPr>
              <a:t>AEs, SAEs, liver decompensation, drug discontinuation due to toxicity</a:t>
            </a:r>
          </a:p>
          <a:p>
            <a:r>
              <a:rPr lang="en-GB" sz="1400" b="1" dirty="0">
                <a:solidFill>
                  <a:schemeClr val="accent1"/>
                </a:solidFill>
                <a:cs typeface="Calibri" panose="020F0502020204030204" pitchFamily="34" charset="0"/>
              </a:rPr>
              <a:t>Secondary endpoint:</a:t>
            </a:r>
            <a:endParaRPr lang="en-GB" sz="1400" dirty="0">
              <a:solidFill>
                <a:schemeClr val="accent1"/>
              </a:solidFill>
              <a:cs typeface="Calibri" panose="020F0502020204030204" pitchFamily="34" charset="0"/>
            </a:endParaRPr>
          </a:p>
          <a:p>
            <a:pPr marL="184150" indent="-1841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tx1"/>
                </a:solidFill>
                <a:cs typeface="Calibri" panose="020F0502020204030204" pitchFamily="34" charset="0"/>
              </a:rPr>
              <a:t>Antitumour activity: </a:t>
            </a:r>
            <a:r>
              <a:rPr lang="en-GB" sz="1400" dirty="0">
                <a:solidFill>
                  <a:schemeClr val="tx1"/>
                </a:solidFill>
                <a:cs typeface="Calibri" panose="020F0502020204030204" pitchFamily="34" charset="0"/>
              </a:rPr>
              <a:t>ORR, DCR, DoR, TTP, PFS, and pattern of progression based on RECIST v1.1 by investigators</a:t>
            </a:r>
          </a:p>
          <a:p>
            <a:r>
              <a:rPr lang="en-GB" sz="1400" b="1" dirty="0">
                <a:solidFill>
                  <a:schemeClr val="accent1"/>
                </a:solidFill>
                <a:cs typeface="Calibri" panose="020F0502020204030204" pitchFamily="34" charset="0"/>
              </a:rPr>
              <a:t>Exploratory endpoints:</a:t>
            </a:r>
            <a:endParaRPr lang="en-GB" sz="1400" dirty="0">
              <a:solidFill>
                <a:schemeClr val="accent1"/>
              </a:solidFill>
              <a:cs typeface="Calibri" panose="020F0502020204030204" pitchFamily="34" charset="0"/>
            </a:endParaRPr>
          </a:p>
          <a:p>
            <a:pPr marL="184150" indent="-1841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cs typeface="Calibri" panose="020F0502020204030204" pitchFamily="34" charset="0"/>
              </a:rPr>
              <a:t>OS, ALBI grade, HRQoL, biomarkers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="" xmlns:a16="http://schemas.microsoft.com/office/drawing/2014/main" id="{F2877974-FF60-6142-A572-5BA83D706ECD}"/>
              </a:ext>
            </a:extLst>
          </p:cNvPr>
          <p:cNvSpPr txBox="1"/>
          <p:nvPr/>
        </p:nvSpPr>
        <p:spPr>
          <a:xfrm>
            <a:off x="1421857" y="5493473"/>
            <a:ext cx="10772328" cy="590931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dirty="0">
                <a:solidFill>
                  <a:schemeClr val="tx2"/>
                </a:solidFill>
              </a:rPr>
              <a:t>The oral presentation reports </a:t>
            </a:r>
            <a:r>
              <a:rPr lang="en-GB" dirty="0">
                <a:solidFill>
                  <a:schemeClr val="tx2"/>
                </a:solidFill>
                <a:ea typeface="Aileron" charset="0"/>
                <a:cs typeface="Aileron" charset="0"/>
              </a:rPr>
              <a:t>safety, tolerability, and preliminary efficacy of nivolumab in combination with SIRT using Y90-loaded resin microspheres 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="" xmlns:a16="http://schemas.microsoft.com/office/drawing/2014/main" id="{FDFB163C-F6DE-1846-902B-B8F7752D4BAB}"/>
              </a:ext>
            </a:extLst>
          </p:cNvPr>
          <p:cNvSpPr/>
          <p:nvPr/>
        </p:nvSpPr>
        <p:spPr>
          <a:xfrm>
            <a:off x="619201" y="973979"/>
            <a:ext cx="10963200" cy="840230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>
              <a:lnSpc>
                <a:spcPct val="90000"/>
              </a:lnSpc>
            </a:pPr>
            <a:r>
              <a:rPr lang="en-GB" b="1" dirty="0">
                <a:solidFill>
                  <a:schemeClr val="accent1"/>
                </a:solidFill>
                <a:latin typeface="+mj-lt"/>
              </a:rPr>
              <a:t>Intra-arterial therapies: </a:t>
            </a:r>
            <a:r>
              <a:rPr lang="en-GB" dirty="0">
                <a:solidFill>
                  <a:srgbClr val="5D8298"/>
                </a:solidFill>
                <a:latin typeface="+mj-lt"/>
              </a:rPr>
              <a:t>Trans-arterial chemoembolisation (TACE) is the most widely used selective internal radiation therapy (SIRT); used increasingly in patients who are not optimal candidates for TACE selective internal radiation (SIR)-Spheres: yttrium-90 (Y90)-loaded resin microspheres that induce liver disease control in most patients</a:t>
            </a:r>
          </a:p>
        </p:txBody>
      </p:sp>
      <p:sp>
        <p:nvSpPr>
          <p:cNvPr id="16" name="TextBox 28">
            <a:extLst>
              <a:ext uri="{FF2B5EF4-FFF2-40B4-BE49-F238E27FC236}">
                <a16:creationId xmlns="" xmlns:a16="http://schemas.microsoft.com/office/drawing/2014/main" id="{9003F6FE-8060-A14E-B65F-0327593EC5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8474" y="3316256"/>
            <a:ext cx="2254486" cy="1938763"/>
          </a:xfrm>
          <a:prstGeom prst="roundRect">
            <a:avLst>
              <a:gd name="adj" fmla="val 8387"/>
            </a:avLst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  <a:effectLst/>
        </p:spPr>
        <p:txBody>
          <a:bodyPr lIns="45720" tIns="45720" rIns="45720" bIns="45720" anchor="ctr"/>
          <a:lstStyle>
            <a:lvl1pPr defTabSz="519113"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1pPr>
            <a:lvl2pPr marL="104775" indent="-104775" defTabSz="519113">
              <a:lnSpc>
                <a:spcPct val="93000"/>
              </a:lnSpc>
              <a:spcAft>
                <a:spcPts val="5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4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2pPr>
            <a:lvl3pPr defTabSz="519113">
              <a:lnSpc>
                <a:spcPct val="93000"/>
              </a:lnSpc>
              <a:spcAft>
                <a:spcPts val="4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3pPr>
            <a:lvl4pPr defTabSz="519113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4pPr>
            <a:lvl5pPr defTabSz="519113">
              <a:lnSpc>
                <a:spcPct val="93000"/>
              </a:lnSpc>
              <a:spcAft>
                <a:spcPts val="1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5pPr>
            <a:lvl6pPr marL="2514600" indent="-228600" defTabSz="51911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6pPr>
            <a:lvl7pPr marL="2971800" indent="-228600" defTabSz="51911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7pPr>
            <a:lvl8pPr marL="3429000" indent="-228600" defTabSz="51911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8pPr>
            <a:lvl9pPr marL="3886200" indent="-228600" defTabSz="51911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9pPr>
          </a:lstStyle>
          <a:p>
            <a:pPr algn="ctr">
              <a:lnSpc>
                <a:spcPct val="100000"/>
              </a:lnSpc>
              <a:spcAft>
                <a:spcPct val="0"/>
              </a:spcAft>
              <a:buClr>
                <a:srgbClr val="FFFFFF"/>
              </a:buClr>
              <a:buSzTx/>
              <a:buFont typeface="Arial" panose="020B0604020202020204" pitchFamily="34" charset="0"/>
              <a:buNone/>
            </a:pPr>
            <a:r>
              <a:rPr lang="en-GB" altLang="zh-CN" sz="1400" b="1" dirty="0">
                <a:solidFill>
                  <a:schemeClr val="accent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Nivolumab</a:t>
            </a:r>
            <a:endParaRPr lang="en-GB" altLang="zh-CN" sz="1400" dirty="0">
              <a:solidFill>
                <a:schemeClr val="accent1"/>
              </a:solidFill>
              <a:latin typeface="+mn-lt"/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marL="117475" lvl="1" indent="-117475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</a:pPr>
            <a:r>
              <a:rPr lang="en-GB" altLang="en-US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240mg IV Q2W flat dose until:</a:t>
            </a:r>
          </a:p>
          <a:p>
            <a:pPr marL="360363" lvl="2" indent="-227013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Tx/>
              <a:buFont typeface="System Font Regular"/>
              <a:buChar char="–"/>
            </a:pPr>
            <a:r>
              <a:rPr lang="en-GB" altLang="en-US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24 doses</a:t>
            </a:r>
          </a:p>
          <a:p>
            <a:pPr marL="360363" lvl="2" indent="-227013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Tx/>
              <a:buFont typeface="System Font Regular"/>
              <a:buChar char="–"/>
            </a:pPr>
            <a:r>
              <a:rPr lang="en-GB" altLang="en-US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Unacceptable toxicity</a:t>
            </a:r>
          </a:p>
          <a:p>
            <a:pPr marL="360363" lvl="2" indent="-227013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Tx/>
              <a:buFont typeface="System Font Regular"/>
              <a:buChar char="–"/>
            </a:pPr>
            <a:r>
              <a:rPr lang="en-GB" altLang="en-US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Tumour progression</a:t>
            </a:r>
          </a:p>
          <a:p>
            <a:pPr marL="117475" lvl="1" indent="-117475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</a:pPr>
            <a:r>
              <a:rPr lang="en-GB" altLang="en-US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Follow-up and survival follow-up</a:t>
            </a:r>
          </a:p>
        </p:txBody>
      </p:sp>
      <p:sp>
        <p:nvSpPr>
          <p:cNvPr id="22" name="Flèche vers la droite 31">
            <a:extLst>
              <a:ext uri="{FF2B5EF4-FFF2-40B4-BE49-F238E27FC236}">
                <a16:creationId xmlns="" xmlns:a16="http://schemas.microsoft.com/office/drawing/2014/main" id="{4DA9388E-351C-B04B-BD52-3B09FBF5B5FF}"/>
              </a:ext>
            </a:extLst>
          </p:cNvPr>
          <p:cNvSpPr/>
          <p:nvPr/>
        </p:nvSpPr>
        <p:spPr>
          <a:xfrm>
            <a:off x="625577" y="5552880"/>
            <a:ext cx="690376" cy="484632"/>
          </a:xfrm>
          <a:prstGeom prst="rightArrow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Flèche vers le bas 11">
            <a:extLst>
              <a:ext uri="{FF2B5EF4-FFF2-40B4-BE49-F238E27FC236}">
                <a16:creationId xmlns="" xmlns:a16="http://schemas.microsoft.com/office/drawing/2014/main" id="{064FAE98-3C76-374A-B403-7D41EADBBAB0}"/>
              </a:ext>
            </a:extLst>
          </p:cNvPr>
          <p:cNvSpPr/>
          <p:nvPr/>
        </p:nvSpPr>
        <p:spPr>
          <a:xfrm>
            <a:off x="5854824" y="1800112"/>
            <a:ext cx="457200" cy="354064"/>
          </a:xfrm>
          <a:prstGeom prst="downArrow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5"/>
          </p:nvPr>
        </p:nvSpPr>
        <p:spPr>
          <a:xfrm>
            <a:off x="620183" y="6313504"/>
            <a:ext cx="10180339" cy="365125"/>
          </a:xfrm>
        </p:spPr>
        <p:txBody>
          <a:bodyPr anchor="b"/>
          <a:lstStyle/>
          <a:p>
            <a:r>
              <a:rPr lang="en-GB" dirty="0"/>
              <a:t>AE, adverse event; ALBI, albumin-bilirubin; BSA, body surface area; DCR, disease control rate; DoR, duration of response; HCC, hepatocellular carcinoma; HRQoL, health-related quality of life; IV, intravenous; ORR, overall response rate; OS, overall survival; PFS, progression-free survival; Q2W, every 2 weeks; RECIST, Response Evaluation Criteria In Solid Tumours; SAE, serious adverse event; TTP, time to progression</a:t>
            </a:r>
          </a:p>
        </p:txBody>
      </p:sp>
      <p:cxnSp>
        <p:nvCxnSpPr>
          <p:cNvPr id="23" name="Straight Connector 40">
            <a:extLst>
              <a:ext uri="{FF2B5EF4-FFF2-40B4-BE49-F238E27FC236}">
                <a16:creationId xmlns="" xmlns:a16="http://schemas.microsoft.com/office/drawing/2014/main" id="{FCF280A3-8B91-6546-B20F-C8EEB132450E}"/>
              </a:ext>
            </a:extLst>
          </p:cNvPr>
          <p:cNvCxnSpPr>
            <a:cxnSpLocks/>
          </p:cNvCxnSpPr>
          <p:nvPr/>
        </p:nvCxnSpPr>
        <p:spPr>
          <a:xfrm>
            <a:off x="3262536" y="4285637"/>
            <a:ext cx="457200" cy="0"/>
          </a:xfrm>
          <a:prstGeom prst="line">
            <a:avLst/>
          </a:prstGeom>
          <a:ln w="381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28">
            <a:extLst>
              <a:ext uri="{FF2B5EF4-FFF2-40B4-BE49-F238E27FC236}">
                <a16:creationId xmlns="" xmlns:a16="http://schemas.microsoft.com/office/drawing/2014/main" id="{CABF7121-3A06-E644-A99C-0B89C01D71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400" y="3254470"/>
            <a:ext cx="2783369" cy="2024111"/>
          </a:xfrm>
          <a:prstGeom prst="roundRect">
            <a:avLst>
              <a:gd name="adj" fmla="val 12782"/>
            </a:avLst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/>
        </p:spPr>
        <p:txBody>
          <a:bodyPr lIns="45720" tIns="45720" rIns="45720" bIns="45720" anchor="ctr"/>
          <a:lstStyle>
            <a:lvl1pPr defTabSz="519113"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1pPr>
            <a:lvl2pPr marL="104775" indent="-104775" defTabSz="519113">
              <a:lnSpc>
                <a:spcPct val="93000"/>
              </a:lnSpc>
              <a:spcAft>
                <a:spcPts val="5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4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2pPr>
            <a:lvl3pPr defTabSz="519113">
              <a:lnSpc>
                <a:spcPct val="93000"/>
              </a:lnSpc>
              <a:spcAft>
                <a:spcPts val="4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3pPr>
            <a:lvl4pPr defTabSz="519113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4pPr>
            <a:lvl5pPr defTabSz="519113">
              <a:lnSpc>
                <a:spcPct val="93000"/>
              </a:lnSpc>
              <a:spcAft>
                <a:spcPts val="1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5pPr>
            <a:lvl6pPr marL="2514600" indent="-228600" defTabSz="51911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6pPr>
            <a:lvl7pPr marL="2971800" indent="-228600" defTabSz="51911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7pPr>
            <a:lvl8pPr marL="3429000" indent="-228600" defTabSz="51911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8pPr>
            <a:lvl9pPr marL="3886200" indent="-228600" defTabSz="51911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9pPr>
          </a:lstStyle>
          <a:p>
            <a:pPr algn="ctr">
              <a:lnSpc>
                <a:spcPts val="1400"/>
              </a:lnSpc>
              <a:spcBef>
                <a:spcPts val="300"/>
              </a:spcBef>
              <a:spcAft>
                <a:spcPts val="300"/>
              </a:spcAft>
              <a:buClr>
                <a:srgbClr val="FFFFFF"/>
              </a:buClr>
              <a:buSzTx/>
            </a:pPr>
            <a:r>
              <a:rPr lang="en-GB" altLang="zh-CN" sz="1400" b="1" dirty="0">
                <a:solidFill>
                  <a:schemeClr val="accent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Key eligibility criteria</a:t>
            </a:r>
          </a:p>
          <a:p>
            <a:pPr marL="117475" lvl="1" indent="-117475">
              <a:lnSpc>
                <a:spcPts val="1400"/>
              </a:lnSpc>
              <a:spcBef>
                <a:spcPts val="300"/>
              </a:spcBef>
              <a:spcAft>
                <a:spcPts val="45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</a:pPr>
            <a:r>
              <a:rPr lang="en-GB" altLang="en-US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Patients with unresectable HCC (histology or imaging)</a:t>
            </a:r>
          </a:p>
          <a:p>
            <a:pPr marL="117475" lvl="1" indent="-117475">
              <a:lnSpc>
                <a:spcPts val="1400"/>
              </a:lnSpc>
              <a:spcBef>
                <a:spcPts val="300"/>
              </a:spcBef>
              <a:spcAft>
                <a:spcPts val="45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</a:pPr>
            <a:r>
              <a:rPr lang="en-GB" altLang="en-US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Candidate for locoregional therapies based on:</a:t>
            </a:r>
          </a:p>
          <a:p>
            <a:pPr marL="319088" lvl="2" indent="-185738">
              <a:lnSpc>
                <a:spcPts val="1400"/>
              </a:lnSpc>
              <a:spcAft>
                <a:spcPts val="450"/>
              </a:spcAft>
              <a:buClr>
                <a:schemeClr val="accent1"/>
              </a:buClr>
              <a:buSzTx/>
              <a:buFont typeface="System Font Regular"/>
              <a:buChar char="–"/>
              <a:tabLst>
                <a:tab pos="431800" algn="l"/>
              </a:tabLst>
            </a:pPr>
            <a:r>
              <a:rPr lang="en-GB" altLang="en-US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Preserved liver function (Child–Pugh class A)</a:t>
            </a:r>
          </a:p>
          <a:p>
            <a:pPr marL="319088" lvl="2" indent="-185738">
              <a:lnSpc>
                <a:spcPts val="1400"/>
              </a:lnSpc>
              <a:spcAft>
                <a:spcPts val="450"/>
              </a:spcAft>
              <a:buClr>
                <a:schemeClr val="accent1"/>
              </a:buClr>
              <a:buSzTx/>
              <a:buFont typeface="System Font Regular"/>
              <a:buChar char="–"/>
              <a:tabLst>
                <a:tab pos="431800" algn="l"/>
              </a:tabLst>
            </a:pPr>
            <a:r>
              <a:rPr lang="en-GB" altLang="en-US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Absence of distant metastasis</a:t>
            </a:r>
          </a:p>
          <a:p>
            <a:pPr marL="117475" lvl="1" indent="-117475">
              <a:lnSpc>
                <a:spcPts val="1400"/>
              </a:lnSpc>
              <a:spcBef>
                <a:spcPts val="300"/>
              </a:spcBef>
              <a:spcAft>
                <a:spcPts val="45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</a:pPr>
            <a:r>
              <a:rPr lang="en-GB" altLang="en-US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Not optimal candidate for TACE</a:t>
            </a:r>
          </a:p>
        </p:txBody>
      </p:sp>
      <p:cxnSp>
        <p:nvCxnSpPr>
          <p:cNvPr id="24" name="Straight Connector 40">
            <a:extLst>
              <a:ext uri="{FF2B5EF4-FFF2-40B4-BE49-F238E27FC236}">
                <a16:creationId xmlns="" xmlns:a16="http://schemas.microsoft.com/office/drawing/2014/main" id="{FCF280A3-8B91-6546-B20F-C8EEB132450E}"/>
              </a:ext>
            </a:extLst>
          </p:cNvPr>
          <p:cNvCxnSpPr>
            <a:cxnSpLocks/>
          </p:cNvCxnSpPr>
          <p:nvPr/>
        </p:nvCxnSpPr>
        <p:spPr>
          <a:xfrm>
            <a:off x="5091274" y="4285637"/>
            <a:ext cx="457200" cy="0"/>
          </a:xfrm>
          <a:prstGeom prst="line">
            <a:avLst/>
          </a:prstGeom>
          <a:ln w="381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28">
            <a:extLst>
              <a:ext uri="{FF2B5EF4-FFF2-40B4-BE49-F238E27FC236}">
                <a16:creationId xmlns="" xmlns:a16="http://schemas.microsoft.com/office/drawing/2014/main" id="{C114CCA6-62CC-D347-9632-4681BE3B28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7488" y="3471885"/>
            <a:ext cx="1626407" cy="1627504"/>
          </a:xfrm>
          <a:prstGeom prst="roundRect">
            <a:avLst>
              <a:gd name="adj" fmla="val 8387"/>
            </a:avLst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/>
        </p:spPr>
        <p:txBody>
          <a:bodyPr lIns="45720" tIns="45720" rIns="45720" bIns="45720" anchor="ctr"/>
          <a:lstStyle>
            <a:lvl1pPr defTabSz="519113"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1pPr>
            <a:lvl2pPr marL="104775" indent="-104775" defTabSz="519113">
              <a:lnSpc>
                <a:spcPct val="93000"/>
              </a:lnSpc>
              <a:spcAft>
                <a:spcPts val="5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4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2pPr>
            <a:lvl3pPr defTabSz="519113">
              <a:lnSpc>
                <a:spcPct val="93000"/>
              </a:lnSpc>
              <a:spcAft>
                <a:spcPts val="4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3pPr>
            <a:lvl4pPr defTabSz="519113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4pPr>
            <a:lvl5pPr defTabSz="519113">
              <a:lnSpc>
                <a:spcPct val="93000"/>
              </a:lnSpc>
              <a:spcAft>
                <a:spcPts val="1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5pPr>
            <a:lvl6pPr marL="2514600" indent="-228600" defTabSz="51911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6pPr>
            <a:lvl7pPr marL="2971800" indent="-228600" defTabSz="51911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7pPr>
            <a:lvl8pPr marL="3429000" indent="-228600" defTabSz="51911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8pPr>
            <a:lvl9pPr marL="3886200" indent="-228600" defTabSz="51911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9pPr>
          </a:lstStyle>
          <a:p>
            <a:pPr algn="ctr">
              <a:lnSpc>
                <a:spcPct val="100000"/>
              </a:lnSpc>
              <a:spcAft>
                <a:spcPct val="0"/>
              </a:spcAft>
              <a:buClr>
                <a:srgbClr val="FFFFFF"/>
              </a:buClr>
              <a:buSzTx/>
              <a:buFont typeface="Arial" panose="020B0604020202020204" pitchFamily="34" charset="0"/>
              <a:buNone/>
            </a:pPr>
            <a:r>
              <a:rPr lang="en-GB" altLang="zh-CN" sz="1400" b="1" dirty="0">
                <a:solidFill>
                  <a:schemeClr val="accent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Y90-loaded resin microspheres </a:t>
            </a:r>
            <a:endParaRPr lang="en-GB" altLang="zh-CN" sz="1400" dirty="0">
              <a:solidFill>
                <a:schemeClr val="accent1"/>
              </a:solidFill>
              <a:latin typeface="+mn-lt"/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marL="117475" lvl="1" indent="-117475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</a:pPr>
            <a:r>
              <a:rPr lang="en-GB" altLang="en-US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Activity based on BSA formula or modified partition model</a:t>
            </a:r>
          </a:p>
        </p:txBody>
      </p:sp>
    </p:spTree>
    <p:extLst>
      <p:ext uri="{BB962C8B-B14F-4D97-AF65-F5344CB8AC3E}">
        <p14:creationId xmlns:p14="http://schemas.microsoft.com/office/powerpoint/2010/main" val="159212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9200" y="246566"/>
            <a:ext cx="8740800" cy="807285"/>
          </a:xfrm>
        </p:spPr>
        <p:txBody>
          <a:bodyPr/>
          <a:lstStyle/>
          <a:p>
            <a:r>
              <a:rPr lang="en-GB" dirty="0"/>
              <a:t>NASIR-HCC: Results </a:t>
            </a:r>
            <a:r>
              <a:rPr lang="en-GB" dirty="0">
                <a:cs typeface="Arial"/>
              </a:rPr>
              <a:t>–</a:t>
            </a:r>
            <a:r>
              <a:rPr lang="en-GB" dirty="0"/>
              <a:t> safety endpoint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71B0EC18-27DC-FA4A-AFB9-A32AFE02D918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09320"/>
            <a:ext cx="10084328" cy="365125"/>
          </a:xfrm>
        </p:spPr>
        <p:txBody>
          <a:bodyPr/>
          <a:lstStyle/>
          <a:p>
            <a:r>
              <a:rPr lang="en-GB" dirty="0"/>
              <a:t>AE, adverse event; AESI, adverse event of special interest; ALT, alanine transaminase; AST, aspartate transaminase; SAE, serious adverse event; TRAE, treatment-related adverse event; w/o, without</a:t>
            </a:r>
          </a:p>
        </p:txBody>
      </p:sp>
      <p:graphicFrame>
        <p:nvGraphicFramePr>
          <p:cNvPr id="4" name="Tableau 4">
            <a:extLst>
              <a:ext uri="{FF2B5EF4-FFF2-40B4-BE49-F238E27FC236}">
                <a16:creationId xmlns="" xmlns:a16="http://schemas.microsoft.com/office/drawing/2014/main" id="{9B1A8379-263A-BE41-837A-7EDCF49B70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669471"/>
              </p:ext>
            </p:extLst>
          </p:nvPr>
        </p:nvGraphicFramePr>
        <p:xfrm>
          <a:off x="619200" y="1620871"/>
          <a:ext cx="3647704" cy="3870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9409">
                  <a:extLst>
                    <a:ext uri="{9D8B030D-6E8A-4147-A177-3AD203B41FA5}">
                      <a16:colId xmlns="" xmlns:a16="http://schemas.microsoft.com/office/drawing/2014/main" val="3128660046"/>
                    </a:ext>
                  </a:extLst>
                </a:gridCol>
                <a:gridCol w="848295">
                  <a:extLst>
                    <a:ext uri="{9D8B030D-6E8A-4147-A177-3AD203B41FA5}">
                      <a16:colId xmlns="" xmlns:a16="http://schemas.microsoft.com/office/drawing/2014/main" val="2405818445"/>
                    </a:ext>
                  </a:extLst>
                </a:gridCol>
              </a:tblGrid>
              <a:tr h="530555"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AEs, n 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(N=42)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358486399"/>
                  </a:ext>
                </a:extLst>
              </a:tr>
              <a:tr h="355362">
                <a:tc>
                  <a:txBody>
                    <a:bodyPr/>
                    <a:lstStyle/>
                    <a:p>
                      <a:r>
                        <a:rPr lang="en-GB" sz="1400" b="0" noProof="0" dirty="0"/>
                        <a:t>TRAE any grade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16 (38.0)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003157375"/>
                  </a:ext>
                </a:extLst>
              </a:tr>
              <a:tr h="355362">
                <a:tc>
                  <a:txBody>
                    <a:bodyPr/>
                    <a:lstStyle/>
                    <a:p>
                      <a:r>
                        <a:rPr lang="en-GB" sz="1400" b="0" noProof="0" dirty="0"/>
                        <a:t>TRAE grade 3 or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5 (11.9)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526818755"/>
                  </a:ext>
                </a:extLst>
              </a:tr>
              <a:tr h="355362">
                <a:tc>
                  <a:txBody>
                    <a:bodyPr/>
                    <a:lstStyle/>
                    <a:p>
                      <a:r>
                        <a:rPr lang="en-GB" sz="1400" b="0" noProof="0" dirty="0"/>
                        <a:t>Treatment-related</a:t>
                      </a:r>
                      <a:r>
                        <a:rPr lang="en-GB" sz="1400" b="0" baseline="0" noProof="0" dirty="0"/>
                        <a:t> </a:t>
                      </a:r>
                      <a:r>
                        <a:rPr lang="en-GB" sz="1400" b="0" noProof="0" dirty="0"/>
                        <a:t>SAE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 (11.9)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275338135"/>
                  </a:ext>
                </a:extLst>
              </a:tr>
              <a:tr h="355362">
                <a:tc>
                  <a:txBody>
                    <a:bodyPr/>
                    <a:lstStyle/>
                    <a:p>
                      <a:r>
                        <a:rPr lang="en-GB" sz="1400" b="0" noProof="0" dirty="0"/>
                        <a:t>Treatment-related</a:t>
                      </a:r>
                      <a:r>
                        <a:rPr lang="en-GB" sz="1400" b="0" baseline="0" noProof="0" dirty="0"/>
                        <a:t> </a:t>
                      </a:r>
                      <a:r>
                        <a:rPr lang="en-GB" sz="1400" b="0" noProof="0" dirty="0"/>
                        <a:t>AESI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15 (35.7)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225925657"/>
                  </a:ext>
                </a:extLst>
              </a:tr>
              <a:tr h="355362">
                <a:tc>
                  <a:txBody>
                    <a:bodyPr/>
                    <a:lstStyle/>
                    <a:p>
                      <a:r>
                        <a:rPr lang="en-GB" sz="1400" b="0" noProof="0" dirty="0"/>
                        <a:t>TRAE with outcome of death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1189977"/>
                  </a:ext>
                </a:extLst>
              </a:tr>
              <a:tr h="604116">
                <a:tc>
                  <a:txBody>
                    <a:bodyPr/>
                    <a:lstStyle/>
                    <a:p>
                      <a:r>
                        <a:rPr lang="en-GB" sz="1400" b="0" noProof="0" dirty="0"/>
                        <a:t>TRAE impeding nivolumab administration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 (2.3)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827587127"/>
                  </a:ext>
                </a:extLst>
              </a:tr>
              <a:tr h="604116">
                <a:tc>
                  <a:txBody>
                    <a:bodyPr/>
                    <a:lstStyle/>
                    <a:p>
                      <a:r>
                        <a:rPr lang="en-GB" sz="1400" b="0" noProof="0" dirty="0"/>
                        <a:t>TRAE leading to permanent discontinuation of nivolumab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(2.3)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276630233"/>
                  </a:ext>
                </a:extLst>
              </a:tr>
              <a:tr h="355362">
                <a:tc>
                  <a:txBody>
                    <a:bodyPr/>
                    <a:lstStyle/>
                    <a:p>
                      <a:r>
                        <a:rPr lang="en-GB" sz="1400" b="0" noProof="0" dirty="0"/>
                        <a:t>TRAE requiring systemic steroids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 (11.9)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385543503"/>
                  </a:ext>
                </a:extLst>
              </a:tr>
            </a:tbl>
          </a:graphicData>
        </a:graphic>
      </p:graphicFrame>
      <p:graphicFrame>
        <p:nvGraphicFramePr>
          <p:cNvPr id="5" name="Tableau 6">
            <a:extLst>
              <a:ext uri="{FF2B5EF4-FFF2-40B4-BE49-F238E27FC236}">
                <a16:creationId xmlns="" xmlns:a16="http://schemas.microsoft.com/office/drawing/2014/main" id="{21E26CE8-8D1C-294A-9870-4B0F675AF8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4656996"/>
              </p:ext>
            </p:extLst>
          </p:nvPr>
        </p:nvGraphicFramePr>
        <p:xfrm>
          <a:off x="4511824" y="1620871"/>
          <a:ext cx="7070575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2500">
                  <a:extLst>
                    <a:ext uri="{9D8B030D-6E8A-4147-A177-3AD203B41FA5}">
                      <a16:colId xmlns="" xmlns:a16="http://schemas.microsoft.com/office/drawing/2014/main" val="3409261324"/>
                    </a:ext>
                  </a:extLst>
                </a:gridCol>
                <a:gridCol w="629748">
                  <a:extLst>
                    <a:ext uri="{9D8B030D-6E8A-4147-A177-3AD203B41FA5}">
                      <a16:colId xmlns="" xmlns:a16="http://schemas.microsoft.com/office/drawing/2014/main" val="4229954340"/>
                    </a:ext>
                  </a:extLst>
                </a:gridCol>
                <a:gridCol w="504056">
                  <a:extLst>
                    <a:ext uri="{9D8B030D-6E8A-4147-A177-3AD203B41FA5}">
                      <a16:colId xmlns="" xmlns:a16="http://schemas.microsoft.com/office/drawing/2014/main" val="3336644832"/>
                    </a:ext>
                  </a:extLst>
                </a:gridCol>
                <a:gridCol w="2232248">
                  <a:extLst>
                    <a:ext uri="{9D8B030D-6E8A-4147-A177-3AD203B41FA5}">
                      <a16:colId xmlns="" xmlns:a16="http://schemas.microsoft.com/office/drawing/2014/main" val="3895954277"/>
                    </a:ext>
                  </a:extLst>
                </a:gridCol>
                <a:gridCol w="2102023">
                  <a:extLst>
                    <a:ext uri="{9D8B030D-6E8A-4147-A177-3AD203B41FA5}">
                      <a16:colId xmlns="" xmlns:a16="http://schemas.microsoft.com/office/drawing/2014/main" val="3745221664"/>
                    </a:ext>
                  </a:extLst>
                </a:gridCol>
              </a:tblGrid>
              <a:tr h="251460"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Immune-mediated </a:t>
                      </a:r>
                    </a:p>
                    <a:p>
                      <a:r>
                        <a:rPr lang="en-GB" sz="1400" noProof="0" dirty="0"/>
                        <a:t>AEs, n</a:t>
                      </a:r>
                    </a:p>
                  </a:txBody>
                  <a:tcPr marR="1944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noProof="0" dirty="0"/>
                        <a:t>AE</a:t>
                      </a:r>
                    </a:p>
                    <a:p>
                      <a:pPr algn="l"/>
                      <a:r>
                        <a:rPr lang="en-GB" sz="1400" noProof="0" dirty="0"/>
                        <a:t>grade</a:t>
                      </a:r>
                    </a:p>
                  </a:txBody>
                  <a:tcPr marR="1944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noProof="0" dirty="0"/>
                        <a:t>SAE</a:t>
                      </a:r>
                    </a:p>
                  </a:txBody>
                  <a:tcPr marR="19440" anchor="ctr"/>
                </a:tc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Outcome</a:t>
                      </a:r>
                    </a:p>
                  </a:txBody>
                  <a:tcPr marR="19440" anchor="ctr"/>
                </a:tc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Action with nivolumab</a:t>
                      </a:r>
                    </a:p>
                  </a:txBody>
                  <a:tcPr marR="19440" anchor="ctr"/>
                </a:tc>
                <a:extLst>
                  <a:ext uri="{0D108BD9-81ED-4DB2-BD59-A6C34878D82A}">
                    <a16:rowId xmlns="" xmlns:a16="http://schemas.microsoft.com/office/drawing/2014/main" val="3336675380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r>
                        <a:rPr lang="en-GB" sz="1400" b="0" noProof="0" dirty="0"/>
                        <a:t>Bilirubin increased</a:t>
                      </a:r>
                    </a:p>
                  </a:txBody>
                  <a:tcPr marR="1944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noProof="0" dirty="0"/>
                        <a:t>1</a:t>
                      </a:r>
                    </a:p>
                  </a:txBody>
                  <a:tcPr marR="1944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noProof="0" dirty="0"/>
                        <a:t>No</a:t>
                      </a:r>
                    </a:p>
                  </a:txBody>
                  <a:tcPr marR="19440"/>
                </a:tc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Persistence</a:t>
                      </a:r>
                    </a:p>
                  </a:txBody>
                  <a:tcPr marR="19440"/>
                </a:tc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Transient discontinuation</a:t>
                      </a:r>
                    </a:p>
                  </a:txBody>
                  <a:tcPr marR="19440"/>
                </a:tc>
                <a:extLst>
                  <a:ext uri="{0D108BD9-81ED-4DB2-BD59-A6C34878D82A}">
                    <a16:rowId xmlns="" xmlns:a16="http://schemas.microsoft.com/office/drawing/2014/main" val="4082100316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r>
                        <a:rPr lang="en-GB" sz="1400" b="0" noProof="0" dirty="0"/>
                        <a:t>Hypothyroidism</a:t>
                      </a:r>
                    </a:p>
                  </a:txBody>
                  <a:tcPr marR="1944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noProof="0" dirty="0"/>
                        <a:t>1</a:t>
                      </a:r>
                    </a:p>
                  </a:txBody>
                  <a:tcPr marR="1944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noProof="0" dirty="0"/>
                        <a:t>No</a:t>
                      </a:r>
                    </a:p>
                  </a:txBody>
                  <a:tcPr marR="19440"/>
                </a:tc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Persistence</a:t>
                      </a:r>
                    </a:p>
                  </a:txBody>
                  <a:tcPr marR="19440"/>
                </a:tc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None</a:t>
                      </a:r>
                    </a:p>
                  </a:txBody>
                  <a:tcPr marR="19440"/>
                </a:tc>
                <a:extLst>
                  <a:ext uri="{0D108BD9-81ED-4DB2-BD59-A6C34878D82A}">
                    <a16:rowId xmlns="" xmlns:a16="http://schemas.microsoft.com/office/drawing/2014/main" val="2954324882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r>
                        <a:rPr lang="en-GB" sz="1400" b="0" noProof="0" dirty="0"/>
                        <a:t>ALT increased</a:t>
                      </a:r>
                    </a:p>
                  </a:txBody>
                  <a:tcPr marR="1944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noProof="0" dirty="0"/>
                        <a:t>2</a:t>
                      </a:r>
                    </a:p>
                  </a:txBody>
                  <a:tcPr marR="1944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noProof="0" dirty="0"/>
                        <a:t>No</a:t>
                      </a:r>
                    </a:p>
                  </a:txBody>
                  <a:tcPr marR="19440"/>
                </a:tc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Recovery w/o consequences</a:t>
                      </a:r>
                    </a:p>
                  </a:txBody>
                  <a:tcPr marR="1944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/>
                        <a:t>Transient discontinuation</a:t>
                      </a:r>
                    </a:p>
                  </a:txBody>
                  <a:tcPr marR="19440"/>
                </a:tc>
                <a:extLst>
                  <a:ext uri="{0D108BD9-81ED-4DB2-BD59-A6C34878D82A}">
                    <a16:rowId xmlns="" xmlns:a16="http://schemas.microsoft.com/office/drawing/2014/main" val="566534741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r>
                        <a:rPr lang="en-GB" sz="1400" b="0" noProof="0" dirty="0"/>
                        <a:t>Hyperthyroidism</a:t>
                      </a:r>
                    </a:p>
                  </a:txBody>
                  <a:tcPr marR="1944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noProof="0" dirty="0"/>
                        <a:t>1</a:t>
                      </a:r>
                    </a:p>
                  </a:txBody>
                  <a:tcPr marR="1944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noProof="0" dirty="0"/>
                        <a:t>No</a:t>
                      </a:r>
                    </a:p>
                  </a:txBody>
                  <a:tcPr marR="1944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Recovery w/o consequences</a:t>
                      </a:r>
                    </a:p>
                  </a:txBody>
                  <a:tcPr marR="19440"/>
                </a:tc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None</a:t>
                      </a:r>
                    </a:p>
                  </a:txBody>
                  <a:tcPr marR="19440"/>
                </a:tc>
                <a:extLst>
                  <a:ext uri="{0D108BD9-81ED-4DB2-BD59-A6C34878D82A}">
                    <a16:rowId xmlns="" xmlns:a16="http://schemas.microsoft.com/office/drawing/2014/main" val="1806409002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r>
                        <a:rPr lang="en-GB" sz="1400" b="0" noProof="0" dirty="0"/>
                        <a:t>AST increased</a:t>
                      </a:r>
                    </a:p>
                  </a:txBody>
                  <a:tcPr marR="1944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noProof="0" dirty="0"/>
                        <a:t>3</a:t>
                      </a:r>
                    </a:p>
                  </a:txBody>
                  <a:tcPr marR="1944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noProof="0" dirty="0"/>
                        <a:t>No</a:t>
                      </a:r>
                    </a:p>
                  </a:txBody>
                  <a:tcPr marR="1944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Recovery w/o consequences</a:t>
                      </a:r>
                    </a:p>
                  </a:txBody>
                  <a:tcPr marR="1944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/>
                        <a:t>Transient discontinuation</a:t>
                      </a:r>
                    </a:p>
                  </a:txBody>
                  <a:tcPr marR="19440"/>
                </a:tc>
                <a:extLst>
                  <a:ext uri="{0D108BD9-81ED-4DB2-BD59-A6C34878D82A}">
                    <a16:rowId xmlns="" xmlns:a16="http://schemas.microsoft.com/office/drawing/2014/main" val="1408560874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r>
                        <a:rPr lang="en-GB" sz="1400" b="0" noProof="0" dirty="0"/>
                        <a:t>ALT increased</a:t>
                      </a:r>
                    </a:p>
                  </a:txBody>
                  <a:tcPr marR="1944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noProof="0" dirty="0"/>
                        <a:t>2</a:t>
                      </a:r>
                    </a:p>
                  </a:txBody>
                  <a:tcPr marR="1944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noProof="0" dirty="0"/>
                        <a:t>No</a:t>
                      </a:r>
                    </a:p>
                  </a:txBody>
                  <a:tcPr marR="1944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Recovery w/o consequences</a:t>
                      </a:r>
                    </a:p>
                  </a:txBody>
                  <a:tcPr marR="19440"/>
                </a:tc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None</a:t>
                      </a:r>
                    </a:p>
                  </a:txBody>
                  <a:tcPr marR="19440"/>
                </a:tc>
                <a:extLst>
                  <a:ext uri="{0D108BD9-81ED-4DB2-BD59-A6C34878D82A}">
                    <a16:rowId xmlns="" xmlns:a16="http://schemas.microsoft.com/office/drawing/2014/main" val="461636192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r>
                        <a:rPr lang="en-GB" sz="1400" b="0" noProof="0" dirty="0"/>
                        <a:t>Hepatitis immune</a:t>
                      </a:r>
                    </a:p>
                  </a:txBody>
                  <a:tcPr marR="1944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noProof="0" dirty="0"/>
                        <a:t>1</a:t>
                      </a:r>
                    </a:p>
                  </a:txBody>
                  <a:tcPr marR="1944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noProof="0" dirty="0"/>
                        <a:t>No</a:t>
                      </a:r>
                    </a:p>
                  </a:txBody>
                  <a:tcPr marR="1944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Recovery w/o consequences</a:t>
                      </a:r>
                    </a:p>
                  </a:txBody>
                  <a:tcPr marR="19440"/>
                </a:tc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None</a:t>
                      </a:r>
                    </a:p>
                  </a:txBody>
                  <a:tcPr marR="19440"/>
                </a:tc>
                <a:extLst>
                  <a:ext uri="{0D108BD9-81ED-4DB2-BD59-A6C34878D82A}">
                    <a16:rowId xmlns="" xmlns:a16="http://schemas.microsoft.com/office/drawing/2014/main" val="2459450152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r>
                        <a:rPr lang="en-GB" sz="1400" b="0" noProof="0" dirty="0"/>
                        <a:t>Diarrhoea immune</a:t>
                      </a:r>
                    </a:p>
                  </a:txBody>
                  <a:tcPr marR="1944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noProof="0" dirty="0"/>
                        <a:t>3</a:t>
                      </a:r>
                    </a:p>
                  </a:txBody>
                  <a:tcPr marR="1944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noProof="0" dirty="0"/>
                        <a:t>Yes</a:t>
                      </a:r>
                    </a:p>
                  </a:txBody>
                  <a:tcPr marR="1944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Recovery w/o consequences</a:t>
                      </a:r>
                    </a:p>
                  </a:txBody>
                  <a:tcPr marR="1944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/>
                        <a:t>Transient discontinuation</a:t>
                      </a:r>
                    </a:p>
                  </a:txBody>
                  <a:tcPr marR="19440"/>
                </a:tc>
                <a:extLst>
                  <a:ext uri="{0D108BD9-81ED-4DB2-BD59-A6C34878D82A}">
                    <a16:rowId xmlns="" xmlns:a16="http://schemas.microsoft.com/office/drawing/2014/main" val="1810849751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r>
                        <a:rPr lang="en-GB" sz="1400" b="0" noProof="0" dirty="0"/>
                        <a:t>Thyroiditis</a:t>
                      </a:r>
                    </a:p>
                  </a:txBody>
                  <a:tcPr marR="1944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noProof="0" dirty="0"/>
                        <a:t>1</a:t>
                      </a:r>
                    </a:p>
                  </a:txBody>
                  <a:tcPr marR="1944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noProof="0" dirty="0"/>
                        <a:t>No</a:t>
                      </a:r>
                    </a:p>
                  </a:txBody>
                  <a:tcPr marR="1944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/>
                        <a:t>Recovery with consequences</a:t>
                      </a:r>
                    </a:p>
                  </a:txBody>
                  <a:tcPr marR="1944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/>
                        <a:t>Transient discontinuation</a:t>
                      </a:r>
                    </a:p>
                  </a:txBody>
                  <a:tcPr marR="19440"/>
                </a:tc>
                <a:extLst>
                  <a:ext uri="{0D108BD9-81ED-4DB2-BD59-A6C34878D82A}">
                    <a16:rowId xmlns="" xmlns:a16="http://schemas.microsoft.com/office/drawing/2014/main" val="36935301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r>
                        <a:rPr lang="en-GB" sz="1400" b="0" noProof="0" dirty="0"/>
                        <a:t>Hypothyroidism</a:t>
                      </a:r>
                    </a:p>
                  </a:txBody>
                  <a:tcPr marR="1944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noProof="0" dirty="0"/>
                        <a:t>2</a:t>
                      </a:r>
                    </a:p>
                  </a:txBody>
                  <a:tcPr marR="1944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noProof="0" dirty="0"/>
                        <a:t>No</a:t>
                      </a:r>
                    </a:p>
                  </a:txBody>
                  <a:tcPr marR="19440"/>
                </a:tc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Persistence</a:t>
                      </a:r>
                    </a:p>
                  </a:txBody>
                  <a:tcPr marR="19440"/>
                </a:tc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None</a:t>
                      </a:r>
                    </a:p>
                  </a:txBody>
                  <a:tcPr marR="19440"/>
                </a:tc>
                <a:extLst>
                  <a:ext uri="{0D108BD9-81ED-4DB2-BD59-A6C34878D82A}">
                    <a16:rowId xmlns="" xmlns:a16="http://schemas.microsoft.com/office/drawing/2014/main" val="3844114132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r>
                        <a:rPr lang="en-GB" sz="1400" b="0" noProof="0" dirty="0"/>
                        <a:t>Diabetes new onset</a:t>
                      </a:r>
                    </a:p>
                  </a:txBody>
                  <a:tcPr marR="1944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noProof="0" dirty="0"/>
                        <a:t>3</a:t>
                      </a:r>
                    </a:p>
                  </a:txBody>
                  <a:tcPr marR="1944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noProof="0" dirty="0"/>
                        <a:t>Yes</a:t>
                      </a:r>
                    </a:p>
                  </a:txBody>
                  <a:tcPr marR="19440"/>
                </a:tc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Recovery with consequences</a:t>
                      </a:r>
                    </a:p>
                  </a:txBody>
                  <a:tcPr marR="1944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/>
                        <a:t>Transient discontinuation</a:t>
                      </a:r>
                    </a:p>
                  </a:txBody>
                  <a:tcPr marR="19440"/>
                </a:tc>
                <a:extLst>
                  <a:ext uri="{0D108BD9-81ED-4DB2-BD59-A6C34878D82A}">
                    <a16:rowId xmlns="" xmlns:a16="http://schemas.microsoft.com/office/drawing/2014/main" val="15475863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8948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>
                <a:solidFill>
                  <a:schemeClr val="accent1"/>
                </a:solidFill>
              </a:rPr>
              <a:t>Meeting summary</a:t>
            </a:r>
            <a:br>
              <a:rPr lang="en-GB" sz="3200" dirty="0">
                <a:solidFill>
                  <a:schemeClr val="accent1"/>
                </a:solidFill>
              </a:rPr>
            </a:br>
            <a:r>
              <a:rPr lang="en-GB" sz="3200" dirty="0">
                <a:solidFill>
                  <a:schemeClr val="accent1"/>
                </a:solidFill>
              </a:rPr>
              <a:t>ILCA 2020 and ESMO 2020, virtual meetings</a:t>
            </a:r>
            <a:br>
              <a:rPr lang="en-GB" sz="3200" dirty="0">
                <a:solidFill>
                  <a:schemeClr val="accent1"/>
                </a:solidFill>
              </a:rPr>
            </a:br>
            <a:r>
              <a:rPr lang="en-GB" dirty="0">
                <a:solidFill>
                  <a:schemeClr val="accent1"/>
                </a:solidFill>
              </a:rPr>
              <a:t/>
            </a:r>
            <a:br>
              <a:rPr lang="en-GB" dirty="0">
                <a:solidFill>
                  <a:schemeClr val="accent1"/>
                </a:solidFill>
              </a:rPr>
            </a:br>
            <a:r>
              <a:rPr lang="en-GB" sz="3200" cap="none" dirty="0">
                <a:solidFill>
                  <a:schemeClr val="accent1"/>
                </a:solidFill>
              </a:rPr>
              <a:t>Dr. Su Pin Choo</a:t>
            </a:r>
            <a:br>
              <a:rPr lang="en-GB" sz="3200" cap="none" dirty="0">
                <a:solidFill>
                  <a:schemeClr val="accent1"/>
                </a:solidFill>
              </a:rPr>
            </a:br>
            <a:r>
              <a:rPr lang="en-GB" sz="2400" cap="none" dirty="0" smtClean="0">
                <a:solidFill>
                  <a:schemeClr val="accent1"/>
                </a:solidFill>
              </a:rPr>
              <a:t>Curie Oncology and National Cancer Centre, Singapore</a:t>
            </a:r>
            <a:r>
              <a:rPr lang="en-GB" sz="1800" cap="none" dirty="0">
                <a:solidFill>
                  <a:schemeClr val="accent1"/>
                </a:solidFill>
              </a:rPr>
              <a:t/>
            </a:r>
            <a:br>
              <a:rPr lang="en-GB" sz="1800" cap="none" dirty="0">
                <a:solidFill>
                  <a:schemeClr val="accent1"/>
                </a:solidFill>
              </a:rPr>
            </a:br>
            <a:r>
              <a:rPr lang="en-GB" sz="2200" cap="none" dirty="0">
                <a:solidFill>
                  <a:schemeClr val="accent1"/>
                </a:solidFill>
              </a:rPr>
              <a:t/>
            </a:r>
            <a:br>
              <a:rPr lang="en-GB" sz="2200" cap="none" dirty="0">
                <a:solidFill>
                  <a:schemeClr val="accent1"/>
                </a:solidFill>
              </a:rPr>
            </a:br>
            <a:r>
              <a:rPr lang="en-GB" sz="2400" cap="none" dirty="0">
                <a:solidFill>
                  <a:schemeClr val="accent1"/>
                </a:solidFill>
              </a:rPr>
              <a:t>HIGHLIGHTS FROM HCC CONNECT</a:t>
            </a:r>
            <a:br>
              <a:rPr lang="en-GB" sz="2400" cap="none" dirty="0">
                <a:solidFill>
                  <a:schemeClr val="accent1"/>
                </a:solidFill>
              </a:rPr>
            </a:br>
            <a:r>
              <a:rPr lang="en-GB" sz="2400" cap="none" dirty="0">
                <a:solidFill>
                  <a:schemeClr val="accent1"/>
                </a:solidFill>
              </a:rPr>
              <a:t>SEPTEMBER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197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9200" y="246566"/>
            <a:ext cx="8740800" cy="807285"/>
          </a:xfrm>
        </p:spPr>
        <p:txBody>
          <a:bodyPr/>
          <a:lstStyle/>
          <a:p>
            <a:r>
              <a:rPr lang="en-GB" dirty="0"/>
              <a:t>NASIR-HCC: Results – preliminary efficacy</a:t>
            </a:r>
            <a:endParaRPr lang="en-GB" noProof="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8C92831-A347-1341-98B5-5D141E13BB41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3" y="6309320"/>
            <a:ext cx="10180339" cy="365125"/>
          </a:xfrm>
        </p:spPr>
        <p:txBody>
          <a:bodyPr/>
          <a:lstStyle/>
          <a:p>
            <a:r>
              <a:rPr lang="en-GB" dirty="0"/>
              <a:t>BCLC, Barcelona Clinic Liver C	ancer; CI, confidence interval; DCR, disease control rate; NE, not estimable; ORR; objective response rate; OS, overall survival; PVI, portal vein invasion; TTP, time to progression</a:t>
            </a:r>
          </a:p>
        </p:txBody>
      </p:sp>
      <p:graphicFrame>
        <p:nvGraphicFramePr>
          <p:cNvPr id="11" name="Tableau 8">
            <a:extLst>
              <a:ext uri="{FF2B5EF4-FFF2-40B4-BE49-F238E27FC236}">
                <a16:creationId xmlns="" xmlns:a16="http://schemas.microsoft.com/office/drawing/2014/main" id="{A8A1A5E8-A152-9345-9713-10702B545B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237396"/>
              </p:ext>
            </p:extLst>
          </p:nvPr>
        </p:nvGraphicFramePr>
        <p:xfrm>
          <a:off x="1847528" y="1061203"/>
          <a:ext cx="8429127" cy="326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8488">
                  <a:extLst>
                    <a:ext uri="{9D8B030D-6E8A-4147-A177-3AD203B41FA5}">
                      <a16:colId xmlns="" xmlns:a16="http://schemas.microsoft.com/office/drawing/2014/main" val="3852556171"/>
                    </a:ext>
                  </a:extLst>
                </a:gridCol>
                <a:gridCol w="1920213">
                  <a:extLst>
                    <a:ext uri="{9D8B030D-6E8A-4147-A177-3AD203B41FA5}">
                      <a16:colId xmlns="" xmlns:a16="http://schemas.microsoft.com/office/drawing/2014/main" val="3138206869"/>
                    </a:ext>
                  </a:extLst>
                </a:gridCol>
                <a:gridCol w="1920213">
                  <a:extLst>
                    <a:ext uri="{9D8B030D-6E8A-4147-A177-3AD203B41FA5}">
                      <a16:colId xmlns="" xmlns:a16="http://schemas.microsoft.com/office/drawing/2014/main" val="2671527960"/>
                    </a:ext>
                  </a:extLst>
                </a:gridCol>
                <a:gridCol w="1920213">
                  <a:extLst>
                    <a:ext uri="{9D8B030D-6E8A-4147-A177-3AD203B41FA5}">
                      <a16:colId xmlns="" xmlns:a16="http://schemas.microsoft.com/office/drawing/2014/main" val="782641332"/>
                    </a:ext>
                  </a:extLst>
                </a:gridCol>
              </a:tblGrid>
              <a:tr h="124606">
                <a:tc>
                  <a:txBody>
                    <a:bodyPr/>
                    <a:lstStyle/>
                    <a:p>
                      <a:r>
                        <a:rPr lang="en-GB" sz="1600" noProof="0" dirty="0"/>
                        <a:t>Best overall response, n (%)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All patients</a:t>
                      </a:r>
                    </a:p>
                    <a:p>
                      <a:pPr algn="ctr"/>
                      <a:r>
                        <a:rPr lang="en-GB" sz="1600" noProof="0" dirty="0"/>
                        <a:t>(N=100)</a:t>
                      </a:r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BCLC</a:t>
                      </a:r>
                      <a:r>
                        <a:rPr lang="en-GB" sz="1600" baseline="0" noProof="0" dirty="0"/>
                        <a:t> (</a:t>
                      </a:r>
                      <a:r>
                        <a:rPr lang="en-GB" sz="1600" noProof="0" dirty="0"/>
                        <a:t>B2 and</a:t>
                      </a:r>
                      <a:r>
                        <a:rPr lang="en-GB" sz="1600" baseline="0" noProof="0" dirty="0"/>
                        <a:t> </a:t>
                      </a:r>
                      <a:r>
                        <a:rPr lang="en-GB" sz="1600" noProof="0" dirty="0"/>
                        <a:t>large)</a:t>
                      </a:r>
                    </a:p>
                    <a:p>
                      <a:pPr algn="ctr"/>
                      <a:r>
                        <a:rPr lang="en-GB" sz="1600" noProof="0" dirty="0"/>
                        <a:t>(n = 31)</a:t>
                      </a:r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Unilobar PVI</a:t>
                      </a:r>
                    </a:p>
                    <a:p>
                      <a:pPr algn="ctr"/>
                      <a:r>
                        <a:rPr lang="en-GB" sz="1600" noProof="0" dirty="0"/>
                        <a:t>(n = 11)</a:t>
                      </a:r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46358977"/>
                  </a:ext>
                </a:extLst>
              </a:tr>
              <a:tr h="124606">
                <a:tc>
                  <a:txBody>
                    <a:bodyPr/>
                    <a:lstStyle/>
                    <a:p>
                      <a:r>
                        <a:rPr lang="en-GB" sz="1600" b="0" noProof="0" dirty="0"/>
                        <a:t>Number of patients</a:t>
                      </a: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682625" algn="dec"/>
                        </a:tabLst>
                      </a:pPr>
                      <a:r>
                        <a:rPr lang="en-GB" sz="1600" noProof="0" dirty="0"/>
                        <a:t>	42 (100)</a:t>
                      </a:r>
                      <a:endParaRPr lang="en-GB" sz="1600" b="0" noProof="0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736600" algn="dec"/>
                        </a:tabLst>
                      </a:pPr>
                      <a:r>
                        <a:rPr lang="en-GB" sz="1600" noProof="0" dirty="0"/>
                        <a:t>	31 (100)</a:t>
                      </a:r>
                      <a:endParaRPr lang="en-GB" sz="1600" b="0" noProof="0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736600" algn="dec"/>
                        </a:tabLst>
                      </a:pPr>
                      <a:r>
                        <a:rPr lang="en-GB" sz="1600" noProof="0" dirty="0"/>
                        <a:t>	11 (100)</a:t>
                      </a:r>
                      <a:endParaRPr lang="en-GB" sz="1600" b="0" noProof="0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2772004780"/>
                  </a:ext>
                </a:extLst>
              </a:tr>
              <a:tr h="124606">
                <a:tc>
                  <a:txBody>
                    <a:bodyPr/>
                    <a:lstStyle/>
                    <a:p>
                      <a:r>
                        <a:rPr lang="en-GB" sz="1600" b="1" noProof="0" dirty="0"/>
                        <a:t>Complete response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82625" algn="dec"/>
                        </a:tabLst>
                        <a:defRPr/>
                      </a:pPr>
                      <a:r>
                        <a:rPr lang="en-GB" sz="1600" b="1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5 (11.9)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tabLst>
                          <a:tab pos="736600" algn="dec"/>
                        </a:tabLst>
                      </a:pPr>
                      <a:r>
                        <a:rPr lang="en-GB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2 (6.4)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tabLst>
                          <a:tab pos="736600" algn="dec"/>
                        </a:tabLst>
                      </a:pPr>
                      <a:r>
                        <a:rPr lang="en-GB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3 (27.3)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75656798"/>
                  </a:ext>
                </a:extLst>
              </a:tr>
              <a:tr h="12460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noProof="0" dirty="0"/>
                        <a:t>Partial response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82625" algn="dec"/>
                        </a:tabLst>
                        <a:defRPr/>
                      </a:pPr>
                      <a:r>
                        <a:rPr lang="en-GB" sz="1600" b="1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11 (26.2)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tabLst>
                          <a:tab pos="736600" algn="dec"/>
                        </a:tabLst>
                      </a:pPr>
                      <a:r>
                        <a:rPr lang="en-GB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10 (32.2)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tabLst>
                          <a:tab pos="736600" algn="dec"/>
                        </a:tabLst>
                      </a:pPr>
                      <a:r>
                        <a:rPr lang="en-GB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1 (9.1)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73515042"/>
                  </a:ext>
                </a:extLst>
              </a:tr>
              <a:tr h="124606">
                <a:tc>
                  <a:txBody>
                    <a:bodyPr/>
                    <a:lstStyle/>
                    <a:p>
                      <a:r>
                        <a:rPr lang="en-GB" sz="1600" b="0" noProof="0" dirty="0"/>
                        <a:t>Stable disease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82625" algn="dec"/>
                        </a:tabLst>
                        <a:defRPr/>
                      </a:pPr>
                      <a:r>
                        <a:rPr lang="en-GB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18 (42.9)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tabLst>
                          <a:tab pos="736600" algn="dec"/>
                        </a:tabLst>
                      </a:pPr>
                      <a:r>
                        <a:rPr lang="en-GB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16 (51.6)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tabLst>
                          <a:tab pos="736600" algn="dec"/>
                        </a:tabLst>
                      </a:pPr>
                      <a:r>
                        <a:rPr lang="en-GB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2 (18.2)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29140099"/>
                  </a:ext>
                </a:extLst>
              </a:tr>
              <a:tr h="124606">
                <a:tc>
                  <a:txBody>
                    <a:bodyPr/>
                    <a:lstStyle/>
                    <a:p>
                      <a:r>
                        <a:rPr lang="en-GB" sz="1600" b="0" noProof="0" dirty="0"/>
                        <a:t>Progressive disease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82625" algn="dec"/>
                        </a:tabLst>
                        <a:defRPr/>
                      </a:pPr>
                      <a:r>
                        <a:rPr lang="en-GB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6 (14.3)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tabLst>
                          <a:tab pos="736600" algn="dec"/>
                        </a:tabLst>
                      </a:pPr>
                      <a:r>
                        <a:rPr lang="en-GB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2 (6.4)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tabLst>
                          <a:tab pos="736600" algn="dec"/>
                        </a:tabLst>
                      </a:pPr>
                      <a:r>
                        <a:rPr lang="en-GB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4 (36.4)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02385891"/>
                  </a:ext>
                </a:extLst>
              </a:tr>
              <a:tr h="124606">
                <a:tc>
                  <a:txBody>
                    <a:bodyPr/>
                    <a:lstStyle/>
                    <a:p>
                      <a:r>
                        <a:rPr lang="en-GB" sz="1600" b="0" noProof="0" dirty="0"/>
                        <a:t>Not evaluable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82625" algn="dec"/>
                        </a:tabLst>
                        <a:defRPr/>
                      </a:pPr>
                      <a:r>
                        <a:rPr lang="en-GB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2 (4.8)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tabLst>
                          <a:tab pos="736600" algn="dec"/>
                        </a:tabLst>
                      </a:pPr>
                      <a:r>
                        <a:rPr lang="en-GB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1 (3.2)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tabLst>
                          <a:tab pos="736600" algn="dec"/>
                        </a:tabLst>
                      </a:pPr>
                      <a:r>
                        <a:rPr lang="en-GB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1 (9.1)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36400968"/>
                  </a:ext>
                </a:extLst>
              </a:tr>
              <a:tr h="124606">
                <a:tc>
                  <a:txBody>
                    <a:bodyPr/>
                    <a:lstStyle/>
                    <a:p>
                      <a:r>
                        <a:rPr lang="en-GB" sz="1600" b="1" noProof="0" dirty="0"/>
                        <a:t>ORR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82625" algn="dec"/>
                        </a:tabLst>
                        <a:defRPr/>
                      </a:pPr>
                      <a:r>
                        <a:rPr lang="en-GB" sz="1600" b="1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16 (38.1)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tabLst>
                          <a:tab pos="736600" algn="dec"/>
                        </a:tabLst>
                      </a:pPr>
                      <a:r>
                        <a:rPr lang="en-GB" sz="1600" b="1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12 (38.7)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tabLst>
                          <a:tab pos="736600" algn="dec"/>
                        </a:tabLst>
                      </a:pPr>
                      <a:r>
                        <a:rPr lang="en-GB" sz="1600" b="1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4 (36.4)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26458876"/>
                  </a:ext>
                </a:extLst>
              </a:tr>
              <a:tr h="124606">
                <a:tc>
                  <a:txBody>
                    <a:bodyPr/>
                    <a:lstStyle/>
                    <a:p>
                      <a:r>
                        <a:rPr lang="en-GB" sz="1600" b="1" noProof="0" dirty="0"/>
                        <a:t>DCR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82625" algn="dec"/>
                        </a:tabLst>
                        <a:defRPr/>
                      </a:pPr>
                      <a:r>
                        <a:rPr lang="en-GB" sz="1600" b="1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34 (81.0)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tabLst>
                          <a:tab pos="736600" algn="dec"/>
                        </a:tabLst>
                      </a:pPr>
                      <a:r>
                        <a:rPr lang="en-GB" sz="1600" b="1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28 (90.3)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tabLst>
                          <a:tab pos="736600" algn="dec"/>
                        </a:tabLst>
                      </a:pPr>
                      <a:r>
                        <a:rPr lang="en-GB" sz="1600" b="1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6 (54.6)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44194818"/>
                  </a:ext>
                </a:extLst>
              </a:tr>
            </a:tbl>
          </a:graphicData>
        </a:graphic>
      </p:graphicFrame>
      <p:graphicFrame>
        <p:nvGraphicFramePr>
          <p:cNvPr id="17" name="Tableau 8">
            <a:extLst>
              <a:ext uri="{FF2B5EF4-FFF2-40B4-BE49-F238E27FC236}">
                <a16:creationId xmlns="" xmlns:a16="http://schemas.microsoft.com/office/drawing/2014/main" id="{C21EA140-8284-1846-97F8-533E8C2267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498643"/>
              </p:ext>
            </p:extLst>
          </p:nvPr>
        </p:nvGraphicFramePr>
        <p:xfrm>
          <a:off x="1847528" y="4484346"/>
          <a:ext cx="8424566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>
                  <a:extLst>
                    <a:ext uri="{9D8B030D-6E8A-4147-A177-3AD203B41FA5}">
                      <a16:colId xmlns="" xmlns:a16="http://schemas.microsoft.com/office/drawing/2014/main" val="3852556171"/>
                    </a:ext>
                  </a:extLst>
                </a:gridCol>
                <a:gridCol w="1927753">
                  <a:extLst>
                    <a:ext uri="{9D8B030D-6E8A-4147-A177-3AD203B41FA5}">
                      <a16:colId xmlns="" xmlns:a16="http://schemas.microsoft.com/office/drawing/2014/main" val="3138206869"/>
                    </a:ext>
                  </a:extLst>
                </a:gridCol>
                <a:gridCol w="1944216">
                  <a:extLst>
                    <a:ext uri="{9D8B030D-6E8A-4147-A177-3AD203B41FA5}">
                      <a16:colId xmlns="" xmlns:a16="http://schemas.microsoft.com/office/drawing/2014/main" val="2671527960"/>
                    </a:ext>
                  </a:extLst>
                </a:gridCol>
                <a:gridCol w="1888301">
                  <a:extLst>
                    <a:ext uri="{9D8B030D-6E8A-4147-A177-3AD203B41FA5}">
                      <a16:colId xmlns="" xmlns:a16="http://schemas.microsoft.com/office/drawing/2014/main" val="78264133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GB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All patients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BCLC</a:t>
                      </a:r>
                      <a:r>
                        <a:rPr lang="en-GB" sz="1600" baseline="0" noProof="0" dirty="0"/>
                        <a:t> (</a:t>
                      </a:r>
                      <a:r>
                        <a:rPr lang="en-GB" sz="1600" noProof="0" dirty="0"/>
                        <a:t>B2</a:t>
                      </a:r>
                      <a:r>
                        <a:rPr lang="en-GB" sz="1600" baseline="0" noProof="0" dirty="0"/>
                        <a:t> and</a:t>
                      </a:r>
                      <a:r>
                        <a:rPr lang="en-GB" sz="1600" noProof="0" dirty="0"/>
                        <a:t> large)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Unilobar PVI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46358977"/>
                  </a:ext>
                </a:extLst>
              </a:tr>
              <a:tr h="12633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noProof="0" dirty="0"/>
                        <a:t>Median TTP (95% CI), months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noProof="0" dirty="0"/>
                        <a:t>9.0</a:t>
                      </a:r>
                      <a:endParaRPr lang="en-GB" sz="1600" b="1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600" b="1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(7.84-10.15)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14.48</a:t>
                      </a:r>
                    </a:p>
                    <a:p>
                      <a:pPr algn="ctr"/>
                      <a:r>
                        <a:rPr lang="en-GB" sz="1600" noProof="0" dirty="0"/>
                        <a:t>(3.6-25.37)</a:t>
                      </a:r>
                      <a:endParaRPr lang="en-GB" sz="1600" b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4.79</a:t>
                      </a:r>
                    </a:p>
                    <a:p>
                      <a:pPr algn="ctr"/>
                      <a:r>
                        <a:rPr lang="en-GB" sz="1600" noProof="0" dirty="0"/>
                        <a:t>(0.79-8.80)</a:t>
                      </a:r>
                      <a:endParaRPr lang="en-GB" sz="1600" b="0" noProof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720047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noProof="0" dirty="0"/>
                        <a:t>Median OS (95% CI), months</a:t>
                      </a:r>
                    </a:p>
                    <a:p>
                      <a:endParaRPr lang="en-GB" sz="1600" b="1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20.69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(17.38-24.01)</a:t>
                      </a:r>
                      <a:endParaRPr kumimoji="0" lang="en-GB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20.68</a:t>
                      </a:r>
                    </a:p>
                    <a:p>
                      <a:pPr algn="ctr"/>
                      <a:r>
                        <a:rPr lang="en-GB" sz="1600" noProof="0" dirty="0"/>
                        <a:t>(17.52-23.86)</a:t>
                      </a:r>
                      <a:endParaRPr lang="en-GB" sz="1600" b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NE</a:t>
                      </a:r>
                    </a:p>
                    <a:p>
                      <a:pPr algn="ctr"/>
                      <a:r>
                        <a:rPr lang="en-GB" sz="1600" noProof="0" dirty="0"/>
                        <a:t>(NE)</a:t>
                      </a:r>
                      <a:endParaRPr lang="en-GB" sz="1600" b="0" noProof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75656798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A9D661B0-0155-F046-AC0A-D9CF99C8AA23}"/>
              </a:ext>
            </a:extLst>
          </p:cNvPr>
          <p:cNvSpPr/>
          <p:nvPr/>
        </p:nvSpPr>
        <p:spPr>
          <a:xfrm>
            <a:off x="1867756" y="1976051"/>
            <a:ext cx="8394192" cy="663225"/>
          </a:xfrm>
          <a:prstGeom prst="rect">
            <a:avLst/>
          </a:prstGeom>
          <a:noFill/>
          <a:ln w="381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A640A5EF-E954-0F4F-AA0C-379349EC50AC}"/>
              </a:ext>
            </a:extLst>
          </p:cNvPr>
          <p:cNvSpPr/>
          <p:nvPr/>
        </p:nvSpPr>
        <p:spPr>
          <a:xfrm>
            <a:off x="1867756" y="3648146"/>
            <a:ext cx="8385048" cy="658368"/>
          </a:xfrm>
          <a:prstGeom prst="rect">
            <a:avLst/>
          </a:prstGeom>
          <a:noFill/>
          <a:ln w="381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9DB71F05-FFEC-BB46-9A4F-6BA199C226F0}"/>
              </a:ext>
            </a:extLst>
          </p:cNvPr>
          <p:cNvSpPr/>
          <p:nvPr/>
        </p:nvSpPr>
        <p:spPr>
          <a:xfrm>
            <a:off x="1867756" y="4859407"/>
            <a:ext cx="4572000" cy="1097280"/>
          </a:xfrm>
          <a:prstGeom prst="rect">
            <a:avLst/>
          </a:prstGeom>
          <a:noFill/>
          <a:ln w="381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5833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>
            <a:extLst>
              <a:ext uri="{FF2B5EF4-FFF2-40B4-BE49-F238E27FC236}">
                <a16:creationId xmlns="" xmlns:a16="http://schemas.microsoft.com/office/drawing/2014/main" id="{9C50CD3E-D8DF-274C-955D-8372B8DAA57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20184" y="1391732"/>
            <a:ext cx="10963200" cy="4525200"/>
          </a:xfrm>
        </p:spPr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chemeClr val="accent1"/>
                </a:solidFill>
              </a:rPr>
              <a:t>KEY FINDINGS</a:t>
            </a:r>
          </a:p>
          <a:p>
            <a:r>
              <a:rPr lang="en-GB" b="1" dirty="0">
                <a:solidFill>
                  <a:schemeClr val="accent1"/>
                </a:solidFill>
              </a:rPr>
              <a:t>Safety profile </a:t>
            </a:r>
            <a:r>
              <a:rPr lang="en-GB" dirty="0"/>
              <a:t>of nivolumab in combination with SIRT using Y90-loaded resin microspheres </a:t>
            </a:r>
            <a:br>
              <a:rPr lang="en-GB" dirty="0"/>
            </a:br>
            <a:r>
              <a:rPr lang="en-GB" b="1" dirty="0">
                <a:solidFill>
                  <a:schemeClr val="accent1"/>
                </a:solidFill>
              </a:rPr>
              <a:t>is favourable</a:t>
            </a:r>
          </a:p>
          <a:p>
            <a:r>
              <a:rPr lang="en-GB" b="1" dirty="0">
                <a:solidFill>
                  <a:schemeClr val="accent1"/>
                </a:solidFill>
              </a:rPr>
              <a:t>The preliminary efficacy </a:t>
            </a:r>
            <a:r>
              <a:rPr lang="en-GB" dirty="0"/>
              <a:t>data look </a:t>
            </a:r>
            <a:r>
              <a:rPr lang="en-GB" b="1" dirty="0">
                <a:solidFill>
                  <a:schemeClr val="accent1"/>
                </a:solidFill>
              </a:rPr>
              <a:t>promising </a:t>
            </a:r>
            <a:r>
              <a:rPr lang="en-GB" dirty="0"/>
              <a:t>and warrant further investigation in a controlled </a:t>
            </a:r>
            <a:br>
              <a:rPr lang="en-GB" dirty="0"/>
            </a:br>
            <a:r>
              <a:rPr lang="en-GB" dirty="0"/>
              <a:t>trial setting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>
                <a:solidFill>
                  <a:schemeClr val="accent1"/>
                </a:solidFill>
              </a:rPr>
              <a:t>PERSPECTIVES</a:t>
            </a:r>
          </a:p>
          <a:p>
            <a:r>
              <a:rPr lang="en-GB" dirty="0"/>
              <a:t>These data are promising and may lead to novel treatment approaches for patients with intermediate stage HCC 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NASIR-HCC: </a:t>
            </a:r>
            <a:r>
              <a:rPr lang="en-GB" noProof="0" dirty="0"/>
              <a:t>conclusions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83BBBEFC-FD60-894E-A18D-B47DA59D08C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09320"/>
            <a:ext cx="9292240" cy="365125"/>
          </a:xfrm>
        </p:spPr>
        <p:txBody>
          <a:bodyPr anchor="b"/>
          <a:lstStyle/>
          <a:p>
            <a:r>
              <a:rPr lang="en-US" dirty="0"/>
              <a:t>HCC, hepatocellular carcinoma; PVI, </a:t>
            </a:r>
            <a:r>
              <a:rPr lang="en-GB" dirty="0"/>
              <a:t>portal vein invasion; TTP, time to progression;</a:t>
            </a:r>
            <a:r>
              <a:rPr lang="en-US" dirty="0"/>
              <a:t> SIRT, selective internal radiation therapy; Y90, yttrium-90</a:t>
            </a:r>
          </a:p>
        </p:txBody>
      </p:sp>
    </p:spTree>
    <p:extLst>
      <p:ext uri="{BB962C8B-B14F-4D97-AF65-F5344CB8AC3E}">
        <p14:creationId xmlns:p14="http://schemas.microsoft.com/office/powerpoint/2010/main" val="283519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E1C903-EB03-4C5A-984B-750C2EB65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dirty="0"/>
              <a:t>IMbrave150: Management of adverse events of special interest for atezolizumab and bevacizumab in unresectable HCC</a:t>
            </a:r>
            <a:endParaRPr lang="en-GB" sz="2200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A14F997B-34A6-8742-A457-7EE27B7AD8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/>
              <a:t>Ikeda M, et al. </a:t>
            </a:r>
            <a:br>
              <a:rPr lang="en-GB" b="1" dirty="0"/>
            </a:br>
            <a:r>
              <a:rPr lang="en-GB" b="1" dirty="0"/>
              <a:t>ESMO 2020. Abstract #1008P. Poster presentation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HCC, hepatocellular carcinoma</a:t>
            </a:r>
          </a:p>
        </p:txBody>
      </p:sp>
    </p:spTree>
    <p:extLst>
      <p:ext uri="{BB962C8B-B14F-4D97-AF65-F5344CB8AC3E}">
        <p14:creationId xmlns:p14="http://schemas.microsoft.com/office/powerpoint/2010/main" val="2672470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9200" y="246566"/>
            <a:ext cx="8740800" cy="807285"/>
          </a:xfrm>
        </p:spPr>
        <p:txBody>
          <a:bodyPr/>
          <a:lstStyle/>
          <a:p>
            <a:r>
              <a:rPr lang="en-GB" cap="none" dirty="0"/>
              <a:t>IMbrave</a:t>
            </a:r>
            <a:r>
              <a:rPr lang="en-GB" dirty="0"/>
              <a:t>150: Background and study design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71B0EC18-27DC-FA4A-AFB9-A32AFE02D918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192600"/>
            <a:ext cx="11164448" cy="62818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1050" baseline="30000" dirty="0"/>
              <a:t>a</a:t>
            </a:r>
            <a:r>
              <a:rPr lang="en-GB" sz="1050" dirty="0"/>
              <a:t> Japan is included in rest of world</a:t>
            </a:r>
            <a:br>
              <a:rPr lang="en-GB" sz="1050" dirty="0"/>
            </a:br>
            <a:r>
              <a:rPr lang="en-GB" sz="1050" dirty="0"/>
              <a:t>AE, adverse event; AESI, adverse event of special interest; AFP, alpha-fetoprotein; BID, twice a day; CTCAE, Common Terminology Criteria for Adverse Events; ECOG PS, Eastern Cooperative Oncology Group performance status; HCC, hepatocellular carcinoma; IRF, independent review facility; IV, intravenous; (m)RECIST, (modified) Response Evaluation Criteria In Solid Tumours; NCI, National Cancer </a:t>
            </a:r>
            <a:br>
              <a:rPr lang="en-GB" sz="1050" dirty="0"/>
            </a:br>
            <a:r>
              <a:rPr lang="en-GB" sz="1050" dirty="0"/>
              <a:t>Institute; ORR, objective response rate; OS, overall survival; PFS, progression-free survival; PRO, patient-reported outcome; Q3W, every 3 weeks; QoL, quality of life; R, randomisation</a:t>
            </a:r>
            <a:br>
              <a:rPr lang="en-GB" sz="1050" dirty="0"/>
            </a:br>
            <a:r>
              <a:rPr lang="en-GB" sz="1050" dirty="0"/>
              <a:t>1. Finn RS, et al. N Engl J Med. 2020;382:1894-905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8C33D507-3FBE-3140-8E67-1A847C94C5B5}"/>
              </a:ext>
            </a:extLst>
          </p:cNvPr>
          <p:cNvSpPr/>
          <p:nvPr/>
        </p:nvSpPr>
        <p:spPr>
          <a:xfrm>
            <a:off x="572801" y="1052736"/>
            <a:ext cx="11211831" cy="1144929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1900" b="1" dirty="0">
                <a:solidFill>
                  <a:schemeClr val="accent1"/>
                </a:solidFill>
              </a:rPr>
              <a:t>IMbrave150 (NCT03434379): </a:t>
            </a:r>
            <a:r>
              <a:rPr lang="en-GB" sz="1900" dirty="0">
                <a:solidFill>
                  <a:srgbClr val="5D8298"/>
                </a:solidFill>
              </a:rPr>
              <a:t>randomised phase 3 trial of combination therapy with the programmed death-ligand 1 (PD-L1) inhibitor atezolizumab and the vascular endothelial growth factor inhibitor bevacizumab demonstrated statistically significant and clinically meaningful improvement in OS and PFS vs sorafenib in first line for advanced HCC</a:t>
            </a:r>
            <a:r>
              <a:rPr lang="en-GB" sz="1900" baseline="30000" dirty="0">
                <a:solidFill>
                  <a:srgbClr val="5D8298"/>
                </a:solidFill>
              </a:rPr>
              <a:t>1</a:t>
            </a:r>
          </a:p>
        </p:txBody>
      </p:sp>
      <p:sp>
        <p:nvSpPr>
          <p:cNvPr id="47" name="Rectangle : coins arrondis 26">
            <a:extLst>
              <a:ext uri="{FF2B5EF4-FFF2-40B4-BE49-F238E27FC236}">
                <a16:creationId xmlns="" xmlns:a16="http://schemas.microsoft.com/office/drawing/2014/main" id="{1B516E73-7C9B-0B42-886E-DE9B84997189}"/>
              </a:ext>
            </a:extLst>
          </p:cNvPr>
          <p:cNvSpPr/>
          <p:nvPr/>
        </p:nvSpPr>
        <p:spPr>
          <a:xfrm>
            <a:off x="619200" y="2177595"/>
            <a:ext cx="10963200" cy="2421081"/>
          </a:xfrm>
          <a:prstGeom prst="roundRect">
            <a:avLst>
              <a:gd name="adj" fmla="val 7468"/>
            </a:avLst>
          </a:prstGeom>
          <a:solidFill>
            <a:schemeClr val="accent1">
              <a:lumMod val="20000"/>
              <a:lumOff val="80000"/>
            </a:schemeClr>
          </a:solidFill>
          <a:ln w="1905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/>
          </a:p>
        </p:txBody>
      </p:sp>
      <p:sp>
        <p:nvSpPr>
          <p:cNvPr id="48" name="Rectangle : coins arrondis 47">
            <a:extLst>
              <a:ext uri="{FF2B5EF4-FFF2-40B4-BE49-F238E27FC236}">
                <a16:creationId xmlns="" xmlns:a16="http://schemas.microsoft.com/office/drawing/2014/main" id="{060900A7-6DB4-B040-8EEC-3028F1E4F0B1}"/>
              </a:ext>
            </a:extLst>
          </p:cNvPr>
          <p:cNvSpPr/>
          <p:nvPr/>
        </p:nvSpPr>
        <p:spPr>
          <a:xfrm>
            <a:off x="1991544" y="4727377"/>
            <a:ext cx="1728192" cy="864000"/>
          </a:xfrm>
          <a:prstGeom prst="roundRect">
            <a:avLst/>
          </a:prstGeom>
          <a:solidFill>
            <a:srgbClr val="FFFFFF">
              <a:alpha val="0"/>
            </a:srgbClr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n-GB" sz="1200" b="1" dirty="0">
                <a:solidFill>
                  <a:schemeClr val="accent1"/>
                </a:solidFill>
                <a:ea typeface="Arial Unicode MS" charset="-128"/>
                <a:cs typeface="Calibri" panose="020F0502020204030204" pitchFamily="34" charset="0"/>
              </a:rPr>
              <a:t>Co-primary endpoints</a:t>
            </a:r>
          </a:p>
          <a:p>
            <a:pPr marL="117475" indent="-117475"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en-GB" sz="1200" dirty="0">
                <a:solidFill>
                  <a:schemeClr val="tx1"/>
                </a:solidFill>
                <a:ea typeface="Arial Unicode MS" charset="-128"/>
                <a:cs typeface="Calibri" panose="020F0502020204030204" pitchFamily="34" charset="0"/>
              </a:rPr>
              <a:t>OS</a:t>
            </a:r>
          </a:p>
          <a:p>
            <a:pPr marL="117475" indent="-117475"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en-GB" altLang="zh-CN" sz="1200" dirty="0">
                <a:solidFill>
                  <a:schemeClr val="tx1"/>
                </a:solidFill>
                <a:cs typeface="Calibri" panose="020F0502020204030204" pitchFamily="34" charset="0"/>
              </a:rPr>
              <a:t>IRF-assessed</a:t>
            </a:r>
            <a:r>
              <a:rPr lang="en-GB" sz="1200" dirty="0">
                <a:solidFill>
                  <a:schemeClr val="tx1"/>
                </a:solidFill>
                <a:cs typeface="Calibri" panose="020F0502020204030204" pitchFamily="34" charset="0"/>
              </a:rPr>
              <a:t> PFS </a:t>
            </a:r>
            <a:br>
              <a:rPr lang="en-GB" sz="1200" dirty="0">
                <a:solidFill>
                  <a:schemeClr val="tx1"/>
                </a:solidFill>
                <a:cs typeface="Calibri" panose="020F0502020204030204" pitchFamily="34" charset="0"/>
              </a:rPr>
            </a:br>
            <a:r>
              <a:rPr lang="en-GB" sz="1200" dirty="0">
                <a:solidFill>
                  <a:schemeClr val="tx1"/>
                </a:solidFill>
                <a:cs typeface="Calibri" panose="020F0502020204030204" pitchFamily="34" charset="0"/>
              </a:rPr>
              <a:t>per RECIST 1.1</a:t>
            </a:r>
            <a:endParaRPr lang="en-GB" sz="1200" dirty="0">
              <a:solidFill>
                <a:schemeClr val="tx1"/>
              </a:solidFill>
              <a:ea typeface="Arial Unicode MS" charset="-128"/>
              <a:cs typeface="Calibri" panose="020F0502020204030204" pitchFamily="34" charset="0"/>
            </a:endParaRPr>
          </a:p>
        </p:txBody>
      </p:sp>
      <p:sp>
        <p:nvSpPr>
          <p:cNvPr id="49" name="Rectangle : coins arrondis 48">
            <a:extLst>
              <a:ext uri="{FF2B5EF4-FFF2-40B4-BE49-F238E27FC236}">
                <a16:creationId xmlns="" xmlns:a16="http://schemas.microsoft.com/office/drawing/2014/main" id="{DA5EEBDB-F585-F94B-AE94-9D9C1E8FBAC9}"/>
              </a:ext>
            </a:extLst>
          </p:cNvPr>
          <p:cNvSpPr/>
          <p:nvPr/>
        </p:nvSpPr>
        <p:spPr>
          <a:xfrm>
            <a:off x="3916906" y="4727377"/>
            <a:ext cx="2503927" cy="864000"/>
          </a:xfrm>
          <a:prstGeom prst="roundRect">
            <a:avLst/>
          </a:prstGeom>
          <a:solidFill>
            <a:srgbClr val="FFFFFF">
              <a:alpha val="0"/>
            </a:srgbClr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61092" indent="-161092">
              <a:defRPr/>
            </a:pPr>
            <a:r>
              <a:rPr lang="en-GB" sz="1200" b="1" dirty="0">
                <a:solidFill>
                  <a:schemeClr val="accent1"/>
                </a:solidFill>
                <a:ea typeface="Arial Unicode MS" charset="-128"/>
                <a:cs typeface="Calibri" panose="020F0502020204030204" pitchFamily="34" charset="0"/>
              </a:rPr>
              <a:t>Secondary endpoints include</a:t>
            </a:r>
          </a:p>
          <a:p>
            <a:pPr marL="171450" indent="-171450"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en-GB" altLang="zh-CN" sz="1200" dirty="0">
                <a:solidFill>
                  <a:schemeClr val="tx1"/>
                </a:solidFill>
                <a:cs typeface="Calibri" panose="020F0502020204030204" pitchFamily="34" charset="0"/>
              </a:rPr>
              <a:t>IRF-assessed ORR per RECIST 1.1 </a:t>
            </a:r>
            <a:br>
              <a:rPr lang="en-GB" altLang="zh-CN" sz="1200" dirty="0">
                <a:solidFill>
                  <a:schemeClr val="tx1"/>
                </a:solidFill>
                <a:cs typeface="Calibri" panose="020F0502020204030204" pitchFamily="34" charset="0"/>
              </a:rPr>
            </a:br>
            <a:r>
              <a:rPr lang="en-GB" altLang="zh-CN" sz="1200" dirty="0">
                <a:solidFill>
                  <a:schemeClr val="tx1"/>
                </a:solidFill>
                <a:cs typeface="Calibri" panose="020F0502020204030204" pitchFamily="34" charset="0"/>
              </a:rPr>
              <a:t>and HCC mRECIST</a:t>
            </a:r>
          </a:p>
          <a:p>
            <a:pPr marL="171450" indent="-171450"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en-GB" altLang="zh-CN" sz="1200" dirty="0">
                <a:solidFill>
                  <a:schemeClr val="tx1"/>
                </a:solidFill>
                <a:cs typeface="Calibri" panose="020F0502020204030204" pitchFamily="34" charset="0"/>
              </a:rPr>
              <a:t>PROs</a:t>
            </a:r>
          </a:p>
        </p:txBody>
      </p:sp>
      <p:sp>
        <p:nvSpPr>
          <p:cNvPr id="50" name="TextBox 18">
            <a:extLst>
              <a:ext uri="{FF2B5EF4-FFF2-40B4-BE49-F238E27FC236}">
                <a16:creationId xmlns="" xmlns:a16="http://schemas.microsoft.com/office/drawing/2014/main" id="{3784BC69-CD80-DC4A-83B0-DAB9FAB6B293}"/>
              </a:ext>
            </a:extLst>
          </p:cNvPr>
          <p:cNvSpPr txBox="1"/>
          <p:nvPr/>
        </p:nvSpPr>
        <p:spPr>
          <a:xfrm>
            <a:off x="6803262" y="3409728"/>
            <a:ext cx="9573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cs typeface="Calibri" panose="020F0502020204030204" pitchFamily="34" charset="0"/>
              </a:rPr>
              <a:t>(Open label)</a:t>
            </a:r>
          </a:p>
        </p:txBody>
      </p:sp>
      <p:cxnSp>
        <p:nvCxnSpPr>
          <p:cNvPr id="51" name="Straight Arrow Connector 68">
            <a:extLst>
              <a:ext uri="{FF2B5EF4-FFF2-40B4-BE49-F238E27FC236}">
                <a16:creationId xmlns="" xmlns:a16="http://schemas.microsoft.com/office/drawing/2014/main" id="{00330AD1-9B51-1646-845E-423A7A34E5A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32454" y="3398897"/>
            <a:ext cx="232658" cy="0"/>
          </a:xfrm>
          <a:prstGeom prst="straightConnector1">
            <a:avLst/>
          </a:prstGeom>
          <a:noFill/>
          <a:ln w="22225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" name="Straight Connector 40">
            <a:extLst>
              <a:ext uri="{FF2B5EF4-FFF2-40B4-BE49-F238E27FC236}">
                <a16:creationId xmlns="" xmlns:a16="http://schemas.microsoft.com/office/drawing/2014/main" id="{BBCD2648-16E1-2248-8062-08A08F72DDCF}"/>
              </a:ext>
            </a:extLst>
          </p:cNvPr>
          <p:cNvCxnSpPr>
            <a:cxnSpLocks/>
          </p:cNvCxnSpPr>
          <p:nvPr/>
        </p:nvCxnSpPr>
        <p:spPr>
          <a:xfrm>
            <a:off x="3696141" y="3392631"/>
            <a:ext cx="569827" cy="0"/>
          </a:xfrm>
          <a:prstGeom prst="line">
            <a:avLst/>
          </a:prstGeom>
          <a:ln w="22225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28">
            <a:extLst>
              <a:ext uri="{FF2B5EF4-FFF2-40B4-BE49-F238E27FC236}">
                <a16:creationId xmlns="" xmlns:a16="http://schemas.microsoft.com/office/drawing/2014/main" id="{DE59C711-C1FD-E549-9F9F-1DB36E0A2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1544" y="2291896"/>
            <a:ext cx="1715668" cy="2202872"/>
          </a:xfrm>
          <a:prstGeom prst="roundRect">
            <a:avLst>
              <a:gd name="adj" fmla="val 12782"/>
            </a:avLst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lIns="45720" tIns="45720" rIns="45720" bIns="45720" anchor="ctr"/>
          <a:lstStyle>
            <a:lvl1pPr defTabSz="519113"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1pPr>
            <a:lvl2pPr marL="104775" indent="-104775" defTabSz="519113">
              <a:lnSpc>
                <a:spcPct val="93000"/>
              </a:lnSpc>
              <a:spcAft>
                <a:spcPts val="5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4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2pPr>
            <a:lvl3pPr defTabSz="519113">
              <a:lnSpc>
                <a:spcPct val="93000"/>
              </a:lnSpc>
              <a:spcAft>
                <a:spcPts val="4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3pPr>
            <a:lvl4pPr defTabSz="519113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4pPr>
            <a:lvl5pPr defTabSz="519113">
              <a:lnSpc>
                <a:spcPct val="93000"/>
              </a:lnSpc>
              <a:spcAft>
                <a:spcPts val="1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5pPr>
            <a:lvl6pPr marL="2514600" indent="-228600" defTabSz="51911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6pPr>
            <a:lvl7pPr marL="2971800" indent="-228600" defTabSz="51911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7pPr>
            <a:lvl8pPr marL="3429000" indent="-228600" defTabSz="51911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8pPr>
            <a:lvl9pPr marL="3886200" indent="-228600" defTabSz="51911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9pPr>
          </a:lstStyle>
          <a:p>
            <a:pPr algn="ctr">
              <a:lnSpc>
                <a:spcPts val="1400"/>
              </a:lnSpc>
              <a:spcAft>
                <a:spcPts val="200"/>
              </a:spcAft>
              <a:buClr>
                <a:srgbClr val="FFFFFF"/>
              </a:buClr>
              <a:buSzTx/>
            </a:pPr>
            <a:r>
              <a:rPr lang="en-GB" altLang="zh-CN" sz="1200" b="1" dirty="0">
                <a:solidFill>
                  <a:schemeClr val="accent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Key eligibility criteria</a:t>
            </a:r>
            <a:endParaRPr lang="en-GB" altLang="zh-CN" sz="1200" b="1" dirty="0">
              <a:solidFill>
                <a:schemeClr val="tx1"/>
              </a:solidFill>
              <a:latin typeface="+mn-lt"/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marL="177800" lvl="1" indent="-177800">
              <a:lnSpc>
                <a:spcPts val="1400"/>
              </a:lnSpc>
              <a:spcBef>
                <a:spcPts val="100"/>
              </a:spcBef>
              <a:spcAft>
                <a:spcPts val="2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</a:pPr>
            <a:r>
              <a:rPr lang="en-GB" altLang="en-US" sz="1200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Locally advanced metastatic or unresectable HCC</a:t>
            </a:r>
          </a:p>
          <a:p>
            <a:pPr marL="177800" lvl="1" indent="-177800">
              <a:lnSpc>
                <a:spcPts val="1400"/>
              </a:lnSpc>
              <a:spcBef>
                <a:spcPts val="100"/>
              </a:spcBef>
              <a:spcAft>
                <a:spcPts val="2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</a:pPr>
            <a:r>
              <a:rPr lang="en-GB" altLang="en-US" sz="1200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ECOG PS score 0 or 1</a:t>
            </a:r>
          </a:p>
          <a:p>
            <a:pPr marL="177800" lvl="1" indent="-177800">
              <a:lnSpc>
                <a:spcPts val="1400"/>
              </a:lnSpc>
              <a:spcBef>
                <a:spcPts val="100"/>
              </a:spcBef>
              <a:spcAft>
                <a:spcPts val="2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</a:pPr>
            <a:r>
              <a:rPr lang="en-GB" altLang="zh-CN" sz="1200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No prior systemic therapy</a:t>
            </a:r>
          </a:p>
          <a:p>
            <a:pPr marL="177800" lvl="1" indent="-177800">
              <a:lnSpc>
                <a:spcPts val="1400"/>
              </a:lnSpc>
              <a:spcBef>
                <a:spcPts val="100"/>
              </a:spcBef>
              <a:spcAft>
                <a:spcPts val="2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</a:pPr>
            <a:r>
              <a:rPr lang="en-GB" altLang="zh-CN" sz="1200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Child–Pugh class A liver function</a:t>
            </a:r>
          </a:p>
          <a:p>
            <a:pPr marL="0" lvl="1" indent="0" algn="ctr">
              <a:lnSpc>
                <a:spcPts val="1400"/>
              </a:lnSpc>
              <a:spcBef>
                <a:spcPts val="100"/>
              </a:spcBef>
              <a:spcAft>
                <a:spcPts val="200"/>
              </a:spcAft>
              <a:buClr>
                <a:schemeClr val="accent1"/>
              </a:buClr>
              <a:buSzTx/>
            </a:pPr>
            <a:r>
              <a:rPr lang="en-GB" altLang="zh-CN" sz="1200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(n=501)</a:t>
            </a:r>
          </a:p>
        </p:txBody>
      </p:sp>
      <p:sp>
        <p:nvSpPr>
          <p:cNvPr id="54" name="TextBox 28">
            <a:extLst>
              <a:ext uri="{FF2B5EF4-FFF2-40B4-BE49-F238E27FC236}">
                <a16:creationId xmlns="" xmlns:a16="http://schemas.microsoft.com/office/drawing/2014/main" id="{DA9ECF7D-4A17-BD46-986D-0E800789E3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6906" y="2292302"/>
            <a:ext cx="2094318" cy="2200658"/>
          </a:xfrm>
          <a:prstGeom prst="roundRect">
            <a:avLst>
              <a:gd name="adj" fmla="val 8387"/>
            </a:avLst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lIns="45720" tIns="45720" rIns="45720" bIns="45720" anchor="ctr"/>
          <a:lstStyle>
            <a:lvl1pPr defTabSz="519113"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1pPr>
            <a:lvl2pPr marL="104775" indent="-104775" defTabSz="519113">
              <a:lnSpc>
                <a:spcPct val="93000"/>
              </a:lnSpc>
              <a:spcAft>
                <a:spcPts val="5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4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2pPr>
            <a:lvl3pPr defTabSz="519113">
              <a:lnSpc>
                <a:spcPct val="93000"/>
              </a:lnSpc>
              <a:spcAft>
                <a:spcPts val="4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3pPr>
            <a:lvl4pPr defTabSz="519113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4pPr>
            <a:lvl5pPr defTabSz="519113">
              <a:lnSpc>
                <a:spcPct val="93000"/>
              </a:lnSpc>
              <a:spcAft>
                <a:spcPts val="1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5pPr>
            <a:lvl6pPr marL="2514600" indent="-228600" defTabSz="51911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6pPr>
            <a:lvl7pPr marL="2971800" indent="-228600" defTabSz="51911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7pPr>
            <a:lvl8pPr marL="3429000" indent="-228600" defTabSz="51911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8pPr>
            <a:lvl9pPr marL="3886200" indent="-228600" defTabSz="51911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9pPr>
          </a:lstStyle>
          <a:p>
            <a:pPr algn="ctr">
              <a:lnSpc>
                <a:spcPct val="100000"/>
              </a:lnSpc>
              <a:spcAft>
                <a:spcPts val="400"/>
              </a:spcAft>
              <a:buClr>
                <a:srgbClr val="FFFFFF"/>
              </a:buClr>
              <a:buSzTx/>
              <a:buFont typeface="Arial" panose="020B0604020202020204" pitchFamily="34" charset="0"/>
              <a:buNone/>
            </a:pPr>
            <a:r>
              <a:rPr lang="en-GB" altLang="zh-CN" sz="1200" b="1" dirty="0">
                <a:solidFill>
                  <a:schemeClr val="accent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Stratification criteria</a:t>
            </a:r>
            <a:endParaRPr lang="en-GB" altLang="zh-CN" sz="1200" dirty="0">
              <a:solidFill>
                <a:schemeClr val="accent1"/>
              </a:solidFill>
              <a:latin typeface="+mn-lt"/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marL="177800" lvl="1" indent="-177800">
              <a:lnSpc>
                <a:spcPct val="100000"/>
              </a:lnSpc>
              <a:spcBef>
                <a:spcPct val="20000"/>
              </a:spcBef>
              <a:spcAft>
                <a:spcPts val="4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</a:pPr>
            <a:r>
              <a:rPr lang="en-GB" altLang="en-US" sz="1200" b="1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Region (</a:t>
            </a:r>
            <a:r>
              <a:rPr lang="en-GB" altLang="en-US" sz="1200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Asia [excluding </a:t>
            </a:r>
            <a:br>
              <a:rPr lang="en-GB" altLang="en-US" sz="1200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</a:br>
            <a:r>
              <a:rPr lang="en-GB" altLang="en-US" sz="1200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Japan</a:t>
            </a:r>
            <a:r>
              <a:rPr lang="en-GB" altLang="en-US" sz="1200" baseline="30000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a</a:t>
            </a:r>
            <a:r>
              <a:rPr lang="en-GB" altLang="en-US" sz="1200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] or rest of world)</a:t>
            </a:r>
            <a:r>
              <a:rPr lang="en-GB" altLang="zh-CN" sz="1200" b="1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 </a:t>
            </a:r>
          </a:p>
          <a:p>
            <a:pPr marL="177800" lvl="1" indent="-177800">
              <a:lnSpc>
                <a:spcPct val="100000"/>
              </a:lnSpc>
              <a:spcBef>
                <a:spcPct val="20000"/>
              </a:spcBef>
              <a:spcAft>
                <a:spcPts val="4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</a:pPr>
            <a:r>
              <a:rPr lang="en-GB" altLang="zh-CN" sz="1200" b="1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ECOG</a:t>
            </a:r>
            <a:r>
              <a:rPr lang="en-GB" altLang="zh-CN" sz="1200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 </a:t>
            </a:r>
            <a:r>
              <a:rPr lang="en-GB" altLang="zh-CN" sz="1200" b="1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PS</a:t>
            </a:r>
            <a:r>
              <a:rPr lang="en-GB" altLang="zh-CN" sz="1200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 score (0 or 1)</a:t>
            </a:r>
          </a:p>
          <a:p>
            <a:pPr marL="177800" lvl="1" indent="-177800">
              <a:lnSpc>
                <a:spcPct val="100000"/>
              </a:lnSpc>
              <a:spcBef>
                <a:spcPct val="20000"/>
              </a:spcBef>
              <a:spcAft>
                <a:spcPts val="4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</a:pPr>
            <a:r>
              <a:rPr lang="en-GB" altLang="en-US" sz="1200" b="1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Macrovascular invasion </a:t>
            </a:r>
            <a:br>
              <a:rPr lang="en-GB" altLang="en-US" sz="1200" b="1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</a:br>
            <a:r>
              <a:rPr lang="en-GB" altLang="en-US" sz="1200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or </a:t>
            </a:r>
            <a:r>
              <a:rPr lang="en-GB" altLang="en-US" sz="1200" b="1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extrahepatic spread </a:t>
            </a:r>
            <a:r>
              <a:rPr lang="en-GB" altLang="en-US" sz="1200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(presence or absence)</a:t>
            </a:r>
          </a:p>
          <a:p>
            <a:pPr marL="177800" lvl="1" indent="-177800">
              <a:lnSpc>
                <a:spcPct val="100000"/>
              </a:lnSpc>
              <a:spcBef>
                <a:spcPct val="20000"/>
              </a:spcBef>
              <a:spcAft>
                <a:spcPts val="4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</a:pPr>
            <a:r>
              <a:rPr lang="en-GB" altLang="en-US" sz="1200" b="1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Baseline AFP </a:t>
            </a:r>
            <a:br>
              <a:rPr lang="en-GB" altLang="en-US" sz="1200" b="1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</a:br>
            <a:r>
              <a:rPr lang="en-GB" altLang="en-US" sz="1200" b="1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(</a:t>
            </a:r>
            <a:r>
              <a:rPr lang="en-GB" altLang="en-US" sz="1200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&lt;400 or ≥400 ng/mL)</a:t>
            </a:r>
          </a:p>
        </p:txBody>
      </p:sp>
      <p:cxnSp>
        <p:nvCxnSpPr>
          <p:cNvPr id="55" name="Straight Connector 47">
            <a:extLst>
              <a:ext uri="{FF2B5EF4-FFF2-40B4-BE49-F238E27FC236}">
                <a16:creationId xmlns="" xmlns:a16="http://schemas.microsoft.com/office/drawing/2014/main" id="{9ECE434B-ADA8-D54F-898F-3B2DC7B73E0C}"/>
              </a:ext>
            </a:extLst>
          </p:cNvPr>
          <p:cNvCxnSpPr>
            <a:cxnSpLocks/>
          </p:cNvCxnSpPr>
          <p:nvPr/>
        </p:nvCxnSpPr>
        <p:spPr>
          <a:xfrm>
            <a:off x="9367079" y="3392353"/>
            <a:ext cx="209787" cy="0"/>
          </a:xfrm>
          <a:prstGeom prst="line">
            <a:avLst/>
          </a:prstGeom>
          <a:ln w="22225"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48">
            <a:extLst>
              <a:ext uri="{FF2B5EF4-FFF2-40B4-BE49-F238E27FC236}">
                <a16:creationId xmlns="" xmlns:a16="http://schemas.microsoft.com/office/drawing/2014/main" id="{E576DD72-47BA-8047-B2D4-8DC615B0DA22}"/>
              </a:ext>
            </a:extLst>
          </p:cNvPr>
          <p:cNvCxnSpPr>
            <a:cxnSpLocks/>
          </p:cNvCxnSpPr>
          <p:nvPr/>
        </p:nvCxnSpPr>
        <p:spPr>
          <a:xfrm>
            <a:off x="8016142" y="3392353"/>
            <a:ext cx="209787" cy="0"/>
          </a:xfrm>
          <a:prstGeom prst="line">
            <a:avLst/>
          </a:prstGeom>
          <a:ln w="22225"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Shape 612">
            <a:extLst>
              <a:ext uri="{FF2B5EF4-FFF2-40B4-BE49-F238E27FC236}">
                <a16:creationId xmlns="" xmlns:a16="http://schemas.microsoft.com/office/drawing/2014/main" id="{87418A5D-BBEF-DA42-BB89-D796B0C11BFB}"/>
              </a:ext>
            </a:extLst>
          </p:cNvPr>
          <p:cNvSpPr/>
          <p:nvPr/>
        </p:nvSpPr>
        <p:spPr>
          <a:xfrm>
            <a:off x="9580616" y="3094288"/>
            <a:ext cx="802298" cy="617899"/>
          </a:xfrm>
          <a:prstGeom prst="roundRect">
            <a:avLst>
              <a:gd name="adj" fmla="val 660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spcFirstLastPara="1" lIns="45720" tIns="45720" rIns="45720" bIns="45720" anchor="ctr"/>
          <a:lstStyle/>
          <a:p>
            <a:pPr algn="ctr">
              <a:lnSpc>
                <a:spcPct val="95000"/>
              </a:lnSpc>
              <a:defRPr/>
            </a:pPr>
            <a:r>
              <a:rPr lang="en-GB" sz="1200" dirty="0">
                <a:ea typeface="Arial"/>
                <a:cs typeface="Calibri" panose="020F0502020204030204" pitchFamily="34" charset="0"/>
                <a:sym typeface="Arial"/>
              </a:rPr>
              <a:t>Survival follow-up</a:t>
            </a:r>
            <a:endParaRPr lang="en-GB" sz="1200" dirty="0">
              <a:ea typeface="Arial Unicode MS" charset="-128"/>
              <a:cs typeface="Calibri" panose="020F0502020204030204" pitchFamily="34" charset="0"/>
            </a:endParaRPr>
          </a:p>
        </p:txBody>
      </p:sp>
      <p:sp>
        <p:nvSpPr>
          <p:cNvPr id="58" name="Shape 612">
            <a:extLst>
              <a:ext uri="{FF2B5EF4-FFF2-40B4-BE49-F238E27FC236}">
                <a16:creationId xmlns="" xmlns:a16="http://schemas.microsoft.com/office/drawing/2014/main" id="{3A66F1E9-CF61-404E-A757-A0BE6E0C218F}"/>
              </a:ext>
            </a:extLst>
          </p:cNvPr>
          <p:cNvSpPr/>
          <p:nvPr/>
        </p:nvSpPr>
        <p:spPr>
          <a:xfrm>
            <a:off x="8248921" y="2767121"/>
            <a:ext cx="1147299" cy="1272233"/>
          </a:xfrm>
          <a:prstGeom prst="roundRect">
            <a:avLst>
              <a:gd name="adj" fmla="val 6601"/>
            </a:avLst>
          </a:prstGeom>
          <a:solidFill>
            <a:schemeClr val="bg1"/>
          </a:solidFill>
          <a:ln>
            <a:noFill/>
          </a:ln>
        </p:spPr>
        <p:txBody>
          <a:bodyPr spcFirstLastPara="1" lIns="45720" tIns="45720" rIns="45720" bIns="45720" anchor="ctr"/>
          <a:lstStyle/>
          <a:p>
            <a:pPr algn="ctr">
              <a:lnSpc>
                <a:spcPct val="95000"/>
              </a:lnSpc>
              <a:defRPr/>
            </a:pPr>
            <a:r>
              <a:rPr lang="en-GB" sz="1200" dirty="0">
                <a:ea typeface="Arial"/>
                <a:cs typeface="Calibri" panose="020F0502020204030204" pitchFamily="34" charset="0"/>
                <a:sym typeface="Arial"/>
              </a:rPr>
              <a:t>Until loss of clinical benefit </a:t>
            </a:r>
            <a:br>
              <a:rPr lang="en-GB" sz="1200" dirty="0">
                <a:ea typeface="Arial"/>
                <a:cs typeface="Calibri" panose="020F0502020204030204" pitchFamily="34" charset="0"/>
                <a:sym typeface="Arial"/>
              </a:rPr>
            </a:br>
            <a:r>
              <a:rPr lang="en-GB" sz="1200" dirty="0">
                <a:ea typeface="Arial"/>
                <a:cs typeface="Calibri" panose="020F0502020204030204" pitchFamily="34" charset="0"/>
                <a:sym typeface="Arial"/>
              </a:rPr>
              <a:t>or unacceptable toxicity</a:t>
            </a:r>
            <a:endParaRPr lang="en-GB" sz="1200" dirty="0">
              <a:ea typeface="Arial Unicode MS" charset="-128"/>
              <a:cs typeface="Calibri" panose="020F0502020204030204" pitchFamily="34" charset="0"/>
            </a:endParaRPr>
          </a:p>
        </p:txBody>
      </p:sp>
      <p:cxnSp>
        <p:nvCxnSpPr>
          <p:cNvPr id="59" name="Straight Connector 49">
            <a:extLst>
              <a:ext uri="{FF2B5EF4-FFF2-40B4-BE49-F238E27FC236}">
                <a16:creationId xmlns="" xmlns:a16="http://schemas.microsoft.com/office/drawing/2014/main" id="{664B41F7-FC20-5848-8633-FFF343B59B72}"/>
              </a:ext>
            </a:extLst>
          </p:cNvPr>
          <p:cNvCxnSpPr>
            <a:cxnSpLocks/>
          </p:cNvCxnSpPr>
          <p:nvPr/>
        </p:nvCxnSpPr>
        <p:spPr>
          <a:xfrm>
            <a:off x="7814664" y="2849913"/>
            <a:ext cx="209787" cy="0"/>
          </a:xfrm>
          <a:prstGeom prst="line">
            <a:avLst/>
          </a:prstGeom>
          <a:ln w="22225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0">
            <a:extLst>
              <a:ext uri="{FF2B5EF4-FFF2-40B4-BE49-F238E27FC236}">
                <a16:creationId xmlns="" xmlns:a16="http://schemas.microsoft.com/office/drawing/2014/main" id="{99E8C595-5DDB-BE4F-8E30-AA6A3CA4E997}"/>
              </a:ext>
            </a:extLst>
          </p:cNvPr>
          <p:cNvCxnSpPr>
            <a:cxnSpLocks/>
          </p:cNvCxnSpPr>
          <p:nvPr/>
        </p:nvCxnSpPr>
        <p:spPr>
          <a:xfrm flipV="1">
            <a:off x="6424988" y="2845761"/>
            <a:ext cx="0" cy="1176931"/>
          </a:xfrm>
          <a:prstGeom prst="line">
            <a:avLst/>
          </a:prstGeom>
          <a:ln w="22225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51">
            <a:extLst>
              <a:ext uri="{FF2B5EF4-FFF2-40B4-BE49-F238E27FC236}">
                <a16:creationId xmlns="" xmlns:a16="http://schemas.microsoft.com/office/drawing/2014/main" id="{35A0C68D-1522-7649-9807-1E94E9CB1533}"/>
              </a:ext>
            </a:extLst>
          </p:cNvPr>
          <p:cNvCxnSpPr>
            <a:cxnSpLocks/>
          </p:cNvCxnSpPr>
          <p:nvPr/>
        </p:nvCxnSpPr>
        <p:spPr>
          <a:xfrm>
            <a:off x="7814664" y="4012286"/>
            <a:ext cx="209787" cy="0"/>
          </a:xfrm>
          <a:prstGeom prst="line">
            <a:avLst/>
          </a:prstGeom>
          <a:ln w="22225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Oval 77">
            <a:extLst>
              <a:ext uri="{FF2B5EF4-FFF2-40B4-BE49-F238E27FC236}">
                <a16:creationId xmlns="" xmlns:a16="http://schemas.microsoft.com/office/drawing/2014/main" id="{61C1547C-0AA0-3441-B307-5A09545BA8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6731" y="3197227"/>
            <a:ext cx="457200" cy="457200"/>
          </a:xfrm>
          <a:prstGeom prst="ellipse">
            <a:avLst/>
          </a:prstGeom>
          <a:solidFill>
            <a:schemeClr val="bg1"/>
          </a:solidFill>
          <a:ln w="19050" cap="rnd" algn="ctr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>
            <a:lvl1pPr eaLnBrk="0" hangingPunct="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sz="1200" b="1" kern="0" dirty="0">
                <a:solidFill>
                  <a:schemeClr val="tx1"/>
                </a:solidFill>
                <a:latin typeface="+mn-lt"/>
                <a:ea typeface="Arial Unicode MS" charset="-128"/>
                <a:cs typeface="Calibri" panose="020F0502020204030204" pitchFamily="34" charset="0"/>
              </a:rPr>
              <a:t>R </a:t>
            </a:r>
            <a:br>
              <a:rPr lang="en-GB" altLang="en-US" sz="1200" b="1" kern="0" dirty="0">
                <a:solidFill>
                  <a:schemeClr val="tx1"/>
                </a:solidFill>
                <a:latin typeface="+mn-lt"/>
                <a:ea typeface="Arial Unicode MS" charset="-128"/>
                <a:cs typeface="Calibri" panose="020F0502020204030204" pitchFamily="34" charset="0"/>
              </a:rPr>
            </a:br>
            <a:r>
              <a:rPr lang="en-GB" altLang="en-US" sz="1200" b="1" kern="0" dirty="0">
                <a:solidFill>
                  <a:schemeClr val="tx1"/>
                </a:solidFill>
                <a:latin typeface="+mn-lt"/>
                <a:ea typeface="Arial Unicode MS" charset="-128"/>
                <a:cs typeface="Calibri" panose="020F0502020204030204" pitchFamily="34" charset="0"/>
              </a:rPr>
              <a:t>2:1</a:t>
            </a:r>
          </a:p>
        </p:txBody>
      </p:sp>
      <p:sp>
        <p:nvSpPr>
          <p:cNvPr id="64" name="TextBox 7">
            <a:extLst>
              <a:ext uri="{FF2B5EF4-FFF2-40B4-BE49-F238E27FC236}">
                <a16:creationId xmlns="" xmlns:a16="http://schemas.microsoft.com/office/drawing/2014/main" id="{EACD3FD2-309F-3545-8FB1-AE616F70EBEA}"/>
              </a:ext>
            </a:extLst>
          </p:cNvPr>
          <p:cNvSpPr txBox="1"/>
          <p:nvPr/>
        </p:nvSpPr>
        <p:spPr bwMode="auto">
          <a:xfrm>
            <a:off x="6646076" y="3759101"/>
            <a:ext cx="1260000" cy="512942"/>
          </a:xfrm>
          <a:prstGeom prst="round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lIns="45720" tIns="45720" rIns="45720" bIns="45720" anchor="ctr"/>
          <a:lstStyle/>
          <a:p>
            <a:pPr algn="ctr" defTabSz="689388">
              <a:defRPr/>
            </a:pPr>
            <a:r>
              <a:rPr lang="en-GB" altLang="zh-CN" sz="1200" b="1" kern="0" dirty="0">
                <a:solidFill>
                  <a:schemeClr val="bg1"/>
                </a:solidFill>
                <a:cs typeface="Calibri" panose="020F0502020204030204" pitchFamily="34" charset="0"/>
              </a:rPr>
              <a:t>Sorafenib </a:t>
            </a:r>
            <a:br>
              <a:rPr lang="en-GB" altLang="zh-CN" sz="1200" b="1" kern="0" dirty="0">
                <a:solidFill>
                  <a:schemeClr val="bg1"/>
                </a:solidFill>
                <a:cs typeface="Calibri" panose="020F0502020204030204" pitchFamily="34" charset="0"/>
              </a:rPr>
            </a:br>
            <a:r>
              <a:rPr lang="en-GB" altLang="zh-CN" sz="1200" b="1" kern="0" dirty="0">
                <a:solidFill>
                  <a:schemeClr val="bg1"/>
                </a:solidFill>
                <a:cs typeface="Calibri" panose="020F0502020204030204" pitchFamily="34" charset="0"/>
              </a:rPr>
              <a:t>400 mg BID</a:t>
            </a:r>
            <a:endParaRPr lang="en-GB" altLang="zh-CN" sz="1200" b="1" kern="0" dirty="0">
              <a:solidFill>
                <a:schemeClr val="bg1"/>
              </a:solidFill>
              <a:effectLst>
                <a:outerShdw blurRad="127000" dist="38100" dir="2700000" algn="tl" rotWithShape="0">
                  <a:schemeClr val="bg1">
                    <a:alpha val="40000"/>
                  </a:schemeClr>
                </a:outerShdw>
              </a:effectLst>
              <a:ea typeface="MS PGothic" charset="0"/>
              <a:cs typeface="Calibri" panose="020F0502020204030204" pitchFamily="34" charset="0"/>
            </a:endParaRPr>
          </a:p>
        </p:txBody>
      </p:sp>
      <p:sp>
        <p:nvSpPr>
          <p:cNvPr id="65" name="TextBox 20">
            <a:extLst>
              <a:ext uri="{FF2B5EF4-FFF2-40B4-BE49-F238E27FC236}">
                <a16:creationId xmlns="" xmlns:a16="http://schemas.microsoft.com/office/drawing/2014/main" id="{2F44AD03-1F97-4842-BE6C-B991ACE10F86}"/>
              </a:ext>
            </a:extLst>
          </p:cNvPr>
          <p:cNvSpPr txBox="1"/>
          <p:nvPr/>
        </p:nvSpPr>
        <p:spPr bwMode="auto">
          <a:xfrm>
            <a:off x="6646078" y="2437924"/>
            <a:ext cx="1260000" cy="908720"/>
          </a:xfrm>
          <a:prstGeom prst="round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45720" rIns="0" bIns="45720" anchor="ctr"/>
          <a:lstStyle>
            <a:defPPr>
              <a:defRPr lang="en-US"/>
            </a:defPPr>
            <a:lvl1pPr algn="ctr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defRPr sz="1200" b="1">
                <a:solidFill>
                  <a:prstClr val="white"/>
                </a:solidFill>
                <a:ea typeface="Arial Unicode MS" panose="020B0604020202020204" pitchFamily="34" charset="-128"/>
                <a:cs typeface="Arial" panose="020B0604020202020204" pitchFamily="34" charset="0"/>
              </a:defRPr>
            </a:lvl1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zh-CN" kern="0" dirty="0">
                <a:solidFill>
                  <a:schemeClr val="bg1"/>
                </a:solidFill>
                <a:cs typeface="Calibri" panose="020F0502020204030204" pitchFamily="34" charset="0"/>
              </a:rPr>
              <a:t>Atezolizumab</a:t>
            </a:r>
            <a:r>
              <a:rPr lang="en-GB" altLang="zh-CN" kern="0" dirty="0">
                <a:solidFill>
                  <a:srgbClr val="00B050"/>
                </a:solidFill>
                <a:cs typeface="Calibri" panose="020F0502020204030204" pitchFamily="34" charset="0"/>
              </a:rPr>
              <a:t> </a:t>
            </a:r>
            <a:r>
              <a:rPr lang="en-GB" altLang="zh-CN" kern="0" dirty="0">
                <a:solidFill>
                  <a:schemeClr val="bg1"/>
                </a:solidFill>
                <a:cs typeface="Calibri" panose="020F0502020204030204" pitchFamily="34" charset="0"/>
              </a:rPr>
              <a:t/>
            </a:r>
            <a:br>
              <a:rPr lang="en-GB" altLang="zh-CN" kern="0" dirty="0">
                <a:solidFill>
                  <a:schemeClr val="bg1"/>
                </a:solidFill>
                <a:cs typeface="Calibri" panose="020F0502020204030204" pitchFamily="34" charset="0"/>
              </a:rPr>
            </a:br>
            <a:r>
              <a:rPr lang="en-GB" altLang="zh-CN" kern="0" dirty="0">
                <a:solidFill>
                  <a:schemeClr val="bg1"/>
                </a:solidFill>
                <a:cs typeface="Calibri" panose="020F0502020204030204" pitchFamily="34" charset="0"/>
              </a:rPr>
              <a:t>1,200 mg IV Q3W </a:t>
            </a:r>
            <a:br>
              <a:rPr lang="en-GB" altLang="zh-CN" kern="0" dirty="0">
                <a:solidFill>
                  <a:schemeClr val="bg1"/>
                </a:solidFill>
                <a:cs typeface="Calibri" panose="020F0502020204030204" pitchFamily="34" charset="0"/>
              </a:rPr>
            </a:br>
            <a:r>
              <a:rPr lang="en-GB" altLang="zh-CN" kern="0" dirty="0">
                <a:solidFill>
                  <a:schemeClr val="bg1"/>
                </a:solidFill>
                <a:cs typeface="Calibri" panose="020F0502020204030204" pitchFamily="34" charset="0"/>
              </a:rPr>
              <a:t>+ bevacizumab </a:t>
            </a:r>
            <a:br>
              <a:rPr lang="en-GB" altLang="zh-CN" kern="0" dirty="0">
                <a:solidFill>
                  <a:schemeClr val="bg1"/>
                </a:solidFill>
                <a:cs typeface="Calibri" panose="020F0502020204030204" pitchFamily="34" charset="0"/>
              </a:rPr>
            </a:br>
            <a:r>
              <a:rPr lang="en-GB" altLang="zh-CN" kern="0" dirty="0">
                <a:solidFill>
                  <a:schemeClr val="bg1"/>
                </a:solidFill>
                <a:cs typeface="Calibri" panose="020F0502020204030204" pitchFamily="34" charset="0"/>
              </a:rPr>
              <a:t>15 mg/kg IV Q3W</a:t>
            </a:r>
          </a:p>
        </p:txBody>
      </p:sp>
      <p:cxnSp>
        <p:nvCxnSpPr>
          <p:cNvPr id="66" name="Straight Connector 52">
            <a:extLst>
              <a:ext uri="{FF2B5EF4-FFF2-40B4-BE49-F238E27FC236}">
                <a16:creationId xmlns="" xmlns:a16="http://schemas.microsoft.com/office/drawing/2014/main" id="{69C0E37C-273E-7D41-B18B-4D9AC2140793}"/>
              </a:ext>
            </a:extLst>
          </p:cNvPr>
          <p:cNvCxnSpPr>
            <a:cxnSpLocks/>
          </p:cNvCxnSpPr>
          <p:nvPr/>
        </p:nvCxnSpPr>
        <p:spPr>
          <a:xfrm>
            <a:off x="6420833" y="2849913"/>
            <a:ext cx="209787" cy="0"/>
          </a:xfrm>
          <a:prstGeom prst="line">
            <a:avLst/>
          </a:prstGeom>
          <a:ln w="22225"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53">
            <a:extLst>
              <a:ext uri="{FF2B5EF4-FFF2-40B4-BE49-F238E27FC236}">
                <a16:creationId xmlns="" xmlns:a16="http://schemas.microsoft.com/office/drawing/2014/main" id="{E4CAA3E3-A0D2-BD45-9680-B52A1720919B}"/>
              </a:ext>
            </a:extLst>
          </p:cNvPr>
          <p:cNvCxnSpPr>
            <a:cxnSpLocks/>
          </p:cNvCxnSpPr>
          <p:nvPr/>
        </p:nvCxnSpPr>
        <p:spPr>
          <a:xfrm>
            <a:off x="6420833" y="4012286"/>
            <a:ext cx="209787" cy="0"/>
          </a:xfrm>
          <a:prstGeom prst="line">
            <a:avLst/>
          </a:prstGeom>
          <a:ln w="22225"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54">
            <a:extLst>
              <a:ext uri="{FF2B5EF4-FFF2-40B4-BE49-F238E27FC236}">
                <a16:creationId xmlns="" xmlns:a16="http://schemas.microsoft.com/office/drawing/2014/main" id="{6620651B-85F5-CE49-B89F-305C250F49FA}"/>
              </a:ext>
            </a:extLst>
          </p:cNvPr>
          <p:cNvCxnSpPr>
            <a:cxnSpLocks/>
          </p:cNvCxnSpPr>
          <p:nvPr/>
        </p:nvCxnSpPr>
        <p:spPr>
          <a:xfrm flipV="1">
            <a:off x="8020297" y="2845761"/>
            <a:ext cx="0" cy="1176931"/>
          </a:xfrm>
          <a:prstGeom prst="line">
            <a:avLst/>
          </a:prstGeom>
          <a:ln w="22225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ZoneTexte 68">
            <a:extLst>
              <a:ext uri="{FF2B5EF4-FFF2-40B4-BE49-F238E27FC236}">
                <a16:creationId xmlns="" xmlns:a16="http://schemas.microsoft.com/office/drawing/2014/main" id="{93F1CA72-90E6-6A48-B6A2-700685727BE1}"/>
              </a:ext>
            </a:extLst>
          </p:cNvPr>
          <p:cNvSpPr txBox="1"/>
          <p:nvPr/>
        </p:nvSpPr>
        <p:spPr>
          <a:xfrm>
            <a:off x="1631504" y="5557765"/>
            <a:ext cx="10441160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1600" dirty="0">
                <a:solidFill>
                  <a:schemeClr val="tx2"/>
                </a:solidFill>
              </a:rPr>
              <a:t>The poster presents the incidence and management of AESIs related to the combination of atezolizumab + bevacizumab in the IMbrave150 safety-evaluable population defined as all patients who received ≥1 dose of study treatment</a:t>
            </a:r>
            <a:endParaRPr lang="en-GB" sz="1600" b="1" dirty="0">
              <a:solidFill>
                <a:schemeClr val="accent1"/>
              </a:solidFill>
              <a:ea typeface="Aileron" charset="0"/>
              <a:cs typeface="Aileron" charset="0"/>
            </a:endParaRPr>
          </a:p>
        </p:txBody>
      </p:sp>
      <p:sp>
        <p:nvSpPr>
          <p:cNvPr id="70" name="Flèche vers la droite 69">
            <a:extLst>
              <a:ext uri="{FF2B5EF4-FFF2-40B4-BE49-F238E27FC236}">
                <a16:creationId xmlns="" xmlns:a16="http://schemas.microsoft.com/office/drawing/2014/main" id="{97DD8881-C8C1-1D48-9502-5CA8D2C63D31}"/>
              </a:ext>
            </a:extLst>
          </p:cNvPr>
          <p:cNvSpPr/>
          <p:nvPr/>
        </p:nvSpPr>
        <p:spPr>
          <a:xfrm>
            <a:off x="619200" y="5557765"/>
            <a:ext cx="978408" cy="484632"/>
          </a:xfrm>
          <a:prstGeom prst="rightArrow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1" name="Rectangle : coins arrondis 70">
            <a:extLst>
              <a:ext uri="{FF2B5EF4-FFF2-40B4-BE49-F238E27FC236}">
                <a16:creationId xmlns="" xmlns:a16="http://schemas.microsoft.com/office/drawing/2014/main" id="{D00908C7-B3F2-4040-9F80-C3A665169A6F}"/>
              </a:ext>
            </a:extLst>
          </p:cNvPr>
          <p:cNvSpPr/>
          <p:nvPr/>
        </p:nvSpPr>
        <p:spPr>
          <a:xfrm>
            <a:off x="6562700" y="4715723"/>
            <a:ext cx="3014166" cy="864000"/>
          </a:xfrm>
          <a:prstGeom prst="roundRect">
            <a:avLst/>
          </a:prstGeom>
          <a:solidFill>
            <a:srgbClr val="FFFFFF">
              <a:alpha val="0"/>
            </a:srgbClr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61092" indent="-161092">
              <a:defRPr/>
            </a:pPr>
            <a:r>
              <a:rPr lang="en-GB" sz="1200" b="1" dirty="0">
                <a:solidFill>
                  <a:schemeClr val="accent1"/>
                </a:solidFill>
                <a:ea typeface="Arial Unicode MS" charset="-128"/>
                <a:cs typeface="Calibri" panose="020F0502020204030204" pitchFamily="34" charset="0"/>
              </a:rPr>
              <a:t>Safety endpoints covered in the poster</a:t>
            </a:r>
          </a:p>
          <a:p>
            <a:pPr marL="171450" indent="-171450"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en-GB" altLang="zh-CN" sz="1200" dirty="0">
                <a:solidFill>
                  <a:schemeClr val="tx1"/>
                </a:solidFill>
                <a:cs typeface="Calibri" panose="020F0502020204030204" pitchFamily="34" charset="0"/>
              </a:rPr>
              <a:t>Incidence and severity of AEs, with severity determined according to NCI-CTCAE v4.0</a:t>
            </a:r>
          </a:p>
        </p:txBody>
      </p:sp>
    </p:spTree>
    <p:extLst>
      <p:ext uri="{BB962C8B-B14F-4D97-AF65-F5344CB8AC3E}">
        <p14:creationId xmlns:p14="http://schemas.microsoft.com/office/powerpoint/2010/main" val="91002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1" name="Group 250">
            <a:extLst>
              <a:ext uri="{FF2B5EF4-FFF2-40B4-BE49-F238E27FC236}">
                <a16:creationId xmlns="" xmlns:a16="http://schemas.microsoft.com/office/drawing/2014/main" id="{C38A09FC-6E11-6549-93F1-6A2032882C67}"/>
              </a:ext>
            </a:extLst>
          </p:cNvPr>
          <p:cNvGrpSpPr/>
          <p:nvPr/>
        </p:nvGrpSpPr>
        <p:grpSpPr>
          <a:xfrm>
            <a:off x="8906771" y="1668284"/>
            <a:ext cx="2476501" cy="2188687"/>
            <a:chOff x="8906771" y="3906337"/>
            <a:chExt cx="2476501" cy="54000"/>
          </a:xfrm>
        </p:grpSpPr>
        <p:cxnSp>
          <p:nvCxnSpPr>
            <p:cNvPr id="237" name="Straight Connector 236">
              <a:extLst>
                <a:ext uri="{FF2B5EF4-FFF2-40B4-BE49-F238E27FC236}">
                  <a16:creationId xmlns="" xmlns:a16="http://schemas.microsoft.com/office/drawing/2014/main" id="{8110E8F4-2A87-A64F-B79D-EFCF01A3813F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8879772" y="3933336"/>
              <a:ext cx="54000" cy="1"/>
            </a:xfrm>
            <a:prstGeom prst="line">
              <a:avLst/>
            </a:prstGeom>
            <a:ln w="6350">
              <a:solidFill>
                <a:schemeClr val="accent6">
                  <a:lumMod val="20000"/>
                  <a:lumOff val="8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>
              <a:extLst>
                <a:ext uri="{FF2B5EF4-FFF2-40B4-BE49-F238E27FC236}">
                  <a16:creationId xmlns="" xmlns:a16="http://schemas.microsoft.com/office/drawing/2014/main" id="{FD3DBA8E-3E79-0F4E-8B7C-6E281A9D5B3C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9073447" y="3933336"/>
              <a:ext cx="54000" cy="1"/>
            </a:xfrm>
            <a:prstGeom prst="line">
              <a:avLst/>
            </a:prstGeom>
            <a:ln w="6350">
              <a:solidFill>
                <a:schemeClr val="accent6">
                  <a:lumMod val="20000"/>
                  <a:lumOff val="8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>
              <a:extLst>
                <a:ext uri="{FF2B5EF4-FFF2-40B4-BE49-F238E27FC236}">
                  <a16:creationId xmlns="" xmlns:a16="http://schemas.microsoft.com/office/drawing/2014/main" id="{EA0AD5A6-D248-9540-A08F-A3740690CB35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9257597" y="3933336"/>
              <a:ext cx="54000" cy="1"/>
            </a:xfrm>
            <a:prstGeom prst="line">
              <a:avLst/>
            </a:prstGeom>
            <a:ln w="6350">
              <a:solidFill>
                <a:schemeClr val="accent6">
                  <a:lumMod val="20000"/>
                  <a:lumOff val="8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>
              <a:extLst>
                <a:ext uri="{FF2B5EF4-FFF2-40B4-BE49-F238E27FC236}">
                  <a16:creationId xmlns="" xmlns:a16="http://schemas.microsoft.com/office/drawing/2014/main" id="{00D6D44B-58E6-DA4F-83B9-62F141C675A2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9451272" y="3933336"/>
              <a:ext cx="54000" cy="1"/>
            </a:xfrm>
            <a:prstGeom prst="line">
              <a:avLst/>
            </a:prstGeom>
            <a:ln w="6350">
              <a:solidFill>
                <a:schemeClr val="accent6">
                  <a:lumMod val="20000"/>
                  <a:lumOff val="8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>
              <a:extLst>
                <a:ext uri="{FF2B5EF4-FFF2-40B4-BE49-F238E27FC236}">
                  <a16:creationId xmlns="" xmlns:a16="http://schemas.microsoft.com/office/drawing/2014/main" id="{19AAB71D-83DC-8942-8E6D-78E90FFFABBF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9648122" y="3933336"/>
              <a:ext cx="54000" cy="1"/>
            </a:xfrm>
            <a:prstGeom prst="line">
              <a:avLst/>
            </a:prstGeom>
            <a:ln w="6350">
              <a:solidFill>
                <a:schemeClr val="accent6">
                  <a:lumMod val="20000"/>
                  <a:lumOff val="8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>
              <a:extLst>
                <a:ext uri="{FF2B5EF4-FFF2-40B4-BE49-F238E27FC236}">
                  <a16:creationId xmlns="" xmlns:a16="http://schemas.microsoft.com/office/drawing/2014/main" id="{759F0CA8-083F-DE4B-BA4E-8697046B8A25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9822747" y="3933336"/>
              <a:ext cx="54000" cy="1"/>
            </a:xfrm>
            <a:prstGeom prst="line">
              <a:avLst/>
            </a:prstGeom>
            <a:ln w="6350">
              <a:solidFill>
                <a:schemeClr val="accent6">
                  <a:lumMod val="20000"/>
                  <a:lumOff val="8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>
              <a:extLst>
                <a:ext uri="{FF2B5EF4-FFF2-40B4-BE49-F238E27FC236}">
                  <a16:creationId xmlns="" xmlns:a16="http://schemas.microsoft.com/office/drawing/2014/main" id="{0D7B464C-0CA8-2A49-B9E7-D9E623F37759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10213272" y="3933336"/>
              <a:ext cx="54000" cy="1"/>
            </a:xfrm>
            <a:prstGeom prst="line">
              <a:avLst/>
            </a:prstGeom>
            <a:ln w="6350">
              <a:solidFill>
                <a:schemeClr val="accent6">
                  <a:lumMod val="20000"/>
                  <a:lumOff val="8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>
              <a:extLst>
                <a:ext uri="{FF2B5EF4-FFF2-40B4-BE49-F238E27FC236}">
                  <a16:creationId xmlns="" xmlns:a16="http://schemas.microsoft.com/office/drawing/2014/main" id="{203AF68A-67D0-6346-8DB5-5DEAB450CAC7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10406947" y="3933336"/>
              <a:ext cx="54000" cy="1"/>
            </a:xfrm>
            <a:prstGeom prst="line">
              <a:avLst/>
            </a:prstGeom>
            <a:ln w="6350">
              <a:solidFill>
                <a:schemeClr val="accent6">
                  <a:lumMod val="20000"/>
                  <a:lumOff val="8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>
              <a:extLst>
                <a:ext uri="{FF2B5EF4-FFF2-40B4-BE49-F238E27FC236}">
                  <a16:creationId xmlns="" xmlns:a16="http://schemas.microsoft.com/office/drawing/2014/main" id="{9C4FCC01-004E-4E40-97ED-C75AFA9907AE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10594272" y="3933336"/>
              <a:ext cx="54000" cy="1"/>
            </a:xfrm>
            <a:prstGeom prst="line">
              <a:avLst/>
            </a:prstGeom>
            <a:ln w="6350">
              <a:solidFill>
                <a:schemeClr val="accent6">
                  <a:lumMod val="20000"/>
                  <a:lumOff val="8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>
              <a:extLst>
                <a:ext uri="{FF2B5EF4-FFF2-40B4-BE49-F238E27FC236}">
                  <a16:creationId xmlns="" xmlns:a16="http://schemas.microsoft.com/office/drawing/2014/main" id="{63F43C51-3CEA-BD4E-85C0-1D3A87736A19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10787947" y="3933336"/>
              <a:ext cx="54000" cy="1"/>
            </a:xfrm>
            <a:prstGeom prst="line">
              <a:avLst/>
            </a:prstGeom>
            <a:ln w="6350">
              <a:solidFill>
                <a:schemeClr val="accent6">
                  <a:lumMod val="20000"/>
                  <a:lumOff val="8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>
              <a:extLst>
                <a:ext uri="{FF2B5EF4-FFF2-40B4-BE49-F238E27FC236}">
                  <a16:creationId xmlns="" xmlns:a16="http://schemas.microsoft.com/office/drawing/2014/main" id="{4B7B46D7-3D18-F840-B81F-FACF874B149F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10978447" y="3933336"/>
              <a:ext cx="54000" cy="1"/>
            </a:xfrm>
            <a:prstGeom prst="line">
              <a:avLst/>
            </a:prstGeom>
            <a:ln w="6350">
              <a:solidFill>
                <a:schemeClr val="accent6">
                  <a:lumMod val="20000"/>
                  <a:lumOff val="8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>
              <a:extLst>
                <a:ext uri="{FF2B5EF4-FFF2-40B4-BE49-F238E27FC236}">
                  <a16:creationId xmlns="" xmlns:a16="http://schemas.microsoft.com/office/drawing/2014/main" id="{A186BDE0-14FA-2341-8F16-BFF244478876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11168947" y="3933336"/>
              <a:ext cx="54000" cy="1"/>
            </a:xfrm>
            <a:prstGeom prst="line">
              <a:avLst/>
            </a:prstGeom>
            <a:ln w="6350">
              <a:solidFill>
                <a:schemeClr val="accent6">
                  <a:lumMod val="20000"/>
                  <a:lumOff val="8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>
              <a:extLst>
                <a:ext uri="{FF2B5EF4-FFF2-40B4-BE49-F238E27FC236}">
                  <a16:creationId xmlns="" xmlns:a16="http://schemas.microsoft.com/office/drawing/2014/main" id="{7FB61EA0-C9EB-D848-B2F0-0EDE0CD39AB1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11356272" y="3933336"/>
              <a:ext cx="54000" cy="1"/>
            </a:xfrm>
            <a:prstGeom prst="line">
              <a:avLst/>
            </a:prstGeom>
            <a:ln w="6350">
              <a:solidFill>
                <a:schemeClr val="accent6">
                  <a:lumMod val="20000"/>
                  <a:lumOff val="8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>
              <a:extLst>
                <a:ext uri="{FF2B5EF4-FFF2-40B4-BE49-F238E27FC236}">
                  <a16:creationId xmlns="" xmlns:a16="http://schemas.microsoft.com/office/drawing/2014/main" id="{85B81B1B-4DFC-5A46-9178-7020A6FC334A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10019597" y="3933336"/>
              <a:ext cx="54000" cy="1"/>
            </a:xfrm>
            <a:prstGeom prst="line">
              <a:avLst/>
            </a:prstGeom>
            <a:ln w="6350">
              <a:solidFill>
                <a:schemeClr val="accent6">
                  <a:lumMod val="20000"/>
                  <a:lumOff val="8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Espace réservé du numéro de diapositive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9200" y="246566"/>
            <a:ext cx="8740800" cy="807285"/>
          </a:xfrm>
        </p:spPr>
        <p:txBody>
          <a:bodyPr/>
          <a:lstStyle/>
          <a:p>
            <a:r>
              <a:rPr lang="en-GB" cap="none" dirty="0"/>
              <a:t>IMbrave</a:t>
            </a:r>
            <a:r>
              <a:rPr lang="en-GB" dirty="0"/>
              <a:t>150: Key considerations and summary of AESIs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71B0EC18-27DC-FA4A-AFB9-A32AFE02D918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09320"/>
            <a:ext cx="10084328" cy="365125"/>
          </a:xfrm>
        </p:spPr>
        <p:txBody>
          <a:bodyPr anchor="b"/>
          <a:lstStyle/>
          <a:p>
            <a:r>
              <a:rPr lang="en-GB" dirty="0"/>
              <a:t>AE, adverse event; AESI, adverse event of special interest; ADR, adverse drug reaction; GI, gastrointestinal; HCC, hepatocellular carcinoma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908A1920-1CFA-CA45-B17E-B80B2A847AA0}"/>
              </a:ext>
            </a:extLst>
          </p:cNvPr>
          <p:cNvSpPr/>
          <p:nvPr/>
        </p:nvSpPr>
        <p:spPr>
          <a:xfrm>
            <a:off x="619200" y="2085785"/>
            <a:ext cx="6196880" cy="3693319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 marL="285750" indent="-285750">
              <a:buClr>
                <a:srgbClr val="FFA402"/>
              </a:buClr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accent1"/>
                </a:solidFill>
                <a:latin typeface="+mj-lt"/>
                <a:sym typeface="Arial" panose="020B0604020202020204" pitchFamily="34" charset="0"/>
              </a:rPr>
              <a:t>AESIs defined for atezolizumab:</a:t>
            </a:r>
            <a:r>
              <a:rPr lang="en-GB" dirty="0">
                <a:solidFill>
                  <a:srgbClr val="5D8298"/>
                </a:solidFill>
                <a:latin typeface="+mj-lt"/>
                <a:sym typeface="Arial" panose="020B0604020202020204" pitchFamily="34" charset="0"/>
              </a:rPr>
              <a:t> based on the immune-related risks of atezolizumab and other checkpoint inhibitors:</a:t>
            </a:r>
          </a:p>
          <a:p>
            <a:pPr marL="800100" lvl="1" indent="-342900">
              <a:buClr>
                <a:srgbClr val="FFA402"/>
              </a:buClr>
              <a:buFont typeface="System Font Regular"/>
              <a:buChar char="–"/>
            </a:pPr>
            <a:r>
              <a:rPr lang="en-GB" dirty="0">
                <a:solidFill>
                  <a:srgbClr val="5D8298"/>
                </a:solidFill>
                <a:latin typeface="+mj-lt"/>
                <a:sym typeface="Arial" panose="020B0604020202020204" pitchFamily="34" charset="0"/>
              </a:rPr>
              <a:t>Most commonly include dermatological, GI, and endocrinological AEs</a:t>
            </a:r>
          </a:p>
          <a:p>
            <a:pPr marL="800100" lvl="1" indent="-342900">
              <a:buClr>
                <a:srgbClr val="FFA402"/>
              </a:buClr>
              <a:buFont typeface="System Font Regular"/>
              <a:buChar char="–"/>
            </a:pPr>
            <a:r>
              <a:rPr lang="en-GB" dirty="0">
                <a:solidFill>
                  <a:srgbClr val="5D8298"/>
                </a:solidFill>
                <a:latin typeface="+mj-lt"/>
                <a:sym typeface="Arial" panose="020B0604020202020204" pitchFamily="34" charset="0"/>
              </a:rPr>
              <a:t>Management of these AEs may require immunosuppressive treatment (corticosteroids)</a:t>
            </a:r>
          </a:p>
          <a:p>
            <a:pPr marL="1714500" lvl="3" indent="-342900">
              <a:buClr>
                <a:srgbClr val="FFA402"/>
              </a:buClr>
              <a:buFont typeface="Arial" panose="020B0604020202020204" pitchFamily="34" charset="0"/>
              <a:buChar char="•"/>
            </a:pPr>
            <a:endParaRPr lang="en-GB" dirty="0">
              <a:solidFill>
                <a:srgbClr val="5D8298"/>
              </a:solidFill>
              <a:latin typeface="+mj-lt"/>
              <a:sym typeface="Arial" panose="020B0604020202020204" pitchFamily="34" charset="0"/>
            </a:endParaRPr>
          </a:p>
          <a:p>
            <a:pPr marL="342900" indent="-342900">
              <a:buClr>
                <a:srgbClr val="FFA402"/>
              </a:buClr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accent1"/>
                </a:solidFill>
                <a:latin typeface="+mj-lt"/>
                <a:sym typeface="Arial" panose="020B0604020202020204" pitchFamily="34" charset="0"/>
              </a:rPr>
              <a:t>AESIs defined for bevacizumab:</a:t>
            </a:r>
            <a:r>
              <a:rPr lang="en-GB" dirty="0">
                <a:solidFill>
                  <a:srgbClr val="5D8298"/>
                </a:solidFill>
                <a:latin typeface="+mj-lt"/>
                <a:sym typeface="Arial" panose="020B0604020202020204" pitchFamily="34" charset="0"/>
              </a:rPr>
              <a:t> based on known ADRs with bevacizumab:</a:t>
            </a:r>
          </a:p>
          <a:p>
            <a:pPr marL="800100" lvl="1" indent="-342900">
              <a:buClr>
                <a:srgbClr val="FFA402"/>
              </a:buClr>
              <a:buFont typeface="System Font Regular"/>
              <a:buChar char="–"/>
            </a:pPr>
            <a:r>
              <a:rPr lang="en-GB" dirty="0">
                <a:solidFill>
                  <a:srgbClr val="5D8298"/>
                </a:solidFill>
                <a:latin typeface="+mj-lt"/>
              </a:rPr>
              <a:t>Bleeding</a:t>
            </a:r>
          </a:p>
          <a:p>
            <a:pPr marL="800100" lvl="1" indent="-342900">
              <a:buClr>
                <a:srgbClr val="FFA402"/>
              </a:buClr>
              <a:buFont typeface="System Font Regular"/>
              <a:buChar char="–"/>
            </a:pPr>
            <a:r>
              <a:rPr lang="en-GB" dirty="0">
                <a:solidFill>
                  <a:srgbClr val="5D8298"/>
                </a:solidFill>
                <a:latin typeface="+mj-lt"/>
              </a:rPr>
              <a:t>Upper GI bleeding is a common and life-threatening disease-intrinsic complication in patients with cirrhosis and HCC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AF6F2421-3FB0-6246-8887-4B67891C734A}"/>
              </a:ext>
            </a:extLst>
          </p:cNvPr>
          <p:cNvSpPr/>
          <p:nvPr/>
        </p:nvSpPr>
        <p:spPr>
          <a:xfrm>
            <a:off x="619200" y="1356170"/>
            <a:ext cx="6740848" cy="646331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r>
              <a:rPr lang="en-GB" b="1" dirty="0">
                <a:solidFill>
                  <a:schemeClr val="accent1"/>
                </a:solidFill>
              </a:rPr>
              <a:t>Data cut-off date: </a:t>
            </a:r>
            <a:r>
              <a:rPr lang="en-GB" dirty="0">
                <a:solidFill>
                  <a:srgbClr val="5D8298"/>
                </a:solidFill>
              </a:rPr>
              <a:t>29 August 2019; </a:t>
            </a:r>
            <a:r>
              <a:rPr lang="en-GB" altLang="zh-CN" dirty="0">
                <a:solidFill>
                  <a:srgbClr val="5D8298"/>
                </a:solidFill>
                <a:sym typeface="Arial" panose="020B0604020202020204" pitchFamily="34" charset="0"/>
              </a:rPr>
              <a:t>median duration of survival </a:t>
            </a:r>
            <a:br>
              <a:rPr lang="en-GB" altLang="zh-CN" dirty="0">
                <a:solidFill>
                  <a:srgbClr val="5D8298"/>
                </a:solidFill>
                <a:sym typeface="Arial" panose="020B0604020202020204" pitchFamily="34" charset="0"/>
              </a:rPr>
            </a:br>
            <a:r>
              <a:rPr lang="en-GB" altLang="zh-CN" dirty="0">
                <a:solidFill>
                  <a:srgbClr val="5D8298"/>
                </a:solidFill>
                <a:sym typeface="Arial" panose="020B0604020202020204" pitchFamily="34" charset="0"/>
              </a:rPr>
              <a:t>follow-up: 8.6 months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19FDDBCD-8F25-024D-A734-91012044EA2B}"/>
              </a:ext>
            </a:extLst>
          </p:cNvPr>
          <p:cNvCxnSpPr>
            <a:cxnSpLocks/>
          </p:cNvCxnSpPr>
          <p:nvPr/>
        </p:nvCxnSpPr>
        <p:spPr>
          <a:xfrm flipV="1">
            <a:off x="8713462" y="1668284"/>
            <a:ext cx="0" cy="2193925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5CEB1CEC-44FE-1148-8BFD-5912BB062731}"/>
              </a:ext>
            </a:extLst>
          </p:cNvPr>
          <p:cNvSpPr txBox="1"/>
          <p:nvPr/>
        </p:nvSpPr>
        <p:spPr>
          <a:xfrm>
            <a:off x="8841049" y="3928341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60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="" xmlns:a16="http://schemas.microsoft.com/office/drawing/2014/main" id="{B33586C3-8B2D-444C-BE21-A072E5B0F134}"/>
              </a:ext>
            </a:extLst>
          </p:cNvPr>
          <p:cNvCxnSpPr>
            <a:cxnSpLocks/>
          </p:cNvCxnSpPr>
          <p:nvPr/>
        </p:nvCxnSpPr>
        <p:spPr>
          <a:xfrm rot="16200000" flipV="1">
            <a:off x="8686463" y="3883945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="" xmlns:a16="http://schemas.microsoft.com/office/drawing/2014/main" id="{6743EDD5-F1DC-C84F-B476-5A2174700419}"/>
              </a:ext>
            </a:extLst>
          </p:cNvPr>
          <p:cNvCxnSpPr>
            <a:cxnSpLocks/>
          </p:cNvCxnSpPr>
          <p:nvPr/>
        </p:nvCxnSpPr>
        <p:spPr>
          <a:xfrm rot="16200000" flipV="1">
            <a:off x="8879772" y="3883945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="" xmlns:a16="http://schemas.microsoft.com/office/drawing/2014/main" id="{BA3D503B-D62E-AF43-A458-D26737838984}"/>
              </a:ext>
            </a:extLst>
          </p:cNvPr>
          <p:cNvSpPr txBox="1"/>
          <p:nvPr/>
        </p:nvSpPr>
        <p:spPr>
          <a:xfrm>
            <a:off x="8644199" y="3928341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70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339FC0AA-4D37-CB46-9B54-BE8E9ECCA586}"/>
              </a:ext>
            </a:extLst>
          </p:cNvPr>
          <p:cNvSpPr txBox="1"/>
          <p:nvPr/>
        </p:nvSpPr>
        <p:spPr>
          <a:xfrm>
            <a:off x="9034724" y="3928341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50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="" xmlns:a16="http://schemas.microsoft.com/office/drawing/2014/main" id="{B18B5390-74F0-7040-A2B3-BA3F9B5DC216}"/>
              </a:ext>
            </a:extLst>
          </p:cNvPr>
          <p:cNvCxnSpPr>
            <a:cxnSpLocks/>
          </p:cNvCxnSpPr>
          <p:nvPr/>
        </p:nvCxnSpPr>
        <p:spPr>
          <a:xfrm rot="16200000" flipV="1">
            <a:off x="9073447" y="3883945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="" xmlns:a16="http://schemas.microsoft.com/office/drawing/2014/main" id="{112F609F-86A2-2B4E-920C-9CBF296BC25F}"/>
              </a:ext>
            </a:extLst>
          </p:cNvPr>
          <p:cNvSpPr txBox="1"/>
          <p:nvPr/>
        </p:nvSpPr>
        <p:spPr>
          <a:xfrm>
            <a:off x="7712709" y="3658466"/>
            <a:ext cx="92653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10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Diabetes mellitus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="" xmlns:a16="http://schemas.microsoft.com/office/drawing/2014/main" id="{10587BA7-197E-E941-B36B-E426CD50052E}"/>
              </a:ext>
            </a:extLst>
          </p:cNvPr>
          <p:cNvSpPr txBox="1"/>
          <p:nvPr/>
        </p:nvSpPr>
        <p:spPr>
          <a:xfrm>
            <a:off x="8009264" y="3410816"/>
            <a:ext cx="629981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10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Pancreatitis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="" xmlns:a16="http://schemas.microsoft.com/office/drawing/2014/main" id="{63C13680-8E09-9A48-B22F-6B38D9C43787}"/>
              </a:ext>
            </a:extLst>
          </p:cNvPr>
          <p:cNvSpPr txBox="1"/>
          <p:nvPr/>
        </p:nvSpPr>
        <p:spPr>
          <a:xfrm>
            <a:off x="7743166" y="3163166"/>
            <a:ext cx="896079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10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Hyperthyroidism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="" xmlns:a16="http://schemas.microsoft.com/office/drawing/2014/main" id="{757190AC-FB19-8347-869A-2CFD4EF13CE6}"/>
              </a:ext>
            </a:extLst>
          </p:cNvPr>
          <p:cNvSpPr txBox="1"/>
          <p:nvPr/>
        </p:nvSpPr>
        <p:spPr>
          <a:xfrm>
            <a:off x="8384367" y="2429741"/>
            <a:ext cx="254878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10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Rash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="" xmlns:a16="http://schemas.microsoft.com/office/drawing/2014/main" id="{B638EEEE-C9D0-114A-A986-4FF74E5166E7}"/>
              </a:ext>
            </a:extLst>
          </p:cNvPr>
          <p:cNvSpPr txBox="1"/>
          <p:nvPr/>
        </p:nvSpPr>
        <p:spPr>
          <a:xfrm>
            <a:off x="7783241" y="2664691"/>
            <a:ext cx="856004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10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Hypothyroidism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="" xmlns:a16="http://schemas.microsoft.com/office/drawing/2014/main" id="{1B045C0C-4074-4849-A806-2FBB08B3A9CA}"/>
              </a:ext>
            </a:extLst>
          </p:cNvPr>
          <p:cNvSpPr txBox="1"/>
          <p:nvPr/>
        </p:nvSpPr>
        <p:spPr>
          <a:xfrm>
            <a:off x="7318371" y="2909166"/>
            <a:ext cx="1320874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10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Infusion-related reaction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="" xmlns:a16="http://schemas.microsoft.com/office/drawing/2014/main" id="{9EC01D59-A937-4A43-8AFD-33E727111169}"/>
              </a:ext>
            </a:extLst>
          </p:cNvPr>
          <p:cNvSpPr txBox="1"/>
          <p:nvPr/>
        </p:nvSpPr>
        <p:spPr>
          <a:xfrm>
            <a:off x="7360048" y="1623291"/>
            <a:ext cx="127919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GB" sz="10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Hepatitis (diagnosis,</a:t>
            </a:r>
            <a:br>
              <a:rPr lang="en-GB" sz="10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</a:br>
            <a:r>
              <a:rPr lang="en-GB" sz="10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laboratory abnormality)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="" xmlns:a16="http://schemas.microsoft.com/office/drawing/2014/main" id="{190D2CC2-CF30-D74C-B929-F35B90BE0A28}"/>
              </a:ext>
            </a:extLst>
          </p:cNvPr>
          <p:cNvSpPr txBox="1"/>
          <p:nvPr/>
        </p:nvSpPr>
        <p:spPr>
          <a:xfrm>
            <a:off x="6810218" y="1972541"/>
            <a:ext cx="1829027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GB" sz="10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Hepatitis (laboratory abnormality)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="" xmlns:a16="http://schemas.microsoft.com/office/drawing/2014/main" id="{E8F79192-0706-0749-9193-17B8332F8CEF}"/>
              </a:ext>
            </a:extLst>
          </p:cNvPr>
          <p:cNvSpPr txBox="1"/>
          <p:nvPr/>
        </p:nvSpPr>
        <p:spPr>
          <a:xfrm>
            <a:off x="7552408" y="2207491"/>
            <a:ext cx="1086837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GB" sz="10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Hepatitis (diagnosis)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="" xmlns:a16="http://schemas.microsoft.com/office/drawing/2014/main" id="{F0FFDDE6-18BE-2044-9767-C4AF05A816B4}"/>
              </a:ext>
            </a:extLst>
          </p:cNvPr>
          <p:cNvSpPr txBox="1"/>
          <p:nvPr/>
        </p:nvSpPr>
        <p:spPr>
          <a:xfrm>
            <a:off x="9604758" y="4052831"/>
            <a:ext cx="856005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2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Incidence (%)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="" xmlns:a16="http://schemas.microsoft.com/office/drawing/2014/main" id="{D219F5F0-D0B6-864B-96EF-265C1617CEC9}"/>
              </a:ext>
            </a:extLst>
          </p:cNvPr>
          <p:cNvSpPr txBox="1"/>
          <p:nvPr/>
        </p:nvSpPr>
        <p:spPr>
          <a:xfrm>
            <a:off x="9218874" y="3928341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40</a:t>
            </a:r>
          </a:p>
        </p:txBody>
      </p:sp>
      <p:cxnSp>
        <p:nvCxnSpPr>
          <p:cNvPr id="58" name="Straight Connector 57">
            <a:extLst>
              <a:ext uri="{FF2B5EF4-FFF2-40B4-BE49-F238E27FC236}">
                <a16:creationId xmlns="" xmlns:a16="http://schemas.microsoft.com/office/drawing/2014/main" id="{F0FA9A94-74CE-B644-914F-0C390F9F0B86}"/>
              </a:ext>
            </a:extLst>
          </p:cNvPr>
          <p:cNvCxnSpPr>
            <a:cxnSpLocks/>
          </p:cNvCxnSpPr>
          <p:nvPr/>
        </p:nvCxnSpPr>
        <p:spPr>
          <a:xfrm rot="16200000" flipV="1">
            <a:off x="9257597" y="3883945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="" xmlns:a16="http://schemas.microsoft.com/office/drawing/2014/main" id="{E3F56E01-631F-9249-99C8-5E04C6880C7A}"/>
              </a:ext>
            </a:extLst>
          </p:cNvPr>
          <p:cNvSpPr txBox="1"/>
          <p:nvPr/>
        </p:nvSpPr>
        <p:spPr>
          <a:xfrm>
            <a:off x="9412549" y="3928341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30</a:t>
            </a:r>
          </a:p>
        </p:txBody>
      </p:sp>
      <p:cxnSp>
        <p:nvCxnSpPr>
          <p:cNvPr id="60" name="Straight Connector 59">
            <a:extLst>
              <a:ext uri="{FF2B5EF4-FFF2-40B4-BE49-F238E27FC236}">
                <a16:creationId xmlns="" xmlns:a16="http://schemas.microsoft.com/office/drawing/2014/main" id="{4A0FB3D4-8AEB-4B4E-932A-C8CFE8048980}"/>
              </a:ext>
            </a:extLst>
          </p:cNvPr>
          <p:cNvCxnSpPr>
            <a:cxnSpLocks/>
          </p:cNvCxnSpPr>
          <p:nvPr/>
        </p:nvCxnSpPr>
        <p:spPr>
          <a:xfrm rot="16200000" flipV="1">
            <a:off x="9451272" y="3883945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="" xmlns:a16="http://schemas.microsoft.com/office/drawing/2014/main" id="{403C3FF8-4AF5-584E-88A5-42EDFB2883D2}"/>
              </a:ext>
            </a:extLst>
          </p:cNvPr>
          <p:cNvSpPr txBox="1"/>
          <p:nvPr/>
        </p:nvSpPr>
        <p:spPr>
          <a:xfrm>
            <a:off x="9609399" y="3928341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20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="" xmlns:a16="http://schemas.microsoft.com/office/drawing/2014/main" id="{DE44154D-5AC6-164C-A26E-1C86212B4B6A}"/>
              </a:ext>
            </a:extLst>
          </p:cNvPr>
          <p:cNvCxnSpPr>
            <a:cxnSpLocks/>
          </p:cNvCxnSpPr>
          <p:nvPr/>
        </p:nvCxnSpPr>
        <p:spPr>
          <a:xfrm rot="16200000" flipV="1">
            <a:off x="9648122" y="3883945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="" xmlns:a16="http://schemas.microsoft.com/office/drawing/2014/main" id="{3E1A52F8-5191-F547-BC77-E1715C825258}"/>
              </a:ext>
            </a:extLst>
          </p:cNvPr>
          <p:cNvSpPr txBox="1"/>
          <p:nvPr/>
        </p:nvSpPr>
        <p:spPr>
          <a:xfrm>
            <a:off x="9784024" y="3928341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10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="" xmlns:a16="http://schemas.microsoft.com/office/drawing/2014/main" id="{DB730313-EFAB-3D48-AD41-851307BCD6D1}"/>
              </a:ext>
            </a:extLst>
          </p:cNvPr>
          <p:cNvCxnSpPr>
            <a:cxnSpLocks/>
          </p:cNvCxnSpPr>
          <p:nvPr/>
        </p:nvCxnSpPr>
        <p:spPr>
          <a:xfrm rot="16200000" flipV="1">
            <a:off x="9822747" y="3883945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="" xmlns:a16="http://schemas.microsoft.com/office/drawing/2014/main" id="{FB579FAB-4D40-D246-9651-A0E248C29A6A}"/>
              </a:ext>
            </a:extLst>
          </p:cNvPr>
          <p:cNvSpPr txBox="1"/>
          <p:nvPr/>
        </p:nvSpPr>
        <p:spPr>
          <a:xfrm>
            <a:off x="10013735" y="3928341"/>
            <a:ext cx="65724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="" xmlns:a16="http://schemas.microsoft.com/office/drawing/2014/main" id="{4A0F4A6B-A71F-0E44-B48A-1A85DC563690}"/>
              </a:ext>
            </a:extLst>
          </p:cNvPr>
          <p:cNvCxnSpPr>
            <a:cxnSpLocks/>
          </p:cNvCxnSpPr>
          <p:nvPr/>
        </p:nvCxnSpPr>
        <p:spPr>
          <a:xfrm rot="16200000" flipV="1">
            <a:off x="10019597" y="3883945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="" xmlns:a16="http://schemas.microsoft.com/office/drawing/2014/main" id="{8EF72FEC-139D-684D-B8F8-488D73E125D4}"/>
              </a:ext>
            </a:extLst>
          </p:cNvPr>
          <p:cNvSpPr txBox="1"/>
          <p:nvPr/>
        </p:nvSpPr>
        <p:spPr>
          <a:xfrm>
            <a:off x="10174549" y="3928341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10</a:t>
            </a:r>
          </a:p>
        </p:txBody>
      </p:sp>
      <p:cxnSp>
        <p:nvCxnSpPr>
          <p:cNvPr id="68" name="Straight Connector 67">
            <a:extLst>
              <a:ext uri="{FF2B5EF4-FFF2-40B4-BE49-F238E27FC236}">
                <a16:creationId xmlns="" xmlns:a16="http://schemas.microsoft.com/office/drawing/2014/main" id="{61A77F95-7F1D-0E4C-AC3F-69787CF17644}"/>
              </a:ext>
            </a:extLst>
          </p:cNvPr>
          <p:cNvCxnSpPr>
            <a:cxnSpLocks/>
          </p:cNvCxnSpPr>
          <p:nvPr/>
        </p:nvCxnSpPr>
        <p:spPr>
          <a:xfrm rot="16200000" flipV="1">
            <a:off x="10213272" y="3883945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="" xmlns:a16="http://schemas.microsoft.com/office/drawing/2014/main" id="{761F78AB-AA1D-3F4C-8CCA-044A0FDE7BFB}"/>
              </a:ext>
            </a:extLst>
          </p:cNvPr>
          <p:cNvSpPr txBox="1"/>
          <p:nvPr/>
        </p:nvSpPr>
        <p:spPr>
          <a:xfrm>
            <a:off x="10368224" y="3928341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20</a:t>
            </a:r>
          </a:p>
        </p:txBody>
      </p:sp>
      <p:cxnSp>
        <p:nvCxnSpPr>
          <p:cNvPr id="70" name="Straight Connector 69">
            <a:extLst>
              <a:ext uri="{FF2B5EF4-FFF2-40B4-BE49-F238E27FC236}">
                <a16:creationId xmlns="" xmlns:a16="http://schemas.microsoft.com/office/drawing/2014/main" id="{471AAFE5-0A40-9A40-ABEC-D76BFF54C41D}"/>
              </a:ext>
            </a:extLst>
          </p:cNvPr>
          <p:cNvCxnSpPr>
            <a:cxnSpLocks/>
          </p:cNvCxnSpPr>
          <p:nvPr/>
        </p:nvCxnSpPr>
        <p:spPr>
          <a:xfrm rot="16200000" flipV="1">
            <a:off x="10406947" y="3883945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="" xmlns:a16="http://schemas.microsoft.com/office/drawing/2014/main" id="{9D5E5535-E2EF-A648-961A-73B321B96966}"/>
              </a:ext>
            </a:extLst>
          </p:cNvPr>
          <p:cNvSpPr txBox="1"/>
          <p:nvPr/>
        </p:nvSpPr>
        <p:spPr>
          <a:xfrm>
            <a:off x="10555549" y="3928341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30</a:t>
            </a:r>
          </a:p>
        </p:txBody>
      </p:sp>
      <p:cxnSp>
        <p:nvCxnSpPr>
          <p:cNvPr id="72" name="Straight Connector 71">
            <a:extLst>
              <a:ext uri="{FF2B5EF4-FFF2-40B4-BE49-F238E27FC236}">
                <a16:creationId xmlns="" xmlns:a16="http://schemas.microsoft.com/office/drawing/2014/main" id="{E7DCDA1C-1068-7441-8D13-60A2B5744BD4}"/>
              </a:ext>
            </a:extLst>
          </p:cNvPr>
          <p:cNvCxnSpPr>
            <a:cxnSpLocks/>
          </p:cNvCxnSpPr>
          <p:nvPr/>
        </p:nvCxnSpPr>
        <p:spPr>
          <a:xfrm rot="16200000" flipV="1">
            <a:off x="10594272" y="3883945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="" xmlns:a16="http://schemas.microsoft.com/office/drawing/2014/main" id="{FBC7E518-E16C-6845-B461-3BEC2E6239D5}"/>
              </a:ext>
            </a:extLst>
          </p:cNvPr>
          <p:cNvSpPr txBox="1"/>
          <p:nvPr/>
        </p:nvSpPr>
        <p:spPr>
          <a:xfrm>
            <a:off x="10749224" y="3928341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40</a:t>
            </a:r>
          </a:p>
        </p:txBody>
      </p:sp>
      <p:cxnSp>
        <p:nvCxnSpPr>
          <p:cNvPr id="74" name="Straight Connector 73">
            <a:extLst>
              <a:ext uri="{FF2B5EF4-FFF2-40B4-BE49-F238E27FC236}">
                <a16:creationId xmlns="" xmlns:a16="http://schemas.microsoft.com/office/drawing/2014/main" id="{FCD6D155-E9DE-9848-9BE9-E37710DA4BEF}"/>
              </a:ext>
            </a:extLst>
          </p:cNvPr>
          <p:cNvCxnSpPr>
            <a:cxnSpLocks/>
          </p:cNvCxnSpPr>
          <p:nvPr/>
        </p:nvCxnSpPr>
        <p:spPr>
          <a:xfrm rot="16200000" flipV="1">
            <a:off x="10787947" y="3883945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="" xmlns:a16="http://schemas.microsoft.com/office/drawing/2014/main" id="{E4BD2261-2260-5E45-A94A-058EE343D273}"/>
              </a:ext>
            </a:extLst>
          </p:cNvPr>
          <p:cNvSpPr txBox="1"/>
          <p:nvPr/>
        </p:nvSpPr>
        <p:spPr>
          <a:xfrm>
            <a:off x="10939724" y="3928341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50</a:t>
            </a:r>
          </a:p>
        </p:txBody>
      </p:sp>
      <p:cxnSp>
        <p:nvCxnSpPr>
          <p:cNvPr id="76" name="Straight Connector 75">
            <a:extLst>
              <a:ext uri="{FF2B5EF4-FFF2-40B4-BE49-F238E27FC236}">
                <a16:creationId xmlns="" xmlns:a16="http://schemas.microsoft.com/office/drawing/2014/main" id="{594D99BE-D817-2742-9316-89D2711E47CE}"/>
              </a:ext>
            </a:extLst>
          </p:cNvPr>
          <p:cNvCxnSpPr>
            <a:cxnSpLocks/>
          </p:cNvCxnSpPr>
          <p:nvPr/>
        </p:nvCxnSpPr>
        <p:spPr>
          <a:xfrm rot="16200000" flipV="1">
            <a:off x="10978447" y="3883945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="" xmlns:a16="http://schemas.microsoft.com/office/drawing/2014/main" id="{E979F4D9-DC1D-794D-9979-4EBA6845EA35}"/>
              </a:ext>
            </a:extLst>
          </p:cNvPr>
          <p:cNvSpPr txBox="1"/>
          <p:nvPr/>
        </p:nvSpPr>
        <p:spPr>
          <a:xfrm>
            <a:off x="11130224" y="3928341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60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="" xmlns:a16="http://schemas.microsoft.com/office/drawing/2014/main" id="{650076E5-027E-1748-A028-49AA4F432B39}"/>
              </a:ext>
            </a:extLst>
          </p:cNvPr>
          <p:cNvCxnSpPr>
            <a:cxnSpLocks/>
          </p:cNvCxnSpPr>
          <p:nvPr/>
        </p:nvCxnSpPr>
        <p:spPr>
          <a:xfrm rot="16200000" flipV="1">
            <a:off x="11168947" y="3883945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="" xmlns:a16="http://schemas.microsoft.com/office/drawing/2014/main" id="{25D93CCD-9DC2-B545-9601-4704B60D84E0}"/>
              </a:ext>
            </a:extLst>
          </p:cNvPr>
          <p:cNvSpPr txBox="1"/>
          <p:nvPr/>
        </p:nvSpPr>
        <p:spPr>
          <a:xfrm>
            <a:off x="11317549" y="3928341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70</a:t>
            </a:r>
          </a:p>
        </p:txBody>
      </p:sp>
      <p:cxnSp>
        <p:nvCxnSpPr>
          <p:cNvPr id="80" name="Straight Connector 79">
            <a:extLst>
              <a:ext uri="{FF2B5EF4-FFF2-40B4-BE49-F238E27FC236}">
                <a16:creationId xmlns="" xmlns:a16="http://schemas.microsoft.com/office/drawing/2014/main" id="{95071459-5CEE-1F4B-80AB-32EDDCD56037}"/>
              </a:ext>
            </a:extLst>
          </p:cNvPr>
          <p:cNvCxnSpPr>
            <a:cxnSpLocks/>
          </p:cNvCxnSpPr>
          <p:nvPr/>
        </p:nvCxnSpPr>
        <p:spPr>
          <a:xfrm rot="16200000" flipV="1">
            <a:off x="11356272" y="3883945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9" name="Rectangle 98">
            <a:extLst>
              <a:ext uri="{FF2B5EF4-FFF2-40B4-BE49-F238E27FC236}">
                <a16:creationId xmlns="" xmlns:a16="http://schemas.microsoft.com/office/drawing/2014/main" id="{9B522169-812C-D74E-BD1E-D2A5DA9A0C8A}"/>
              </a:ext>
            </a:extLst>
          </p:cNvPr>
          <p:cNvSpPr/>
          <p:nvPr/>
        </p:nvSpPr>
        <p:spPr>
          <a:xfrm>
            <a:off x="9487798" y="1732553"/>
            <a:ext cx="554727" cy="125999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8" name="Rectangle 97">
            <a:extLst>
              <a:ext uri="{FF2B5EF4-FFF2-40B4-BE49-F238E27FC236}">
                <a16:creationId xmlns="" xmlns:a16="http://schemas.microsoft.com/office/drawing/2014/main" id="{40B7187E-1674-EE45-941C-8EA80AEA1363}"/>
              </a:ext>
            </a:extLst>
          </p:cNvPr>
          <p:cNvSpPr/>
          <p:nvPr/>
        </p:nvSpPr>
        <p:spPr>
          <a:xfrm>
            <a:off x="9232899" y="1732553"/>
            <a:ext cx="412695" cy="12599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0" name="Rectangle 99">
            <a:extLst>
              <a:ext uri="{FF2B5EF4-FFF2-40B4-BE49-F238E27FC236}">
                <a16:creationId xmlns="" xmlns:a16="http://schemas.microsoft.com/office/drawing/2014/main" id="{11C367AA-3748-A040-AD39-646F878123A1}"/>
              </a:ext>
            </a:extLst>
          </p:cNvPr>
          <p:cNvSpPr/>
          <p:nvPr/>
        </p:nvSpPr>
        <p:spPr>
          <a:xfrm>
            <a:off x="10300599" y="1732553"/>
            <a:ext cx="507102" cy="12599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1" name="Rectangle 100">
            <a:extLst>
              <a:ext uri="{FF2B5EF4-FFF2-40B4-BE49-F238E27FC236}">
                <a16:creationId xmlns="" xmlns:a16="http://schemas.microsoft.com/office/drawing/2014/main" id="{0F19C90F-5602-3F46-829C-C9E202DAF8E0}"/>
              </a:ext>
            </a:extLst>
          </p:cNvPr>
          <p:cNvSpPr/>
          <p:nvPr/>
        </p:nvSpPr>
        <p:spPr>
          <a:xfrm>
            <a:off x="10045700" y="1732553"/>
            <a:ext cx="320676" cy="12599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3" name="TextBox 102">
            <a:extLst>
              <a:ext uri="{FF2B5EF4-FFF2-40B4-BE49-F238E27FC236}">
                <a16:creationId xmlns="" xmlns:a16="http://schemas.microsoft.com/office/drawing/2014/main" id="{8560F50E-314E-3E41-9395-0C80A1F0D8F8}"/>
              </a:ext>
            </a:extLst>
          </p:cNvPr>
          <p:cNvSpPr txBox="1"/>
          <p:nvPr/>
        </p:nvSpPr>
        <p:spPr>
          <a:xfrm>
            <a:off x="10112404" y="1737591"/>
            <a:ext cx="17953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16.7</a:t>
            </a:r>
            <a:endParaRPr lang="en-GB" sz="800" baseline="30000" dirty="0">
              <a:solidFill>
                <a:srgbClr val="000000"/>
              </a:solidFill>
              <a:latin typeface="Calibri" panose="020F0502020204030204" pitchFamily="34" charset="0"/>
              <a:ea typeface="Aileron" charset="0"/>
              <a:cs typeface="Calibri" panose="020F0502020204030204" pitchFamily="34" charset="0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="" xmlns:a16="http://schemas.microsoft.com/office/drawing/2014/main" id="{2EAB4268-6B83-E842-B5F5-850A318956BA}"/>
              </a:ext>
            </a:extLst>
          </p:cNvPr>
          <p:cNvSpPr txBox="1"/>
          <p:nvPr/>
        </p:nvSpPr>
        <p:spPr>
          <a:xfrm>
            <a:off x="9753629" y="1737591"/>
            <a:ext cx="17953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800" dirty="0">
                <a:solidFill>
                  <a:schemeClr val="bg1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21.3</a:t>
            </a:r>
            <a:endParaRPr lang="en-GB" sz="800" baseline="30000" dirty="0">
              <a:solidFill>
                <a:schemeClr val="bg1"/>
              </a:solidFill>
              <a:latin typeface="Calibri" panose="020F0502020204030204" pitchFamily="34" charset="0"/>
              <a:ea typeface="Aileron" charset="0"/>
              <a:cs typeface="Calibri" panose="020F0502020204030204" pitchFamily="34" charset="0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="" xmlns:a16="http://schemas.microsoft.com/office/drawing/2014/main" id="{CDEF7582-6774-0D40-B4F2-3983CEBD2CBC}"/>
              </a:ext>
            </a:extLst>
          </p:cNvPr>
          <p:cNvSpPr/>
          <p:nvPr/>
        </p:nvSpPr>
        <p:spPr>
          <a:xfrm>
            <a:off x="9487798" y="1980203"/>
            <a:ext cx="554727" cy="125999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8" name="Rectangle 107">
            <a:extLst>
              <a:ext uri="{FF2B5EF4-FFF2-40B4-BE49-F238E27FC236}">
                <a16:creationId xmlns="" xmlns:a16="http://schemas.microsoft.com/office/drawing/2014/main" id="{80EBDC53-670A-0440-838B-2516D57103C8}"/>
              </a:ext>
            </a:extLst>
          </p:cNvPr>
          <p:cNvSpPr/>
          <p:nvPr/>
        </p:nvSpPr>
        <p:spPr>
          <a:xfrm>
            <a:off x="9318625" y="1980203"/>
            <a:ext cx="412750" cy="12599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9" name="Rectangle 108">
            <a:extLst>
              <a:ext uri="{FF2B5EF4-FFF2-40B4-BE49-F238E27FC236}">
                <a16:creationId xmlns="" xmlns:a16="http://schemas.microsoft.com/office/drawing/2014/main" id="{F115BA1B-A8B7-FB46-8818-08C86595B1D4}"/>
              </a:ext>
            </a:extLst>
          </p:cNvPr>
          <p:cNvSpPr/>
          <p:nvPr/>
        </p:nvSpPr>
        <p:spPr>
          <a:xfrm>
            <a:off x="10300599" y="1980203"/>
            <a:ext cx="405501" cy="12599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0" name="Rectangle 109">
            <a:extLst>
              <a:ext uri="{FF2B5EF4-FFF2-40B4-BE49-F238E27FC236}">
                <a16:creationId xmlns="" xmlns:a16="http://schemas.microsoft.com/office/drawing/2014/main" id="{DCA1D1E6-56D9-F443-B8EB-12857D86812A}"/>
              </a:ext>
            </a:extLst>
          </p:cNvPr>
          <p:cNvSpPr/>
          <p:nvPr/>
        </p:nvSpPr>
        <p:spPr>
          <a:xfrm>
            <a:off x="10045700" y="1980203"/>
            <a:ext cx="273050" cy="12599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2" name="TextBox 111">
            <a:extLst>
              <a:ext uri="{FF2B5EF4-FFF2-40B4-BE49-F238E27FC236}">
                <a16:creationId xmlns="" xmlns:a16="http://schemas.microsoft.com/office/drawing/2014/main" id="{A3BD3827-2BF9-294E-A9BA-5CA5EFDC9366}"/>
              </a:ext>
            </a:extLst>
          </p:cNvPr>
          <p:cNvSpPr txBox="1"/>
          <p:nvPr/>
        </p:nvSpPr>
        <p:spPr>
          <a:xfrm>
            <a:off x="10099704" y="1985241"/>
            <a:ext cx="17953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14.1</a:t>
            </a:r>
            <a:endParaRPr lang="en-GB" sz="800" baseline="30000" dirty="0">
              <a:solidFill>
                <a:srgbClr val="000000"/>
              </a:solidFill>
              <a:latin typeface="Calibri" panose="020F0502020204030204" pitchFamily="34" charset="0"/>
              <a:ea typeface="Aileron" charset="0"/>
              <a:cs typeface="Calibri" panose="020F0502020204030204" pitchFamily="34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="" xmlns:a16="http://schemas.microsoft.com/office/drawing/2014/main" id="{7BA7363C-C136-C545-AE50-09AD0068E367}"/>
              </a:ext>
            </a:extLst>
          </p:cNvPr>
          <p:cNvSpPr txBox="1"/>
          <p:nvPr/>
        </p:nvSpPr>
        <p:spPr>
          <a:xfrm>
            <a:off x="9798546" y="1985241"/>
            <a:ext cx="17953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800" dirty="0">
                <a:solidFill>
                  <a:schemeClr val="bg1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16.7</a:t>
            </a:r>
            <a:endParaRPr lang="en-GB" sz="800" baseline="30000" dirty="0">
              <a:solidFill>
                <a:schemeClr val="bg1"/>
              </a:solidFill>
              <a:latin typeface="Calibri" panose="020F0502020204030204" pitchFamily="34" charset="0"/>
              <a:ea typeface="Aileron" charset="0"/>
              <a:cs typeface="Calibri" panose="020F0502020204030204" pitchFamily="34" charset="0"/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="" xmlns:a16="http://schemas.microsoft.com/office/drawing/2014/main" id="{1DE4754A-EA5C-E24E-B1A6-F3F841B291D5}"/>
              </a:ext>
            </a:extLst>
          </p:cNvPr>
          <p:cNvSpPr/>
          <p:nvPr/>
        </p:nvSpPr>
        <p:spPr>
          <a:xfrm>
            <a:off x="9852025" y="2215076"/>
            <a:ext cx="190500" cy="125999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6" name="Rectangle 115">
            <a:extLst>
              <a:ext uri="{FF2B5EF4-FFF2-40B4-BE49-F238E27FC236}">
                <a16:creationId xmlns="" xmlns:a16="http://schemas.microsoft.com/office/drawing/2014/main" id="{F4D3E433-15C8-7740-8E68-9C1E5997C77E}"/>
              </a:ext>
            </a:extLst>
          </p:cNvPr>
          <p:cNvSpPr/>
          <p:nvPr/>
        </p:nvSpPr>
        <p:spPr>
          <a:xfrm>
            <a:off x="9794875" y="2215076"/>
            <a:ext cx="120650" cy="12599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7" name="Rectangle 116">
            <a:extLst>
              <a:ext uri="{FF2B5EF4-FFF2-40B4-BE49-F238E27FC236}">
                <a16:creationId xmlns="" xmlns:a16="http://schemas.microsoft.com/office/drawing/2014/main" id="{8262FCD7-30E8-ED44-A363-A9053D0AE539}"/>
              </a:ext>
            </a:extLst>
          </p:cNvPr>
          <p:cNvSpPr/>
          <p:nvPr/>
        </p:nvSpPr>
        <p:spPr>
          <a:xfrm>
            <a:off x="10110100" y="2215076"/>
            <a:ext cx="180075" cy="12599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8" name="Rectangle 117">
            <a:extLst>
              <a:ext uri="{FF2B5EF4-FFF2-40B4-BE49-F238E27FC236}">
                <a16:creationId xmlns="" xmlns:a16="http://schemas.microsoft.com/office/drawing/2014/main" id="{1A5F272C-B9B3-1E46-882C-76F4DDCAEE5B}"/>
              </a:ext>
            </a:extLst>
          </p:cNvPr>
          <p:cNvSpPr/>
          <p:nvPr/>
        </p:nvSpPr>
        <p:spPr>
          <a:xfrm>
            <a:off x="10045700" y="2215076"/>
            <a:ext cx="101600" cy="12599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0" name="TextBox 119">
            <a:extLst>
              <a:ext uri="{FF2B5EF4-FFF2-40B4-BE49-F238E27FC236}">
                <a16:creationId xmlns="" xmlns:a16="http://schemas.microsoft.com/office/drawing/2014/main" id="{7540856D-42A6-D346-B004-AC476B8CB3B0}"/>
              </a:ext>
            </a:extLst>
          </p:cNvPr>
          <p:cNvSpPr txBox="1"/>
          <p:nvPr/>
        </p:nvSpPr>
        <p:spPr>
          <a:xfrm>
            <a:off x="9951566" y="2220114"/>
            <a:ext cx="5129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800" dirty="0">
                <a:solidFill>
                  <a:schemeClr val="bg1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7</a:t>
            </a:r>
            <a:endParaRPr lang="en-GB" sz="800" baseline="30000" dirty="0">
              <a:solidFill>
                <a:schemeClr val="bg1"/>
              </a:solidFill>
              <a:latin typeface="Calibri" panose="020F0502020204030204" pitchFamily="34" charset="0"/>
              <a:ea typeface="Aileron" charset="0"/>
              <a:cs typeface="Calibri" panose="020F0502020204030204" pitchFamily="34" charset="0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="" xmlns:a16="http://schemas.microsoft.com/office/drawing/2014/main" id="{7308F9D2-7B57-8047-9F7E-CC5E81A0D9E5}"/>
              </a:ext>
            </a:extLst>
          </p:cNvPr>
          <p:cNvSpPr txBox="1"/>
          <p:nvPr/>
        </p:nvSpPr>
        <p:spPr>
          <a:xfrm>
            <a:off x="8176294" y="1328209"/>
            <a:ext cx="872034" cy="2923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AEs (all grades)</a:t>
            </a:r>
          </a:p>
          <a:p>
            <a:pPr>
              <a:lnSpc>
                <a:spcPct val="90000"/>
              </a:lnSpc>
            </a:pPr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AEs grade 3 or 4 </a:t>
            </a:r>
          </a:p>
        </p:txBody>
      </p:sp>
      <p:sp>
        <p:nvSpPr>
          <p:cNvPr id="125" name="Rectangle 124">
            <a:extLst>
              <a:ext uri="{FF2B5EF4-FFF2-40B4-BE49-F238E27FC236}">
                <a16:creationId xmlns="" xmlns:a16="http://schemas.microsoft.com/office/drawing/2014/main" id="{80E57A17-0C0B-5E42-91CB-AC809C23A2C9}"/>
              </a:ext>
            </a:extLst>
          </p:cNvPr>
          <p:cNvSpPr/>
          <p:nvPr/>
        </p:nvSpPr>
        <p:spPr>
          <a:xfrm>
            <a:off x="8029702" y="1361271"/>
            <a:ext cx="88901" cy="8178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6" name="Rectangle 125">
            <a:extLst>
              <a:ext uri="{FF2B5EF4-FFF2-40B4-BE49-F238E27FC236}">
                <a16:creationId xmlns="" xmlns:a16="http://schemas.microsoft.com/office/drawing/2014/main" id="{A9BC3CC8-5D46-4C44-91A3-DA46DCF3C806}"/>
              </a:ext>
            </a:extLst>
          </p:cNvPr>
          <p:cNvSpPr/>
          <p:nvPr/>
        </p:nvSpPr>
        <p:spPr>
          <a:xfrm>
            <a:off x="8029702" y="1504146"/>
            <a:ext cx="88901" cy="81781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7" name="TextBox 126">
            <a:extLst>
              <a:ext uri="{FF2B5EF4-FFF2-40B4-BE49-F238E27FC236}">
                <a16:creationId xmlns="" xmlns:a16="http://schemas.microsoft.com/office/drawing/2014/main" id="{E973B02F-27AC-C94A-9405-939A3B9AF5A6}"/>
              </a:ext>
            </a:extLst>
          </p:cNvPr>
          <p:cNvSpPr txBox="1"/>
          <p:nvPr/>
        </p:nvSpPr>
        <p:spPr>
          <a:xfrm>
            <a:off x="10348221" y="1328209"/>
            <a:ext cx="87203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AEs (all grades) </a:t>
            </a:r>
            <a:b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</a:br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AEs grade 3 or 4 </a:t>
            </a:r>
          </a:p>
        </p:txBody>
      </p:sp>
      <p:sp>
        <p:nvSpPr>
          <p:cNvPr id="128" name="Rectangle 127">
            <a:extLst>
              <a:ext uri="{FF2B5EF4-FFF2-40B4-BE49-F238E27FC236}">
                <a16:creationId xmlns="" xmlns:a16="http://schemas.microsoft.com/office/drawing/2014/main" id="{E429D31A-9575-B44C-A8BB-CBCD2E2C2FF0}"/>
              </a:ext>
            </a:extLst>
          </p:cNvPr>
          <p:cNvSpPr/>
          <p:nvPr/>
        </p:nvSpPr>
        <p:spPr>
          <a:xfrm>
            <a:off x="10201629" y="1361271"/>
            <a:ext cx="88901" cy="8178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9" name="Rectangle 128">
            <a:extLst>
              <a:ext uri="{FF2B5EF4-FFF2-40B4-BE49-F238E27FC236}">
                <a16:creationId xmlns="" xmlns:a16="http://schemas.microsoft.com/office/drawing/2014/main" id="{243A990A-4432-F345-9045-844363DB7E21}"/>
              </a:ext>
            </a:extLst>
          </p:cNvPr>
          <p:cNvSpPr/>
          <p:nvPr/>
        </p:nvSpPr>
        <p:spPr>
          <a:xfrm>
            <a:off x="10201629" y="1504146"/>
            <a:ext cx="88901" cy="8178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0" name="TextBox 129">
            <a:extLst>
              <a:ext uri="{FF2B5EF4-FFF2-40B4-BE49-F238E27FC236}">
                <a16:creationId xmlns="" xmlns:a16="http://schemas.microsoft.com/office/drawing/2014/main" id="{4DBF12B9-B8A1-2B44-9E38-B6A1A8D10A8F}"/>
              </a:ext>
            </a:extLst>
          </p:cNvPr>
          <p:cNvSpPr txBox="1"/>
          <p:nvPr/>
        </p:nvSpPr>
        <p:spPr>
          <a:xfrm>
            <a:off x="10190433" y="1207366"/>
            <a:ext cx="950581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b="1" dirty="0">
                <a:solidFill>
                  <a:schemeClr val="accent1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Sorafenib (n=156)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="" xmlns:a16="http://schemas.microsoft.com/office/drawing/2014/main" id="{AB53D4A8-3158-A642-A010-4FA9ACCDD09A}"/>
              </a:ext>
            </a:extLst>
          </p:cNvPr>
          <p:cNvSpPr txBox="1"/>
          <p:nvPr/>
        </p:nvSpPr>
        <p:spPr>
          <a:xfrm>
            <a:off x="8027210" y="1207366"/>
            <a:ext cx="1984518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b="1" dirty="0">
                <a:solidFill>
                  <a:schemeClr val="tx2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Atezolizumab + bevacizumab (n=329)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="" xmlns:a16="http://schemas.microsoft.com/office/drawing/2014/main" id="{3EA977E7-3C43-DC43-9A99-DF01D42C4283}"/>
              </a:ext>
            </a:extLst>
          </p:cNvPr>
          <p:cNvSpPr txBox="1"/>
          <p:nvPr/>
        </p:nvSpPr>
        <p:spPr>
          <a:xfrm>
            <a:off x="10072216" y="2086764"/>
            <a:ext cx="12824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5.1</a:t>
            </a:r>
            <a:endParaRPr lang="en-GB" sz="800" baseline="30000" dirty="0">
              <a:solidFill>
                <a:srgbClr val="000000"/>
              </a:solidFill>
              <a:latin typeface="Calibri" panose="020F0502020204030204" pitchFamily="34" charset="0"/>
              <a:ea typeface="Aileron" charset="0"/>
              <a:cs typeface="Calibri" panose="020F0502020204030204" pitchFamily="34" charset="0"/>
            </a:endParaRPr>
          </a:p>
        </p:txBody>
      </p:sp>
      <p:sp>
        <p:nvSpPr>
          <p:cNvPr id="136" name="Rectangle 135">
            <a:extLst>
              <a:ext uri="{FF2B5EF4-FFF2-40B4-BE49-F238E27FC236}">
                <a16:creationId xmlns="" xmlns:a16="http://schemas.microsoft.com/office/drawing/2014/main" id="{39801235-B570-B14A-B7D1-1AB4D9009CD4}"/>
              </a:ext>
            </a:extLst>
          </p:cNvPr>
          <p:cNvSpPr/>
          <p:nvPr/>
        </p:nvSpPr>
        <p:spPr>
          <a:xfrm>
            <a:off x="9996806" y="2465978"/>
            <a:ext cx="45719" cy="125999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7" name="Rectangle 136">
            <a:extLst>
              <a:ext uri="{FF2B5EF4-FFF2-40B4-BE49-F238E27FC236}">
                <a16:creationId xmlns="" xmlns:a16="http://schemas.microsoft.com/office/drawing/2014/main" id="{B770A58B-EC1A-3741-9323-029E3C024057}"/>
              </a:ext>
            </a:extLst>
          </p:cNvPr>
          <p:cNvSpPr/>
          <p:nvPr/>
        </p:nvSpPr>
        <p:spPr>
          <a:xfrm>
            <a:off x="9674226" y="2465978"/>
            <a:ext cx="361894" cy="12599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8" name="Rectangle 137">
            <a:extLst>
              <a:ext uri="{FF2B5EF4-FFF2-40B4-BE49-F238E27FC236}">
                <a16:creationId xmlns="" xmlns:a16="http://schemas.microsoft.com/office/drawing/2014/main" id="{57F53F83-661B-4142-858C-3B19FE984CA7}"/>
              </a:ext>
            </a:extLst>
          </p:cNvPr>
          <p:cNvSpPr/>
          <p:nvPr/>
        </p:nvSpPr>
        <p:spPr>
          <a:xfrm>
            <a:off x="10300599" y="2465978"/>
            <a:ext cx="923026" cy="12599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9" name="Rectangle 138">
            <a:extLst>
              <a:ext uri="{FF2B5EF4-FFF2-40B4-BE49-F238E27FC236}">
                <a16:creationId xmlns="" xmlns:a16="http://schemas.microsoft.com/office/drawing/2014/main" id="{0D4EF1EE-6BA9-F544-BDBE-626C3D40BE1A}"/>
              </a:ext>
            </a:extLst>
          </p:cNvPr>
          <p:cNvSpPr/>
          <p:nvPr/>
        </p:nvSpPr>
        <p:spPr>
          <a:xfrm>
            <a:off x="10045700" y="2465978"/>
            <a:ext cx="254000" cy="12599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1" name="TextBox 140">
            <a:extLst>
              <a:ext uri="{FF2B5EF4-FFF2-40B4-BE49-F238E27FC236}">
                <a16:creationId xmlns="" xmlns:a16="http://schemas.microsoft.com/office/drawing/2014/main" id="{5B286B2D-71B7-6F41-9CC7-30A37ABD2FE1}"/>
              </a:ext>
            </a:extLst>
          </p:cNvPr>
          <p:cNvSpPr txBox="1"/>
          <p:nvPr/>
        </p:nvSpPr>
        <p:spPr>
          <a:xfrm>
            <a:off x="10067954" y="2471016"/>
            <a:ext cx="17953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13.5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="" xmlns:a16="http://schemas.microsoft.com/office/drawing/2014/main" id="{9A786404-ABF7-A049-9AC8-4A657BE40705}"/>
              </a:ext>
            </a:extLst>
          </p:cNvPr>
          <p:cNvSpPr txBox="1"/>
          <p:nvPr/>
        </p:nvSpPr>
        <p:spPr>
          <a:xfrm>
            <a:off x="9901158" y="2807489"/>
            <a:ext cx="12824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2.4</a:t>
            </a:r>
            <a:endParaRPr lang="en-GB" sz="800" baseline="30000" dirty="0">
              <a:solidFill>
                <a:srgbClr val="000000"/>
              </a:solidFill>
              <a:latin typeface="Calibri" panose="020F0502020204030204" pitchFamily="34" charset="0"/>
              <a:ea typeface="Aileron" charset="0"/>
              <a:cs typeface="Calibri" panose="020F0502020204030204" pitchFamily="34" charset="0"/>
            </a:endParaRPr>
          </a:p>
        </p:txBody>
      </p:sp>
      <p:sp>
        <p:nvSpPr>
          <p:cNvPr id="147" name="Rectangle 146">
            <a:extLst>
              <a:ext uri="{FF2B5EF4-FFF2-40B4-BE49-F238E27FC236}">
                <a16:creationId xmlns="" xmlns:a16="http://schemas.microsoft.com/office/drawing/2014/main" id="{B3900922-173E-6E45-91EF-A95B9CB0A227}"/>
              </a:ext>
            </a:extLst>
          </p:cNvPr>
          <p:cNvSpPr/>
          <p:nvPr/>
        </p:nvSpPr>
        <p:spPr>
          <a:xfrm>
            <a:off x="9996806" y="2700928"/>
            <a:ext cx="45719" cy="125999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8" name="Rectangle 147">
            <a:extLst>
              <a:ext uri="{FF2B5EF4-FFF2-40B4-BE49-F238E27FC236}">
                <a16:creationId xmlns="" xmlns:a16="http://schemas.microsoft.com/office/drawing/2014/main" id="{F209EDD7-F1BA-E740-9666-5F5A6C1B8B4A}"/>
              </a:ext>
            </a:extLst>
          </p:cNvPr>
          <p:cNvSpPr/>
          <p:nvPr/>
        </p:nvSpPr>
        <p:spPr>
          <a:xfrm>
            <a:off x="9836150" y="2700928"/>
            <a:ext cx="209494" cy="12599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9" name="Rectangle 148">
            <a:extLst>
              <a:ext uri="{FF2B5EF4-FFF2-40B4-BE49-F238E27FC236}">
                <a16:creationId xmlns="" xmlns:a16="http://schemas.microsoft.com/office/drawing/2014/main" id="{F27CC267-B560-7549-A2F7-B07934A7B812}"/>
              </a:ext>
            </a:extLst>
          </p:cNvPr>
          <p:cNvSpPr/>
          <p:nvPr/>
        </p:nvSpPr>
        <p:spPr>
          <a:xfrm>
            <a:off x="10046599" y="2700928"/>
            <a:ext cx="53076" cy="12599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2" name="TextBox 151">
            <a:extLst>
              <a:ext uri="{FF2B5EF4-FFF2-40B4-BE49-F238E27FC236}">
                <a16:creationId xmlns="" xmlns:a16="http://schemas.microsoft.com/office/drawing/2014/main" id="{82008AEC-098C-0348-A658-96A194A59434}"/>
              </a:ext>
            </a:extLst>
          </p:cNvPr>
          <p:cNvSpPr txBox="1"/>
          <p:nvPr/>
        </p:nvSpPr>
        <p:spPr>
          <a:xfrm>
            <a:off x="10125352" y="2705966"/>
            <a:ext cx="12824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2.6</a:t>
            </a:r>
          </a:p>
        </p:txBody>
      </p:sp>
      <p:sp>
        <p:nvSpPr>
          <p:cNvPr id="154" name="Rectangle 153">
            <a:extLst>
              <a:ext uri="{FF2B5EF4-FFF2-40B4-BE49-F238E27FC236}">
                <a16:creationId xmlns="" xmlns:a16="http://schemas.microsoft.com/office/drawing/2014/main" id="{B21A3DC1-A2B1-DD41-9C4D-764FFCC4692E}"/>
              </a:ext>
            </a:extLst>
          </p:cNvPr>
          <p:cNvSpPr/>
          <p:nvPr/>
        </p:nvSpPr>
        <p:spPr>
          <a:xfrm>
            <a:off x="9852025" y="2951676"/>
            <a:ext cx="190500" cy="125999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5" name="Rectangle 154">
            <a:extLst>
              <a:ext uri="{FF2B5EF4-FFF2-40B4-BE49-F238E27FC236}">
                <a16:creationId xmlns="" xmlns:a16="http://schemas.microsoft.com/office/drawing/2014/main" id="{C9CC93D7-88DD-5F42-8853-26CAFE8CADED}"/>
              </a:ext>
            </a:extLst>
          </p:cNvPr>
          <p:cNvSpPr/>
          <p:nvPr/>
        </p:nvSpPr>
        <p:spPr>
          <a:xfrm>
            <a:off x="9836149" y="2951676"/>
            <a:ext cx="168275" cy="12599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0" name="TextBox 159">
            <a:extLst>
              <a:ext uri="{FF2B5EF4-FFF2-40B4-BE49-F238E27FC236}">
                <a16:creationId xmlns="" xmlns:a16="http://schemas.microsoft.com/office/drawing/2014/main" id="{314D048C-E015-244A-A4C9-39F0E5D3B4A0}"/>
              </a:ext>
            </a:extLst>
          </p:cNvPr>
          <p:cNvSpPr txBox="1"/>
          <p:nvPr/>
        </p:nvSpPr>
        <p:spPr>
          <a:xfrm>
            <a:off x="10088483" y="2947189"/>
            <a:ext cx="5129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</a:t>
            </a:r>
            <a:endParaRPr lang="en-GB" sz="800" baseline="30000" dirty="0">
              <a:solidFill>
                <a:srgbClr val="000000"/>
              </a:solidFill>
              <a:latin typeface="Calibri" panose="020F0502020204030204" pitchFamily="34" charset="0"/>
              <a:ea typeface="Aileron" charset="0"/>
              <a:cs typeface="Calibri" panose="020F0502020204030204" pitchFamily="34" charset="0"/>
            </a:endParaRPr>
          </a:p>
        </p:txBody>
      </p:sp>
      <p:cxnSp>
        <p:nvCxnSpPr>
          <p:cNvPr id="145" name="Straight Connector 144">
            <a:extLst>
              <a:ext uri="{FF2B5EF4-FFF2-40B4-BE49-F238E27FC236}">
                <a16:creationId xmlns="" xmlns:a16="http://schemas.microsoft.com/office/drawing/2014/main" id="{C1E01A8B-D5D2-4543-84F7-B6AF08D440BE}"/>
              </a:ext>
            </a:extLst>
          </p:cNvPr>
          <p:cNvCxnSpPr>
            <a:cxnSpLocks/>
          </p:cNvCxnSpPr>
          <p:nvPr/>
        </p:nvCxnSpPr>
        <p:spPr>
          <a:xfrm>
            <a:off x="9960049" y="2914725"/>
            <a:ext cx="59466" cy="95201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6" name="Rectangle 165">
            <a:extLst>
              <a:ext uri="{FF2B5EF4-FFF2-40B4-BE49-F238E27FC236}">
                <a16:creationId xmlns="" xmlns:a16="http://schemas.microsoft.com/office/drawing/2014/main" id="{BB08E083-F657-5B46-A736-E9F430F6614D}"/>
              </a:ext>
            </a:extLst>
          </p:cNvPr>
          <p:cNvSpPr/>
          <p:nvPr/>
        </p:nvSpPr>
        <p:spPr>
          <a:xfrm>
            <a:off x="9991725" y="3189801"/>
            <a:ext cx="50799" cy="125999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7" name="Rectangle 166">
            <a:extLst>
              <a:ext uri="{FF2B5EF4-FFF2-40B4-BE49-F238E27FC236}">
                <a16:creationId xmlns="" xmlns:a16="http://schemas.microsoft.com/office/drawing/2014/main" id="{41EDBE4E-B33E-994C-A164-C4CAEED5151B}"/>
              </a:ext>
            </a:extLst>
          </p:cNvPr>
          <p:cNvSpPr/>
          <p:nvPr/>
        </p:nvSpPr>
        <p:spPr>
          <a:xfrm>
            <a:off x="9966325" y="3189801"/>
            <a:ext cx="71065" cy="12599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9" name="TextBox 168">
            <a:extLst>
              <a:ext uri="{FF2B5EF4-FFF2-40B4-BE49-F238E27FC236}">
                <a16:creationId xmlns="" xmlns:a16="http://schemas.microsoft.com/office/drawing/2014/main" id="{2493025A-29CD-304F-8A53-1475D3790B5A}"/>
              </a:ext>
            </a:extLst>
          </p:cNvPr>
          <p:cNvSpPr txBox="1"/>
          <p:nvPr/>
        </p:nvSpPr>
        <p:spPr>
          <a:xfrm>
            <a:off x="10088483" y="3185314"/>
            <a:ext cx="5129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</a:t>
            </a:r>
            <a:endParaRPr lang="en-GB" sz="800" baseline="30000" dirty="0">
              <a:solidFill>
                <a:srgbClr val="000000"/>
              </a:solidFill>
              <a:latin typeface="Calibri" panose="020F0502020204030204" pitchFamily="34" charset="0"/>
              <a:ea typeface="Aileron" charset="0"/>
              <a:cs typeface="Calibri" panose="020F0502020204030204" pitchFamily="34" charset="0"/>
            </a:endParaRPr>
          </a:p>
        </p:txBody>
      </p:sp>
      <p:cxnSp>
        <p:nvCxnSpPr>
          <p:cNvPr id="170" name="Straight Connector 169">
            <a:extLst>
              <a:ext uri="{FF2B5EF4-FFF2-40B4-BE49-F238E27FC236}">
                <a16:creationId xmlns="" xmlns:a16="http://schemas.microsoft.com/office/drawing/2014/main" id="{BB00D0E2-272F-8F40-AF7E-8F086580A47A}"/>
              </a:ext>
            </a:extLst>
          </p:cNvPr>
          <p:cNvCxnSpPr>
            <a:cxnSpLocks/>
          </p:cNvCxnSpPr>
          <p:nvPr/>
        </p:nvCxnSpPr>
        <p:spPr>
          <a:xfrm>
            <a:off x="9985449" y="3152850"/>
            <a:ext cx="59466" cy="95201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2" name="Rectangle 171">
            <a:extLst>
              <a:ext uri="{FF2B5EF4-FFF2-40B4-BE49-F238E27FC236}">
                <a16:creationId xmlns="" xmlns:a16="http://schemas.microsoft.com/office/drawing/2014/main" id="{DD4088AB-5FB5-3B40-AAAF-4488DB847A04}"/>
              </a:ext>
            </a:extLst>
          </p:cNvPr>
          <p:cNvSpPr/>
          <p:nvPr/>
        </p:nvSpPr>
        <p:spPr>
          <a:xfrm>
            <a:off x="10012680" y="3675576"/>
            <a:ext cx="36000" cy="125999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3" name="Rectangle 172">
            <a:extLst>
              <a:ext uri="{FF2B5EF4-FFF2-40B4-BE49-F238E27FC236}">
                <a16:creationId xmlns="" xmlns:a16="http://schemas.microsoft.com/office/drawing/2014/main" id="{46D91311-2835-BC4B-B635-1786C40E1CFF}"/>
              </a:ext>
            </a:extLst>
          </p:cNvPr>
          <p:cNvSpPr/>
          <p:nvPr/>
        </p:nvSpPr>
        <p:spPr>
          <a:xfrm>
            <a:off x="10007546" y="3675576"/>
            <a:ext cx="39600" cy="12599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5" name="TextBox 174">
            <a:extLst>
              <a:ext uri="{FF2B5EF4-FFF2-40B4-BE49-F238E27FC236}">
                <a16:creationId xmlns="" xmlns:a16="http://schemas.microsoft.com/office/drawing/2014/main" id="{0CED97B5-34F3-4445-B93C-117998FF53A0}"/>
              </a:ext>
            </a:extLst>
          </p:cNvPr>
          <p:cNvSpPr txBox="1"/>
          <p:nvPr/>
        </p:nvSpPr>
        <p:spPr>
          <a:xfrm>
            <a:off x="10088483" y="3671089"/>
            <a:ext cx="5129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</a:t>
            </a:r>
            <a:endParaRPr lang="en-GB" sz="800" baseline="30000" dirty="0">
              <a:solidFill>
                <a:srgbClr val="000000"/>
              </a:solidFill>
              <a:latin typeface="Calibri" panose="020F0502020204030204" pitchFamily="34" charset="0"/>
              <a:ea typeface="Aileron" charset="0"/>
              <a:cs typeface="Calibri" panose="020F0502020204030204" pitchFamily="34" charset="0"/>
            </a:endParaRPr>
          </a:p>
        </p:txBody>
      </p:sp>
      <p:cxnSp>
        <p:nvCxnSpPr>
          <p:cNvPr id="176" name="Straight Connector 175">
            <a:extLst>
              <a:ext uri="{FF2B5EF4-FFF2-40B4-BE49-F238E27FC236}">
                <a16:creationId xmlns="" xmlns:a16="http://schemas.microsoft.com/office/drawing/2014/main" id="{C7133C57-16DF-5C44-BDB2-8FC35EA7FDD5}"/>
              </a:ext>
            </a:extLst>
          </p:cNvPr>
          <p:cNvCxnSpPr>
            <a:cxnSpLocks/>
          </p:cNvCxnSpPr>
          <p:nvPr/>
        </p:nvCxnSpPr>
        <p:spPr>
          <a:xfrm>
            <a:off x="9985449" y="3638625"/>
            <a:ext cx="59466" cy="95201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8" name="TextBox 177">
            <a:extLst>
              <a:ext uri="{FF2B5EF4-FFF2-40B4-BE49-F238E27FC236}">
                <a16:creationId xmlns="" xmlns:a16="http://schemas.microsoft.com/office/drawing/2014/main" id="{B5598400-059E-824A-80DB-A533ADE22F58}"/>
              </a:ext>
            </a:extLst>
          </p:cNvPr>
          <p:cNvSpPr txBox="1"/>
          <p:nvPr/>
        </p:nvSpPr>
        <p:spPr>
          <a:xfrm>
            <a:off x="9882108" y="2331239"/>
            <a:ext cx="12824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0.6</a:t>
            </a:r>
            <a:endParaRPr lang="en-GB" sz="800" baseline="30000" dirty="0">
              <a:solidFill>
                <a:srgbClr val="000000"/>
              </a:solidFill>
              <a:latin typeface="Calibri" panose="020F0502020204030204" pitchFamily="34" charset="0"/>
              <a:ea typeface="Aileron" charset="0"/>
              <a:cs typeface="Calibri" panose="020F0502020204030204" pitchFamily="34" charset="0"/>
            </a:endParaRPr>
          </a:p>
        </p:txBody>
      </p:sp>
      <p:cxnSp>
        <p:nvCxnSpPr>
          <p:cNvPr id="179" name="Straight Connector 178">
            <a:extLst>
              <a:ext uri="{FF2B5EF4-FFF2-40B4-BE49-F238E27FC236}">
                <a16:creationId xmlns="" xmlns:a16="http://schemas.microsoft.com/office/drawing/2014/main" id="{464006F7-7805-DE49-B50E-99EAE5D8FE44}"/>
              </a:ext>
            </a:extLst>
          </p:cNvPr>
          <p:cNvCxnSpPr>
            <a:cxnSpLocks/>
          </p:cNvCxnSpPr>
          <p:nvPr/>
        </p:nvCxnSpPr>
        <p:spPr>
          <a:xfrm>
            <a:off x="9985449" y="2428950"/>
            <a:ext cx="59466" cy="95201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0" name="Rectangle 179">
            <a:extLst>
              <a:ext uri="{FF2B5EF4-FFF2-40B4-BE49-F238E27FC236}">
                <a16:creationId xmlns="" xmlns:a16="http://schemas.microsoft.com/office/drawing/2014/main" id="{C3CDFB52-1895-084D-AAAE-5A010D7EDCE4}"/>
              </a:ext>
            </a:extLst>
          </p:cNvPr>
          <p:cNvSpPr/>
          <p:nvPr/>
        </p:nvSpPr>
        <p:spPr>
          <a:xfrm>
            <a:off x="9996806" y="3428003"/>
            <a:ext cx="45719" cy="125999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1" name="Rectangle 180">
            <a:extLst>
              <a:ext uri="{FF2B5EF4-FFF2-40B4-BE49-F238E27FC236}">
                <a16:creationId xmlns="" xmlns:a16="http://schemas.microsoft.com/office/drawing/2014/main" id="{7791E6E0-BFC8-CB4E-832C-AA9500B3D035}"/>
              </a:ext>
            </a:extLst>
          </p:cNvPr>
          <p:cNvSpPr/>
          <p:nvPr/>
        </p:nvSpPr>
        <p:spPr>
          <a:xfrm>
            <a:off x="9987280" y="3428003"/>
            <a:ext cx="45719" cy="12599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2" name="Rectangle 181">
            <a:extLst>
              <a:ext uri="{FF2B5EF4-FFF2-40B4-BE49-F238E27FC236}">
                <a16:creationId xmlns="" xmlns:a16="http://schemas.microsoft.com/office/drawing/2014/main" id="{FD179501-B4AB-AC49-ADBA-0994919D1934}"/>
              </a:ext>
            </a:extLst>
          </p:cNvPr>
          <p:cNvSpPr/>
          <p:nvPr/>
        </p:nvSpPr>
        <p:spPr>
          <a:xfrm>
            <a:off x="10066529" y="3428003"/>
            <a:ext cx="45719" cy="12599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3" name="Rectangle 182">
            <a:extLst>
              <a:ext uri="{FF2B5EF4-FFF2-40B4-BE49-F238E27FC236}">
                <a16:creationId xmlns="" xmlns:a16="http://schemas.microsoft.com/office/drawing/2014/main" id="{1C90CBAA-2AD2-634E-A0B4-4E901FDDA3F4}"/>
              </a:ext>
            </a:extLst>
          </p:cNvPr>
          <p:cNvSpPr/>
          <p:nvPr/>
        </p:nvSpPr>
        <p:spPr>
          <a:xfrm>
            <a:off x="10045700" y="3428003"/>
            <a:ext cx="53975" cy="12599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4" name="TextBox 183">
            <a:extLst>
              <a:ext uri="{FF2B5EF4-FFF2-40B4-BE49-F238E27FC236}">
                <a16:creationId xmlns="" xmlns:a16="http://schemas.microsoft.com/office/drawing/2014/main" id="{B11DCA4A-56A2-8344-8BD0-708010ADDDCC}"/>
              </a:ext>
            </a:extLst>
          </p:cNvPr>
          <p:cNvSpPr txBox="1"/>
          <p:nvPr/>
        </p:nvSpPr>
        <p:spPr>
          <a:xfrm>
            <a:off x="10153679" y="3423516"/>
            <a:ext cx="12824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3.8</a:t>
            </a:r>
            <a:endParaRPr lang="en-GB" sz="800" baseline="30000" dirty="0">
              <a:solidFill>
                <a:srgbClr val="000000"/>
              </a:solidFill>
              <a:latin typeface="Calibri" panose="020F0502020204030204" pitchFamily="34" charset="0"/>
              <a:ea typeface="Aileron" charset="0"/>
              <a:cs typeface="Calibri" panose="020F0502020204030204" pitchFamily="34" charset="0"/>
            </a:endParaRPr>
          </a:p>
        </p:txBody>
      </p:sp>
      <p:cxnSp>
        <p:nvCxnSpPr>
          <p:cNvPr id="187" name="Straight Connector 186">
            <a:extLst>
              <a:ext uri="{FF2B5EF4-FFF2-40B4-BE49-F238E27FC236}">
                <a16:creationId xmlns="" xmlns:a16="http://schemas.microsoft.com/office/drawing/2014/main" id="{9CCC7FBC-EF12-CC48-ABE1-A2C9A05B13BC}"/>
              </a:ext>
            </a:extLst>
          </p:cNvPr>
          <p:cNvCxnSpPr>
            <a:cxnSpLocks/>
            <a:endCxn id="180" idx="3"/>
          </p:cNvCxnSpPr>
          <p:nvPr/>
        </p:nvCxnSpPr>
        <p:spPr>
          <a:xfrm>
            <a:off x="9985449" y="3390975"/>
            <a:ext cx="57076" cy="100028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9" name="TextBox 188">
            <a:extLst>
              <a:ext uri="{FF2B5EF4-FFF2-40B4-BE49-F238E27FC236}">
                <a16:creationId xmlns="" xmlns:a16="http://schemas.microsoft.com/office/drawing/2014/main" id="{49CC4597-BA8F-CD48-9B5D-46A5F19A3EF1}"/>
              </a:ext>
            </a:extLst>
          </p:cNvPr>
          <p:cNvSpPr txBox="1"/>
          <p:nvPr/>
        </p:nvSpPr>
        <p:spPr>
          <a:xfrm>
            <a:off x="10107533" y="3305964"/>
            <a:ext cx="12824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3.2</a:t>
            </a:r>
            <a:endParaRPr lang="en-GB" sz="800" baseline="30000" dirty="0">
              <a:solidFill>
                <a:srgbClr val="000000"/>
              </a:solidFill>
              <a:latin typeface="Calibri" panose="020F0502020204030204" pitchFamily="34" charset="0"/>
              <a:ea typeface="Aileron" charset="0"/>
              <a:cs typeface="Calibri" panose="020F0502020204030204" pitchFamily="34" charset="0"/>
            </a:endParaRPr>
          </a:p>
        </p:txBody>
      </p:sp>
      <p:cxnSp>
        <p:nvCxnSpPr>
          <p:cNvPr id="134" name="Straight Connector 133">
            <a:extLst>
              <a:ext uri="{FF2B5EF4-FFF2-40B4-BE49-F238E27FC236}">
                <a16:creationId xmlns="" xmlns:a16="http://schemas.microsoft.com/office/drawing/2014/main" id="{8B5A8702-FA3A-694F-96DF-0AA327590BF9}"/>
              </a:ext>
            </a:extLst>
          </p:cNvPr>
          <p:cNvCxnSpPr>
            <a:cxnSpLocks/>
          </p:cNvCxnSpPr>
          <p:nvPr/>
        </p:nvCxnSpPr>
        <p:spPr>
          <a:xfrm flipH="1">
            <a:off x="10081842" y="3415242"/>
            <a:ext cx="77097" cy="74619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="" xmlns:a16="http://schemas.microsoft.com/office/drawing/2014/main" id="{395ED1B4-4882-6341-B34A-C50FA7484BFA}"/>
              </a:ext>
            </a:extLst>
          </p:cNvPr>
          <p:cNvCxnSpPr>
            <a:cxnSpLocks/>
          </p:cNvCxnSpPr>
          <p:nvPr/>
        </p:nvCxnSpPr>
        <p:spPr>
          <a:xfrm rot="16200000" flipV="1">
            <a:off x="8698254" y="5098007"/>
            <a:ext cx="1172687" cy="1"/>
          </a:xfrm>
          <a:prstGeom prst="line">
            <a:avLst/>
          </a:prstGeom>
          <a:ln w="6350">
            <a:solidFill>
              <a:schemeClr val="accent6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="" xmlns:a16="http://schemas.microsoft.com/office/drawing/2014/main" id="{DDEB015A-5CB7-7948-AE12-5B08B6272373}"/>
              </a:ext>
            </a:extLst>
          </p:cNvPr>
          <p:cNvCxnSpPr>
            <a:cxnSpLocks/>
          </p:cNvCxnSpPr>
          <p:nvPr/>
        </p:nvCxnSpPr>
        <p:spPr>
          <a:xfrm rot="16200000" flipV="1">
            <a:off x="8901454" y="5098007"/>
            <a:ext cx="1172687" cy="1"/>
          </a:xfrm>
          <a:prstGeom prst="line">
            <a:avLst/>
          </a:prstGeom>
          <a:ln w="6350">
            <a:solidFill>
              <a:schemeClr val="accent6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="" xmlns:a16="http://schemas.microsoft.com/office/drawing/2014/main" id="{B9F917A8-C2BC-8147-88F7-8713C99CAA1D}"/>
              </a:ext>
            </a:extLst>
          </p:cNvPr>
          <p:cNvCxnSpPr>
            <a:cxnSpLocks/>
          </p:cNvCxnSpPr>
          <p:nvPr/>
        </p:nvCxnSpPr>
        <p:spPr>
          <a:xfrm rot="16200000" flipV="1">
            <a:off x="9088779" y="5098007"/>
            <a:ext cx="1172687" cy="1"/>
          </a:xfrm>
          <a:prstGeom prst="line">
            <a:avLst/>
          </a:prstGeom>
          <a:ln w="6350">
            <a:solidFill>
              <a:schemeClr val="accent6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="" xmlns:a16="http://schemas.microsoft.com/office/drawing/2014/main" id="{9A187910-1DF0-7B43-BC79-751B6F28F859}"/>
              </a:ext>
            </a:extLst>
          </p:cNvPr>
          <p:cNvCxnSpPr>
            <a:cxnSpLocks/>
          </p:cNvCxnSpPr>
          <p:nvPr/>
        </p:nvCxnSpPr>
        <p:spPr>
          <a:xfrm rot="16200000" flipV="1">
            <a:off x="9295154" y="5098007"/>
            <a:ext cx="1172687" cy="1"/>
          </a:xfrm>
          <a:prstGeom prst="line">
            <a:avLst/>
          </a:prstGeom>
          <a:ln w="6350">
            <a:solidFill>
              <a:schemeClr val="accent6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="" xmlns:a16="http://schemas.microsoft.com/office/drawing/2014/main" id="{86123ECE-0747-D24D-8927-2CA875AB3F07}"/>
              </a:ext>
            </a:extLst>
          </p:cNvPr>
          <p:cNvCxnSpPr>
            <a:cxnSpLocks/>
          </p:cNvCxnSpPr>
          <p:nvPr/>
        </p:nvCxnSpPr>
        <p:spPr>
          <a:xfrm rot="16200000" flipV="1">
            <a:off x="9469779" y="5098007"/>
            <a:ext cx="1172687" cy="1"/>
          </a:xfrm>
          <a:prstGeom prst="line">
            <a:avLst/>
          </a:prstGeom>
          <a:ln w="6350">
            <a:solidFill>
              <a:schemeClr val="accent6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="" xmlns:a16="http://schemas.microsoft.com/office/drawing/2014/main" id="{B2DADE52-8E7C-7841-91FF-169919A3564C}"/>
              </a:ext>
            </a:extLst>
          </p:cNvPr>
          <p:cNvCxnSpPr>
            <a:cxnSpLocks/>
          </p:cNvCxnSpPr>
          <p:nvPr/>
        </p:nvCxnSpPr>
        <p:spPr>
          <a:xfrm rot="16200000" flipV="1">
            <a:off x="9676154" y="5098007"/>
            <a:ext cx="1172687" cy="1"/>
          </a:xfrm>
          <a:prstGeom prst="line">
            <a:avLst/>
          </a:prstGeom>
          <a:ln w="6350">
            <a:solidFill>
              <a:schemeClr val="accent6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="" xmlns:a16="http://schemas.microsoft.com/office/drawing/2014/main" id="{839DFFD2-6E11-C14E-B356-679F0A82DEC4}"/>
              </a:ext>
            </a:extLst>
          </p:cNvPr>
          <p:cNvCxnSpPr>
            <a:cxnSpLocks/>
          </p:cNvCxnSpPr>
          <p:nvPr/>
        </p:nvCxnSpPr>
        <p:spPr>
          <a:xfrm rot="16200000" flipV="1">
            <a:off x="9847604" y="5098007"/>
            <a:ext cx="1172687" cy="1"/>
          </a:xfrm>
          <a:prstGeom prst="line">
            <a:avLst/>
          </a:prstGeom>
          <a:ln w="6350">
            <a:solidFill>
              <a:schemeClr val="accent6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="" xmlns:a16="http://schemas.microsoft.com/office/drawing/2014/main" id="{1A2E3461-B39B-5B4C-BB1D-19FBC0852E85}"/>
              </a:ext>
            </a:extLst>
          </p:cNvPr>
          <p:cNvCxnSpPr>
            <a:cxnSpLocks/>
          </p:cNvCxnSpPr>
          <p:nvPr/>
        </p:nvCxnSpPr>
        <p:spPr>
          <a:xfrm rot="16200000" flipV="1">
            <a:off x="10044454" y="5098007"/>
            <a:ext cx="1172687" cy="1"/>
          </a:xfrm>
          <a:prstGeom prst="line">
            <a:avLst/>
          </a:prstGeom>
          <a:ln w="6350">
            <a:solidFill>
              <a:schemeClr val="accent6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="" xmlns:a16="http://schemas.microsoft.com/office/drawing/2014/main" id="{905156D7-80D1-3743-84BE-7DB4129CA291}"/>
              </a:ext>
            </a:extLst>
          </p:cNvPr>
          <p:cNvCxnSpPr>
            <a:cxnSpLocks/>
          </p:cNvCxnSpPr>
          <p:nvPr/>
        </p:nvCxnSpPr>
        <p:spPr>
          <a:xfrm rot="16200000" flipV="1">
            <a:off x="10228604" y="5098007"/>
            <a:ext cx="1172687" cy="1"/>
          </a:xfrm>
          <a:prstGeom prst="line">
            <a:avLst/>
          </a:prstGeom>
          <a:ln w="6350">
            <a:solidFill>
              <a:schemeClr val="accent6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TextBox 101">
            <a:extLst>
              <a:ext uri="{FF2B5EF4-FFF2-40B4-BE49-F238E27FC236}">
                <a16:creationId xmlns="" xmlns:a16="http://schemas.microsoft.com/office/drawing/2014/main" id="{483F202F-27A5-9648-BCCD-67B49A9AFC1F}"/>
              </a:ext>
            </a:extLst>
          </p:cNvPr>
          <p:cNvSpPr txBox="1"/>
          <p:nvPr/>
        </p:nvSpPr>
        <p:spPr>
          <a:xfrm>
            <a:off x="10847246" y="1728066"/>
            <a:ext cx="214802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39.7</a:t>
            </a:r>
            <a:r>
              <a:rPr lang="en-GB" sz="800" baseline="30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b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="" xmlns:a16="http://schemas.microsoft.com/office/drawing/2014/main" id="{45F34151-C9C8-B143-8A1F-FE9003C96CE9}"/>
              </a:ext>
            </a:extLst>
          </p:cNvPr>
          <p:cNvSpPr txBox="1"/>
          <p:nvPr/>
        </p:nvSpPr>
        <p:spPr>
          <a:xfrm>
            <a:off x="8980346" y="1728066"/>
            <a:ext cx="214802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43.2</a:t>
            </a:r>
            <a:r>
              <a:rPr lang="en-GB" sz="800" baseline="30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a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="" xmlns:a16="http://schemas.microsoft.com/office/drawing/2014/main" id="{AB21B408-CA8D-944A-8CE9-1C5C982A7F21}"/>
              </a:ext>
            </a:extLst>
          </p:cNvPr>
          <p:cNvSpPr txBox="1"/>
          <p:nvPr/>
        </p:nvSpPr>
        <p:spPr>
          <a:xfrm>
            <a:off x="10741054" y="1975716"/>
            <a:ext cx="17953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34.6</a:t>
            </a:r>
            <a:endParaRPr lang="en-GB" sz="800" baseline="30000" dirty="0">
              <a:solidFill>
                <a:srgbClr val="000000"/>
              </a:solidFill>
              <a:latin typeface="Calibri" panose="020F0502020204030204" pitchFamily="34" charset="0"/>
              <a:ea typeface="Aileron" charset="0"/>
              <a:cs typeface="Calibri" panose="020F0502020204030204" pitchFamily="34" charset="0"/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="" xmlns:a16="http://schemas.microsoft.com/office/drawing/2014/main" id="{6B9B964F-F194-C64E-AE65-DE789BD6C66D}"/>
              </a:ext>
            </a:extLst>
          </p:cNvPr>
          <p:cNvSpPr txBox="1"/>
          <p:nvPr/>
        </p:nvSpPr>
        <p:spPr>
          <a:xfrm>
            <a:off x="9075658" y="1975716"/>
            <a:ext cx="20839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38.3</a:t>
            </a:r>
            <a:r>
              <a:rPr lang="en-GB" sz="800" baseline="30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c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="" xmlns:a16="http://schemas.microsoft.com/office/drawing/2014/main" id="{E623E895-72D2-5C4C-A602-A4BB84DE20CD}"/>
              </a:ext>
            </a:extLst>
          </p:cNvPr>
          <p:cNvSpPr txBox="1"/>
          <p:nvPr/>
        </p:nvSpPr>
        <p:spPr>
          <a:xfrm>
            <a:off x="9548670" y="2210589"/>
            <a:ext cx="214803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13.1</a:t>
            </a:r>
            <a:r>
              <a:rPr lang="en-GB" sz="800" baseline="30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d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="" xmlns:a16="http://schemas.microsoft.com/office/drawing/2014/main" id="{DEC0B42A-A12D-5C4B-89BC-252A04B518BF}"/>
              </a:ext>
            </a:extLst>
          </p:cNvPr>
          <p:cNvSpPr txBox="1"/>
          <p:nvPr/>
        </p:nvSpPr>
        <p:spPr>
          <a:xfrm>
            <a:off x="10326608" y="2210589"/>
            <a:ext cx="21320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12.8</a:t>
            </a:r>
            <a:r>
              <a:rPr lang="en-GB" sz="800" baseline="30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e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="" xmlns:a16="http://schemas.microsoft.com/office/drawing/2014/main" id="{20783BAB-396E-514A-AB50-22BD53DEAF0E}"/>
              </a:ext>
            </a:extLst>
          </p:cNvPr>
          <p:cNvSpPr txBox="1"/>
          <p:nvPr/>
        </p:nvSpPr>
        <p:spPr>
          <a:xfrm>
            <a:off x="11268104" y="2461491"/>
            <a:ext cx="17953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61.5</a:t>
            </a:r>
            <a:endParaRPr lang="en-GB" sz="800" baseline="30000" dirty="0">
              <a:solidFill>
                <a:srgbClr val="000000"/>
              </a:solidFill>
              <a:latin typeface="Calibri" panose="020F0502020204030204" pitchFamily="34" charset="0"/>
              <a:ea typeface="Aileron" charset="0"/>
              <a:cs typeface="Calibri" panose="020F0502020204030204" pitchFamily="34" charset="0"/>
            </a:endParaRPr>
          </a:p>
        </p:txBody>
      </p:sp>
      <p:sp>
        <p:nvSpPr>
          <p:cNvPr id="143" name="TextBox 142">
            <a:extLst>
              <a:ext uri="{FF2B5EF4-FFF2-40B4-BE49-F238E27FC236}">
                <a16:creationId xmlns="" xmlns:a16="http://schemas.microsoft.com/office/drawing/2014/main" id="{8F62A888-6E8E-0D4E-9C3F-112D99EB9FC2}"/>
              </a:ext>
            </a:extLst>
          </p:cNvPr>
          <p:cNvSpPr txBox="1"/>
          <p:nvPr/>
        </p:nvSpPr>
        <p:spPr>
          <a:xfrm>
            <a:off x="9475987" y="2461491"/>
            <a:ext cx="17953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19.5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="" xmlns:a16="http://schemas.microsoft.com/office/drawing/2014/main" id="{4339A822-D69D-0A4C-A572-3C0B70A1A116}"/>
              </a:ext>
            </a:extLst>
          </p:cNvPr>
          <p:cNvSpPr txBox="1"/>
          <p:nvPr/>
        </p:nvSpPr>
        <p:spPr>
          <a:xfrm>
            <a:off x="9622037" y="2696441"/>
            <a:ext cx="17953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10.9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="" xmlns:a16="http://schemas.microsoft.com/office/drawing/2014/main" id="{8D567D51-195E-C64F-9E05-B43A0DB1B95E}"/>
              </a:ext>
            </a:extLst>
          </p:cNvPr>
          <p:cNvSpPr txBox="1"/>
          <p:nvPr/>
        </p:nvSpPr>
        <p:spPr>
          <a:xfrm>
            <a:off x="9618862" y="2947189"/>
            <a:ext cx="17953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10.9</a:t>
            </a:r>
            <a:endParaRPr lang="en-GB" sz="800" baseline="30000" dirty="0">
              <a:solidFill>
                <a:srgbClr val="000000"/>
              </a:solidFill>
              <a:latin typeface="Calibri" panose="020F0502020204030204" pitchFamily="34" charset="0"/>
              <a:ea typeface="Aileron" charset="0"/>
              <a:cs typeface="Calibri" panose="020F0502020204030204" pitchFamily="34" charset="0"/>
            </a:endParaRPr>
          </a:p>
        </p:txBody>
      </p:sp>
      <p:sp>
        <p:nvSpPr>
          <p:cNvPr id="168" name="TextBox 167">
            <a:extLst>
              <a:ext uri="{FF2B5EF4-FFF2-40B4-BE49-F238E27FC236}">
                <a16:creationId xmlns="" xmlns:a16="http://schemas.microsoft.com/office/drawing/2014/main" id="{7C2E45AB-B136-3947-B57D-9128291AC568}"/>
              </a:ext>
            </a:extLst>
          </p:cNvPr>
          <p:cNvSpPr txBox="1"/>
          <p:nvPr/>
        </p:nvSpPr>
        <p:spPr>
          <a:xfrm>
            <a:off x="9803508" y="3185314"/>
            <a:ext cx="12824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4.6</a:t>
            </a:r>
            <a:endParaRPr lang="en-GB" sz="800" baseline="30000" dirty="0">
              <a:solidFill>
                <a:srgbClr val="000000"/>
              </a:solidFill>
              <a:latin typeface="Calibri" panose="020F0502020204030204" pitchFamily="34" charset="0"/>
              <a:ea typeface="Aileron" charset="0"/>
              <a:cs typeface="Calibri" panose="020F0502020204030204" pitchFamily="34" charset="0"/>
            </a:endParaRPr>
          </a:p>
        </p:txBody>
      </p:sp>
      <p:sp>
        <p:nvSpPr>
          <p:cNvPr id="171" name="TextBox 170">
            <a:extLst>
              <a:ext uri="{FF2B5EF4-FFF2-40B4-BE49-F238E27FC236}">
                <a16:creationId xmlns="" xmlns:a16="http://schemas.microsoft.com/office/drawing/2014/main" id="{5569D12B-36F1-1242-971E-36FAE01D374F}"/>
              </a:ext>
            </a:extLst>
          </p:cNvPr>
          <p:cNvSpPr txBox="1"/>
          <p:nvPr/>
        </p:nvSpPr>
        <p:spPr>
          <a:xfrm>
            <a:off x="9853533" y="3061489"/>
            <a:ext cx="12824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0.3</a:t>
            </a:r>
            <a:endParaRPr lang="en-GB" sz="800" baseline="30000" dirty="0">
              <a:solidFill>
                <a:srgbClr val="000000"/>
              </a:solidFill>
              <a:latin typeface="Calibri" panose="020F0502020204030204" pitchFamily="34" charset="0"/>
              <a:ea typeface="Aileron" charset="0"/>
              <a:cs typeface="Calibri" panose="020F0502020204030204" pitchFamily="34" charset="0"/>
            </a:endParaRPr>
          </a:p>
        </p:txBody>
      </p:sp>
      <p:sp>
        <p:nvSpPr>
          <p:cNvPr id="174" name="TextBox 173">
            <a:extLst>
              <a:ext uri="{FF2B5EF4-FFF2-40B4-BE49-F238E27FC236}">
                <a16:creationId xmlns="" xmlns:a16="http://schemas.microsoft.com/office/drawing/2014/main" id="{E7EEB12F-E133-6342-BD3A-8919959DBA5D}"/>
              </a:ext>
            </a:extLst>
          </p:cNvPr>
          <p:cNvSpPr txBox="1"/>
          <p:nvPr/>
        </p:nvSpPr>
        <p:spPr>
          <a:xfrm>
            <a:off x="9841608" y="3671089"/>
            <a:ext cx="12824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2.4</a:t>
            </a:r>
            <a:endParaRPr lang="en-GB" sz="800" baseline="30000" dirty="0">
              <a:solidFill>
                <a:srgbClr val="000000"/>
              </a:solidFill>
              <a:latin typeface="Calibri" panose="020F0502020204030204" pitchFamily="34" charset="0"/>
              <a:ea typeface="Aileron" charset="0"/>
              <a:cs typeface="Calibri" panose="020F0502020204030204" pitchFamily="34" charset="0"/>
            </a:endParaRPr>
          </a:p>
        </p:txBody>
      </p:sp>
      <p:sp>
        <p:nvSpPr>
          <p:cNvPr id="177" name="TextBox 176">
            <a:extLst>
              <a:ext uri="{FF2B5EF4-FFF2-40B4-BE49-F238E27FC236}">
                <a16:creationId xmlns="" xmlns:a16="http://schemas.microsoft.com/office/drawing/2014/main" id="{63D7541A-F551-5D47-BFEC-00DDFA0A2A4A}"/>
              </a:ext>
            </a:extLst>
          </p:cNvPr>
          <p:cNvSpPr txBox="1"/>
          <p:nvPr/>
        </p:nvSpPr>
        <p:spPr>
          <a:xfrm>
            <a:off x="9853533" y="3544089"/>
            <a:ext cx="12824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0.3</a:t>
            </a:r>
            <a:endParaRPr lang="en-GB" sz="800" baseline="30000" dirty="0">
              <a:solidFill>
                <a:srgbClr val="000000"/>
              </a:solidFill>
              <a:latin typeface="Calibri" panose="020F0502020204030204" pitchFamily="34" charset="0"/>
              <a:ea typeface="Aileron" charset="0"/>
              <a:cs typeface="Calibri" panose="020F0502020204030204" pitchFamily="34" charset="0"/>
            </a:endParaRPr>
          </a:p>
        </p:txBody>
      </p:sp>
      <p:sp>
        <p:nvSpPr>
          <p:cNvPr id="186" name="TextBox 185">
            <a:extLst>
              <a:ext uri="{FF2B5EF4-FFF2-40B4-BE49-F238E27FC236}">
                <a16:creationId xmlns="" xmlns:a16="http://schemas.microsoft.com/office/drawing/2014/main" id="{E87CF114-81D1-E24D-9184-2BC075A3FC54}"/>
              </a:ext>
            </a:extLst>
          </p:cNvPr>
          <p:cNvSpPr txBox="1"/>
          <p:nvPr/>
        </p:nvSpPr>
        <p:spPr>
          <a:xfrm>
            <a:off x="9835258" y="3423516"/>
            <a:ext cx="12824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2.7</a:t>
            </a:r>
          </a:p>
        </p:txBody>
      </p:sp>
      <p:sp>
        <p:nvSpPr>
          <p:cNvPr id="188" name="TextBox 187">
            <a:extLst>
              <a:ext uri="{FF2B5EF4-FFF2-40B4-BE49-F238E27FC236}">
                <a16:creationId xmlns="" xmlns:a16="http://schemas.microsoft.com/office/drawing/2014/main" id="{B987CAF4-5C6F-3F43-8CD6-B76D6FA22E7F}"/>
              </a:ext>
            </a:extLst>
          </p:cNvPr>
          <p:cNvSpPr txBox="1"/>
          <p:nvPr/>
        </p:nvSpPr>
        <p:spPr>
          <a:xfrm>
            <a:off x="9837658" y="3305964"/>
            <a:ext cx="12824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0.9</a:t>
            </a:r>
            <a:endParaRPr lang="en-GB" sz="800" baseline="30000" dirty="0">
              <a:solidFill>
                <a:srgbClr val="000000"/>
              </a:solidFill>
              <a:latin typeface="Calibri" panose="020F0502020204030204" pitchFamily="34" charset="0"/>
              <a:ea typeface="Aileron" charset="0"/>
              <a:cs typeface="Calibri" panose="020F0502020204030204" pitchFamily="34" charset="0"/>
            </a:endParaRPr>
          </a:p>
        </p:txBody>
      </p:sp>
      <p:sp>
        <p:nvSpPr>
          <p:cNvPr id="190" name="TextBox 189">
            <a:extLst>
              <a:ext uri="{FF2B5EF4-FFF2-40B4-BE49-F238E27FC236}">
                <a16:creationId xmlns="" xmlns:a16="http://schemas.microsoft.com/office/drawing/2014/main" id="{BA2DCB19-B56E-6147-ACCA-AC96FD307D5C}"/>
              </a:ext>
            </a:extLst>
          </p:cNvPr>
          <p:cNvSpPr txBox="1"/>
          <p:nvPr/>
        </p:nvSpPr>
        <p:spPr>
          <a:xfrm>
            <a:off x="8082961" y="1011172"/>
            <a:ext cx="3089115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2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AESIs (≥2% of patients) defined for atezolizumab</a:t>
            </a:r>
          </a:p>
        </p:txBody>
      </p:sp>
      <p:cxnSp>
        <p:nvCxnSpPr>
          <p:cNvPr id="191" name="Straight Connector 190">
            <a:extLst>
              <a:ext uri="{FF2B5EF4-FFF2-40B4-BE49-F238E27FC236}">
                <a16:creationId xmlns="" xmlns:a16="http://schemas.microsoft.com/office/drawing/2014/main" id="{F00AE917-AF40-0A4A-B2FE-C863AD25BF47}"/>
              </a:ext>
            </a:extLst>
          </p:cNvPr>
          <p:cNvCxnSpPr>
            <a:cxnSpLocks/>
          </p:cNvCxnSpPr>
          <p:nvPr/>
        </p:nvCxnSpPr>
        <p:spPr>
          <a:xfrm flipV="1">
            <a:off x="9290948" y="4514850"/>
            <a:ext cx="0" cy="1175617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>
            <a:extLst>
              <a:ext uri="{FF2B5EF4-FFF2-40B4-BE49-F238E27FC236}">
                <a16:creationId xmlns="" xmlns:a16="http://schemas.microsoft.com/office/drawing/2014/main" id="{35E7E869-95AA-3D42-ABD7-17A39254297B}"/>
              </a:ext>
            </a:extLst>
          </p:cNvPr>
          <p:cNvCxnSpPr>
            <a:cxnSpLocks/>
          </p:cNvCxnSpPr>
          <p:nvPr/>
        </p:nvCxnSpPr>
        <p:spPr>
          <a:xfrm>
            <a:off x="9283700" y="5683642"/>
            <a:ext cx="1539875" cy="0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9" name="TextBox 198">
            <a:extLst>
              <a:ext uri="{FF2B5EF4-FFF2-40B4-BE49-F238E27FC236}">
                <a16:creationId xmlns="" xmlns:a16="http://schemas.microsoft.com/office/drawing/2014/main" id="{72925FB9-DC58-304F-8CF1-6913B66CD23B}"/>
              </a:ext>
            </a:extLst>
          </p:cNvPr>
          <p:cNvSpPr txBox="1"/>
          <p:nvPr/>
        </p:nvSpPr>
        <p:spPr>
          <a:xfrm>
            <a:off x="7486193" y="5486723"/>
            <a:ext cx="169597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10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Thromboembolic event–arterial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="" xmlns:a16="http://schemas.microsoft.com/office/drawing/2014/main" id="{0B7BC78A-B19B-524C-B549-D645BDC64F0C}"/>
              </a:ext>
            </a:extLst>
          </p:cNvPr>
          <p:cNvSpPr txBox="1"/>
          <p:nvPr/>
        </p:nvSpPr>
        <p:spPr>
          <a:xfrm>
            <a:off x="9225224" y="5756598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40</a:t>
            </a:r>
          </a:p>
        </p:txBody>
      </p:sp>
      <p:cxnSp>
        <p:nvCxnSpPr>
          <p:cNvPr id="202" name="Straight Connector 201">
            <a:extLst>
              <a:ext uri="{FF2B5EF4-FFF2-40B4-BE49-F238E27FC236}">
                <a16:creationId xmlns="" xmlns:a16="http://schemas.microsoft.com/office/drawing/2014/main" id="{7D7415EA-871C-D446-9260-F5C431BAC678}"/>
              </a:ext>
            </a:extLst>
          </p:cNvPr>
          <p:cNvCxnSpPr>
            <a:cxnSpLocks/>
          </p:cNvCxnSpPr>
          <p:nvPr/>
        </p:nvCxnSpPr>
        <p:spPr>
          <a:xfrm rot="16200000" flipV="1">
            <a:off x="9263947" y="5712202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3" name="TextBox 202">
            <a:extLst>
              <a:ext uri="{FF2B5EF4-FFF2-40B4-BE49-F238E27FC236}">
                <a16:creationId xmlns="" xmlns:a16="http://schemas.microsoft.com/office/drawing/2014/main" id="{B60222B0-CC5E-984F-8E9D-6CEB78E4A72E}"/>
              </a:ext>
            </a:extLst>
          </p:cNvPr>
          <p:cNvSpPr txBox="1"/>
          <p:nvPr/>
        </p:nvSpPr>
        <p:spPr>
          <a:xfrm>
            <a:off x="9412549" y="5756598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30</a:t>
            </a:r>
          </a:p>
        </p:txBody>
      </p:sp>
      <p:cxnSp>
        <p:nvCxnSpPr>
          <p:cNvPr id="204" name="Straight Connector 203">
            <a:extLst>
              <a:ext uri="{FF2B5EF4-FFF2-40B4-BE49-F238E27FC236}">
                <a16:creationId xmlns="" xmlns:a16="http://schemas.microsoft.com/office/drawing/2014/main" id="{AD815E1B-5E98-004E-B0C0-04723EF330C2}"/>
              </a:ext>
            </a:extLst>
          </p:cNvPr>
          <p:cNvCxnSpPr>
            <a:cxnSpLocks/>
          </p:cNvCxnSpPr>
          <p:nvPr/>
        </p:nvCxnSpPr>
        <p:spPr>
          <a:xfrm rot="16200000" flipV="1">
            <a:off x="9460797" y="5712202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5" name="TextBox 204">
            <a:extLst>
              <a:ext uri="{FF2B5EF4-FFF2-40B4-BE49-F238E27FC236}">
                <a16:creationId xmlns="" xmlns:a16="http://schemas.microsoft.com/office/drawing/2014/main" id="{A4E70BBB-5BA9-0C43-9F74-47E4166E025E}"/>
              </a:ext>
            </a:extLst>
          </p:cNvPr>
          <p:cNvSpPr txBox="1"/>
          <p:nvPr/>
        </p:nvSpPr>
        <p:spPr>
          <a:xfrm>
            <a:off x="9609399" y="5756598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20</a:t>
            </a:r>
          </a:p>
        </p:txBody>
      </p:sp>
      <p:cxnSp>
        <p:nvCxnSpPr>
          <p:cNvPr id="206" name="Straight Connector 205">
            <a:extLst>
              <a:ext uri="{FF2B5EF4-FFF2-40B4-BE49-F238E27FC236}">
                <a16:creationId xmlns="" xmlns:a16="http://schemas.microsoft.com/office/drawing/2014/main" id="{F01FE2B9-DD79-F24E-ADAB-91F5855EB9F2}"/>
              </a:ext>
            </a:extLst>
          </p:cNvPr>
          <p:cNvCxnSpPr>
            <a:cxnSpLocks/>
          </p:cNvCxnSpPr>
          <p:nvPr/>
        </p:nvCxnSpPr>
        <p:spPr>
          <a:xfrm rot="16200000" flipV="1">
            <a:off x="9648122" y="5712202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7" name="TextBox 206">
            <a:extLst>
              <a:ext uri="{FF2B5EF4-FFF2-40B4-BE49-F238E27FC236}">
                <a16:creationId xmlns="" xmlns:a16="http://schemas.microsoft.com/office/drawing/2014/main" id="{044EF0F2-6324-7D4E-A374-6288E5C42D95}"/>
              </a:ext>
            </a:extLst>
          </p:cNvPr>
          <p:cNvSpPr txBox="1"/>
          <p:nvPr/>
        </p:nvSpPr>
        <p:spPr>
          <a:xfrm>
            <a:off x="9784024" y="5756598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10</a:t>
            </a:r>
          </a:p>
        </p:txBody>
      </p:sp>
      <p:cxnSp>
        <p:nvCxnSpPr>
          <p:cNvPr id="208" name="Straight Connector 207">
            <a:extLst>
              <a:ext uri="{FF2B5EF4-FFF2-40B4-BE49-F238E27FC236}">
                <a16:creationId xmlns="" xmlns:a16="http://schemas.microsoft.com/office/drawing/2014/main" id="{97A573A9-41F8-8D41-BC99-73685AFD24A3}"/>
              </a:ext>
            </a:extLst>
          </p:cNvPr>
          <p:cNvCxnSpPr>
            <a:cxnSpLocks/>
          </p:cNvCxnSpPr>
          <p:nvPr/>
        </p:nvCxnSpPr>
        <p:spPr>
          <a:xfrm rot="16200000" flipV="1">
            <a:off x="9854497" y="5712202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9" name="TextBox 208">
            <a:extLst>
              <a:ext uri="{FF2B5EF4-FFF2-40B4-BE49-F238E27FC236}">
                <a16:creationId xmlns="" xmlns:a16="http://schemas.microsoft.com/office/drawing/2014/main" id="{F77853BB-4E5F-EC49-9667-D4620032DE50}"/>
              </a:ext>
            </a:extLst>
          </p:cNvPr>
          <p:cNvSpPr txBox="1"/>
          <p:nvPr/>
        </p:nvSpPr>
        <p:spPr>
          <a:xfrm>
            <a:off x="10013735" y="5756598"/>
            <a:ext cx="65724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</a:t>
            </a:r>
          </a:p>
        </p:txBody>
      </p:sp>
      <p:cxnSp>
        <p:nvCxnSpPr>
          <p:cNvPr id="210" name="Straight Connector 209">
            <a:extLst>
              <a:ext uri="{FF2B5EF4-FFF2-40B4-BE49-F238E27FC236}">
                <a16:creationId xmlns="" xmlns:a16="http://schemas.microsoft.com/office/drawing/2014/main" id="{372D75AE-31AD-2C45-8AB7-69B3892B78EE}"/>
              </a:ext>
            </a:extLst>
          </p:cNvPr>
          <p:cNvCxnSpPr>
            <a:cxnSpLocks/>
          </p:cNvCxnSpPr>
          <p:nvPr/>
        </p:nvCxnSpPr>
        <p:spPr>
          <a:xfrm rot="16200000" flipV="1">
            <a:off x="10029122" y="5712202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1" name="TextBox 210">
            <a:extLst>
              <a:ext uri="{FF2B5EF4-FFF2-40B4-BE49-F238E27FC236}">
                <a16:creationId xmlns="" xmlns:a16="http://schemas.microsoft.com/office/drawing/2014/main" id="{07EFC730-5B66-A240-86C5-0584AF16377E}"/>
              </a:ext>
            </a:extLst>
          </p:cNvPr>
          <p:cNvSpPr txBox="1"/>
          <p:nvPr/>
        </p:nvSpPr>
        <p:spPr>
          <a:xfrm>
            <a:off x="10196774" y="5756598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10</a:t>
            </a:r>
          </a:p>
        </p:txBody>
      </p:sp>
      <p:cxnSp>
        <p:nvCxnSpPr>
          <p:cNvPr id="212" name="Straight Connector 211">
            <a:extLst>
              <a:ext uri="{FF2B5EF4-FFF2-40B4-BE49-F238E27FC236}">
                <a16:creationId xmlns="" xmlns:a16="http://schemas.microsoft.com/office/drawing/2014/main" id="{A0E97485-599D-904A-A4AC-F91154B0556A}"/>
              </a:ext>
            </a:extLst>
          </p:cNvPr>
          <p:cNvCxnSpPr>
            <a:cxnSpLocks/>
          </p:cNvCxnSpPr>
          <p:nvPr/>
        </p:nvCxnSpPr>
        <p:spPr>
          <a:xfrm rot="16200000" flipV="1">
            <a:off x="10235497" y="5712202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3" name="TextBox 212">
            <a:extLst>
              <a:ext uri="{FF2B5EF4-FFF2-40B4-BE49-F238E27FC236}">
                <a16:creationId xmlns="" xmlns:a16="http://schemas.microsoft.com/office/drawing/2014/main" id="{123606D1-7ADC-CA4E-A1D6-54830B6EF40C}"/>
              </a:ext>
            </a:extLst>
          </p:cNvPr>
          <p:cNvSpPr txBox="1"/>
          <p:nvPr/>
        </p:nvSpPr>
        <p:spPr>
          <a:xfrm>
            <a:off x="10368224" y="5756598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20</a:t>
            </a:r>
          </a:p>
        </p:txBody>
      </p:sp>
      <p:cxnSp>
        <p:nvCxnSpPr>
          <p:cNvPr id="214" name="Straight Connector 213">
            <a:extLst>
              <a:ext uri="{FF2B5EF4-FFF2-40B4-BE49-F238E27FC236}">
                <a16:creationId xmlns="" xmlns:a16="http://schemas.microsoft.com/office/drawing/2014/main" id="{1B3E25E8-4D37-FD4E-8B3F-FC2E8BD051F7}"/>
              </a:ext>
            </a:extLst>
          </p:cNvPr>
          <p:cNvCxnSpPr>
            <a:cxnSpLocks/>
          </p:cNvCxnSpPr>
          <p:nvPr/>
        </p:nvCxnSpPr>
        <p:spPr>
          <a:xfrm rot="16200000" flipV="1">
            <a:off x="10406947" y="5712202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5" name="TextBox 214">
            <a:extLst>
              <a:ext uri="{FF2B5EF4-FFF2-40B4-BE49-F238E27FC236}">
                <a16:creationId xmlns="" xmlns:a16="http://schemas.microsoft.com/office/drawing/2014/main" id="{648499D8-AB1D-5340-841D-E359AE1B592F}"/>
              </a:ext>
            </a:extLst>
          </p:cNvPr>
          <p:cNvSpPr txBox="1"/>
          <p:nvPr/>
        </p:nvSpPr>
        <p:spPr>
          <a:xfrm>
            <a:off x="10568249" y="5756598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30</a:t>
            </a:r>
          </a:p>
        </p:txBody>
      </p:sp>
      <p:cxnSp>
        <p:nvCxnSpPr>
          <p:cNvPr id="216" name="Straight Connector 215">
            <a:extLst>
              <a:ext uri="{FF2B5EF4-FFF2-40B4-BE49-F238E27FC236}">
                <a16:creationId xmlns="" xmlns:a16="http://schemas.microsoft.com/office/drawing/2014/main" id="{646D21FE-CFFA-6B42-8055-37FDE61BA3F1}"/>
              </a:ext>
            </a:extLst>
          </p:cNvPr>
          <p:cNvCxnSpPr>
            <a:cxnSpLocks/>
          </p:cNvCxnSpPr>
          <p:nvPr/>
        </p:nvCxnSpPr>
        <p:spPr>
          <a:xfrm rot="16200000" flipV="1">
            <a:off x="10606972" y="5712202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7" name="TextBox 216">
            <a:extLst>
              <a:ext uri="{FF2B5EF4-FFF2-40B4-BE49-F238E27FC236}">
                <a16:creationId xmlns="" xmlns:a16="http://schemas.microsoft.com/office/drawing/2014/main" id="{4B742B1B-1909-8A48-8DA8-7D9CD19DDEA2}"/>
              </a:ext>
            </a:extLst>
          </p:cNvPr>
          <p:cNvSpPr txBox="1"/>
          <p:nvPr/>
        </p:nvSpPr>
        <p:spPr>
          <a:xfrm>
            <a:off x="10749224" y="5756598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40</a:t>
            </a:r>
          </a:p>
        </p:txBody>
      </p:sp>
      <p:cxnSp>
        <p:nvCxnSpPr>
          <p:cNvPr id="218" name="Straight Connector 217">
            <a:extLst>
              <a:ext uri="{FF2B5EF4-FFF2-40B4-BE49-F238E27FC236}">
                <a16:creationId xmlns="" xmlns:a16="http://schemas.microsoft.com/office/drawing/2014/main" id="{A5CBE2D6-E7B5-6943-946C-7E827799F38F}"/>
              </a:ext>
            </a:extLst>
          </p:cNvPr>
          <p:cNvCxnSpPr>
            <a:cxnSpLocks/>
          </p:cNvCxnSpPr>
          <p:nvPr/>
        </p:nvCxnSpPr>
        <p:spPr>
          <a:xfrm rot="16200000" flipV="1">
            <a:off x="10787947" y="5712202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2" name="TextBox 231">
            <a:extLst>
              <a:ext uri="{FF2B5EF4-FFF2-40B4-BE49-F238E27FC236}">
                <a16:creationId xmlns="" xmlns:a16="http://schemas.microsoft.com/office/drawing/2014/main" id="{F1361462-B61F-BE4F-929D-A51B1675EAEA}"/>
              </a:ext>
            </a:extLst>
          </p:cNvPr>
          <p:cNvSpPr txBox="1"/>
          <p:nvPr/>
        </p:nvSpPr>
        <p:spPr>
          <a:xfrm>
            <a:off x="7491001" y="5254948"/>
            <a:ext cx="1691169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10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Thromboembolic event–venous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="" xmlns:a16="http://schemas.microsoft.com/office/drawing/2014/main" id="{43E09464-E50F-5049-9ED6-2F54C7EFA6AC}"/>
              </a:ext>
            </a:extLst>
          </p:cNvPr>
          <p:cNvSpPr txBox="1"/>
          <p:nvPr/>
        </p:nvSpPr>
        <p:spPr>
          <a:xfrm>
            <a:off x="8581043" y="5019998"/>
            <a:ext cx="60112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10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Proteinuria</a:t>
            </a:r>
          </a:p>
        </p:txBody>
      </p:sp>
      <p:sp>
        <p:nvSpPr>
          <p:cNvPr id="234" name="TextBox 233">
            <a:extLst>
              <a:ext uri="{FF2B5EF4-FFF2-40B4-BE49-F238E27FC236}">
                <a16:creationId xmlns="" xmlns:a16="http://schemas.microsoft.com/office/drawing/2014/main" id="{9C19A9BB-372B-D745-9D23-60A6EEECE431}"/>
              </a:ext>
            </a:extLst>
          </p:cNvPr>
          <p:cNvSpPr txBox="1"/>
          <p:nvPr/>
        </p:nvSpPr>
        <p:spPr>
          <a:xfrm>
            <a:off x="7949460" y="4785048"/>
            <a:ext cx="1232710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10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Bleeding/haemorrhage</a:t>
            </a:r>
          </a:p>
        </p:txBody>
      </p:sp>
      <p:sp>
        <p:nvSpPr>
          <p:cNvPr id="235" name="TextBox 234">
            <a:extLst>
              <a:ext uri="{FF2B5EF4-FFF2-40B4-BE49-F238E27FC236}">
                <a16:creationId xmlns="" xmlns:a16="http://schemas.microsoft.com/office/drawing/2014/main" id="{C6015443-DBBC-A745-90D6-559576679931}"/>
              </a:ext>
            </a:extLst>
          </p:cNvPr>
          <p:cNvSpPr txBox="1"/>
          <p:nvPr/>
        </p:nvSpPr>
        <p:spPr>
          <a:xfrm>
            <a:off x="8464025" y="4550098"/>
            <a:ext cx="718145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10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Hypertension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="" xmlns:a16="http://schemas.microsoft.com/office/drawing/2014/main" id="{ADD209F5-8EAF-B544-A5B1-69D608CBF374}"/>
              </a:ext>
            </a:extLst>
          </p:cNvPr>
          <p:cNvCxnSpPr>
            <a:cxnSpLocks/>
          </p:cNvCxnSpPr>
          <p:nvPr/>
        </p:nvCxnSpPr>
        <p:spPr>
          <a:xfrm flipV="1">
            <a:off x="8712386" y="3855385"/>
            <a:ext cx="2707223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2" name="Rectangle 251">
            <a:extLst>
              <a:ext uri="{FF2B5EF4-FFF2-40B4-BE49-F238E27FC236}">
                <a16:creationId xmlns="" xmlns:a16="http://schemas.microsoft.com/office/drawing/2014/main" id="{0C977F5E-F122-0244-91E5-99DEEBC86FD3}"/>
              </a:ext>
            </a:extLst>
          </p:cNvPr>
          <p:cNvSpPr/>
          <p:nvPr/>
        </p:nvSpPr>
        <p:spPr>
          <a:xfrm>
            <a:off x="9487798" y="4562070"/>
            <a:ext cx="564252" cy="125999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3" name="Rectangle 252">
            <a:extLst>
              <a:ext uri="{FF2B5EF4-FFF2-40B4-BE49-F238E27FC236}">
                <a16:creationId xmlns="" xmlns:a16="http://schemas.microsoft.com/office/drawing/2014/main" id="{54DFDA8C-5BD4-7D43-B17E-B3F25AB1F1B7}"/>
              </a:ext>
            </a:extLst>
          </p:cNvPr>
          <p:cNvSpPr/>
          <p:nvPr/>
        </p:nvSpPr>
        <p:spPr>
          <a:xfrm>
            <a:off x="9464675" y="4562070"/>
            <a:ext cx="307975" cy="12599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4" name="Rectangle 253">
            <a:extLst>
              <a:ext uri="{FF2B5EF4-FFF2-40B4-BE49-F238E27FC236}">
                <a16:creationId xmlns="" xmlns:a16="http://schemas.microsoft.com/office/drawing/2014/main" id="{336DA84F-E8B3-EA41-B7E2-3527375A86D1}"/>
              </a:ext>
            </a:extLst>
          </p:cNvPr>
          <p:cNvSpPr/>
          <p:nvPr/>
        </p:nvSpPr>
        <p:spPr>
          <a:xfrm>
            <a:off x="10235773" y="4562070"/>
            <a:ext cx="308402" cy="12599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5" name="Rectangle 254">
            <a:extLst>
              <a:ext uri="{FF2B5EF4-FFF2-40B4-BE49-F238E27FC236}">
                <a16:creationId xmlns="" xmlns:a16="http://schemas.microsoft.com/office/drawing/2014/main" id="{FAD8C44B-73BE-DB40-96D4-42F2B358295A}"/>
              </a:ext>
            </a:extLst>
          </p:cNvPr>
          <p:cNvSpPr/>
          <p:nvPr/>
        </p:nvSpPr>
        <p:spPr>
          <a:xfrm>
            <a:off x="10055225" y="4562070"/>
            <a:ext cx="234950" cy="12599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6" name="TextBox 255">
            <a:extLst>
              <a:ext uri="{FF2B5EF4-FFF2-40B4-BE49-F238E27FC236}">
                <a16:creationId xmlns="" xmlns:a16="http://schemas.microsoft.com/office/drawing/2014/main" id="{17048E22-A466-9244-A695-DE60EF6B7781}"/>
              </a:ext>
            </a:extLst>
          </p:cNvPr>
          <p:cNvSpPr txBox="1"/>
          <p:nvPr/>
        </p:nvSpPr>
        <p:spPr>
          <a:xfrm>
            <a:off x="10083829" y="4567108"/>
            <a:ext cx="17953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16.7</a:t>
            </a:r>
            <a:endParaRPr lang="en-GB" sz="800" baseline="30000" dirty="0">
              <a:solidFill>
                <a:srgbClr val="000000"/>
              </a:solidFill>
              <a:latin typeface="Calibri" panose="020F0502020204030204" pitchFamily="34" charset="0"/>
              <a:ea typeface="Aileron" charset="0"/>
              <a:cs typeface="Calibri" panose="020F0502020204030204" pitchFamily="34" charset="0"/>
            </a:endParaRPr>
          </a:p>
        </p:txBody>
      </p:sp>
      <p:sp>
        <p:nvSpPr>
          <p:cNvPr id="257" name="TextBox 256">
            <a:extLst>
              <a:ext uri="{FF2B5EF4-FFF2-40B4-BE49-F238E27FC236}">
                <a16:creationId xmlns="" xmlns:a16="http://schemas.microsoft.com/office/drawing/2014/main" id="{FC2784E0-F17B-2F41-B04D-70E63031EF6E}"/>
              </a:ext>
            </a:extLst>
          </p:cNvPr>
          <p:cNvSpPr txBox="1"/>
          <p:nvPr/>
        </p:nvSpPr>
        <p:spPr>
          <a:xfrm>
            <a:off x="9829829" y="4567108"/>
            <a:ext cx="17953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800" dirty="0">
                <a:solidFill>
                  <a:schemeClr val="bg1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15.2</a:t>
            </a:r>
            <a:endParaRPr lang="en-GB" sz="800" baseline="30000" dirty="0">
              <a:solidFill>
                <a:schemeClr val="bg1"/>
              </a:solidFill>
              <a:latin typeface="Calibri" panose="020F0502020204030204" pitchFamily="34" charset="0"/>
              <a:ea typeface="Aileron" charset="0"/>
              <a:cs typeface="Calibri" panose="020F0502020204030204" pitchFamily="34" charset="0"/>
            </a:endParaRPr>
          </a:p>
        </p:txBody>
      </p:sp>
      <p:sp>
        <p:nvSpPr>
          <p:cNvPr id="258" name="TextBox 257">
            <a:extLst>
              <a:ext uri="{FF2B5EF4-FFF2-40B4-BE49-F238E27FC236}">
                <a16:creationId xmlns="" xmlns:a16="http://schemas.microsoft.com/office/drawing/2014/main" id="{FCF630F4-2D30-2C4C-A45D-837D19F403B6}"/>
              </a:ext>
            </a:extLst>
          </p:cNvPr>
          <p:cNvSpPr txBox="1"/>
          <p:nvPr/>
        </p:nvSpPr>
        <p:spPr>
          <a:xfrm>
            <a:off x="10566429" y="4557583"/>
            <a:ext cx="17953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25.6</a:t>
            </a:r>
            <a:endParaRPr lang="en-GB" sz="800" baseline="30000" dirty="0">
              <a:solidFill>
                <a:srgbClr val="000000"/>
              </a:solidFill>
              <a:latin typeface="Calibri" panose="020F0502020204030204" pitchFamily="34" charset="0"/>
              <a:ea typeface="Aileron" charset="0"/>
              <a:cs typeface="Calibri" panose="020F0502020204030204" pitchFamily="34" charset="0"/>
            </a:endParaRPr>
          </a:p>
        </p:txBody>
      </p:sp>
      <p:sp>
        <p:nvSpPr>
          <p:cNvPr id="259" name="TextBox 258">
            <a:extLst>
              <a:ext uri="{FF2B5EF4-FFF2-40B4-BE49-F238E27FC236}">
                <a16:creationId xmlns="" xmlns:a16="http://schemas.microsoft.com/office/drawing/2014/main" id="{AF6C0E21-B39F-BE40-BA3B-C8F364298BDD}"/>
              </a:ext>
            </a:extLst>
          </p:cNvPr>
          <p:cNvSpPr txBox="1"/>
          <p:nvPr/>
        </p:nvSpPr>
        <p:spPr>
          <a:xfrm>
            <a:off x="9310887" y="4557583"/>
            <a:ext cx="17953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31.0</a:t>
            </a:r>
            <a:endParaRPr lang="en-GB" sz="800" baseline="30000" dirty="0">
              <a:solidFill>
                <a:srgbClr val="000000"/>
              </a:solidFill>
              <a:latin typeface="Calibri" panose="020F0502020204030204" pitchFamily="34" charset="0"/>
              <a:ea typeface="Aileron" charset="0"/>
              <a:cs typeface="Calibri" panose="020F0502020204030204" pitchFamily="34" charset="0"/>
            </a:endParaRPr>
          </a:p>
        </p:txBody>
      </p:sp>
      <p:sp>
        <p:nvSpPr>
          <p:cNvPr id="260" name="Rectangle 259">
            <a:extLst>
              <a:ext uri="{FF2B5EF4-FFF2-40B4-BE49-F238E27FC236}">
                <a16:creationId xmlns="" xmlns:a16="http://schemas.microsoft.com/office/drawing/2014/main" id="{70E90745-5493-8F4C-A424-097AAB08B3D8}"/>
              </a:ext>
            </a:extLst>
          </p:cNvPr>
          <p:cNvSpPr/>
          <p:nvPr/>
        </p:nvSpPr>
        <p:spPr>
          <a:xfrm>
            <a:off x="9848850" y="4816070"/>
            <a:ext cx="203200" cy="125999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1" name="Rectangle 260">
            <a:extLst>
              <a:ext uri="{FF2B5EF4-FFF2-40B4-BE49-F238E27FC236}">
                <a16:creationId xmlns="" xmlns:a16="http://schemas.microsoft.com/office/drawing/2014/main" id="{44744FD5-33C1-8A4D-9539-CB2F42E2BDAB}"/>
              </a:ext>
            </a:extLst>
          </p:cNvPr>
          <p:cNvSpPr/>
          <p:nvPr/>
        </p:nvSpPr>
        <p:spPr>
          <a:xfrm>
            <a:off x="9582150" y="4816070"/>
            <a:ext cx="355600" cy="12599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2" name="Rectangle 261">
            <a:extLst>
              <a:ext uri="{FF2B5EF4-FFF2-40B4-BE49-F238E27FC236}">
                <a16:creationId xmlns="" xmlns:a16="http://schemas.microsoft.com/office/drawing/2014/main" id="{1158EFA5-0A67-484A-9500-CF75694C34E4}"/>
              </a:ext>
            </a:extLst>
          </p:cNvPr>
          <p:cNvSpPr/>
          <p:nvPr/>
        </p:nvSpPr>
        <p:spPr>
          <a:xfrm>
            <a:off x="10137775" y="4816070"/>
            <a:ext cx="247650" cy="12599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3" name="Rectangle 262">
            <a:extLst>
              <a:ext uri="{FF2B5EF4-FFF2-40B4-BE49-F238E27FC236}">
                <a16:creationId xmlns="" xmlns:a16="http://schemas.microsoft.com/office/drawing/2014/main" id="{BB156D03-9593-474A-85CE-2827B22B95AF}"/>
              </a:ext>
            </a:extLst>
          </p:cNvPr>
          <p:cNvSpPr/>
          <p:nvPr/>
        </p:nvSpPr>
        <p:spPr>
          <a:xfrm>
            <a:off x="10055225" y="4816070"/>
            <a:ext cx="114300" cy="12599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4" name="TextBox 263">
            <a:extLst>
              <a:ext uri="{FF2B5EF4-FFF2-40B4-BE49-F238E27FC236}">
                <a16:creationId xmlns="" xmlns:a16="http://schemas.microsoft.com/office/drawing/2014/main" id="{4AEBC6A1-C1E9-FB4A-8F8D-0EB3D8956363}"/>
              </a:ext>
            </a:extLst>
          </p:cNvPr>
          <p:cNvSpPr txBox="1"/>
          <p:nvPr/>
        </p:nvSpPr>
        <p:spPr>
          <a:xfrm>
            <a:off x="10077727" y="4821108"/>
            <a:ext cx="12824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5.8</a:t>
            </a:r>
            <a:endParaRPr lang="en-GB" sz="800" baseline="30000" dirty="0">
              <a:solidFill>
                <a:srgbClr val="000000"/>
              </a:solidFill>
              <a:latin typeface="Calibri" panose="020F0502020204030204" pitchFamily="34" charset="0"/>
              <a:ea typeface="Aileron" charset="0"/>
              <a:cs typeface="Calibri" panose="020F0502020204030204" pitchFamily="34" charset="0"/>
            </a:endParaRPr>
          </a:p>
        </p:txBody>
      </p:sp>
      <p:sp>
        <p:nvSpPr>
          <p:cNvPr id="265" name="TextBox 264">
            <a:extLst>
              <a:ext uri="{FF2B5EF4-FFF2-40B4-BE49-F238E27FC236}">
                <a16:creationId xmlns="" xmlns:a16="http://schemas.microsoft.com/office/drawing/2014/main" id="{072C993E-E10C-514F-B4BE-80A6A3C38AAD}"/>
              </a:ext>
            </a:extLst>
          </p:cNvPr>
          <p:cNvSpPr txBox="1"/>
          <p:nvPr/>
        </p:nvSpPr>
        <p:spPr>
          <a:xfrm>
            <a:off x="9928200" y="4821108"/>
            <a:ext cx="12824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800" dirty="0">
                <a:solidFill>
                  <a:schemeClr val="bg1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6.4</a:t>
            </a:r>
            <a:endParaRPr lang="en-GB" sz="800" baseline="30000" dirty="0">
              <a:solidFill>
                <a:schemeClr val="bg1"/>
              </a:solidFill>
              <a:latin typeface="Calibri" panose="020F0502020204030204" pitchFamily="34" charset="0"/>
              <a:ea typeface="Aileron" charset="0"/>
              <a:cs typeface="Calibri" panose="020F0502020204030204" pitchFamily="34" charset="0"/>
            </a:endParaRPr>
          </a:p>
        </p:txBody>
      </p:sp>
      <p:sp>
        <p:nvSpPr>
          <p:cNvPr id="266" name="TextBox 265">
            <a:extLst>
              <a:ext uri="{FF2B5EF4-FFF2-40B4-BE49-F238E27FC236}">
                <a16:creationId xmlns="" xmlns:a16="http://schemas.microsoft.com/office/drawing/2014/main" id="{0C1420E8-4EBB-BB40-A7B5-2FDF17850BB8}"/>
              </a:ext>
            </a:extLst>
          </p:cNvPr>
          <p:cNvSpPr txBox="1"/>
          <p:nvPr/>
        </p:nvSpPr>
        <p:spPr>
          <a:xfrm>
            <a:off x="10401329" y="4811583"/>
            <a:ext cx="17953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17.3</a:t>
            </a:r>
            <a:endParaRPr lang="en-GB" sz="800" baseline="30000" dirty="0">
              <a:solidFill>
                <a:srgbClr val="000000"/>
              </a:solidFill>
              <a:latin typeface="Calibri" panose="020F0502020204030204" pitchFamily="34" charset="0"/>
              <a:ea typeface="Aileron" charset="0"/>
              <a:cs typeface="Calibri" panose="020F0502020204030204" pitchFamily="34" charset="0"/>
            </a:endParaRPr>
          </a:p>
        </p:txBody>
      </p:sp>
      <p:sp>
        <p:nvSpPr>
          <p:cNvPr id="267" name="TextBox 266">
            <a:extLst>
              <a:ext uri="{FF2B5EF4-FFF2-40B4-BE49-F238E27FC236}">
                <a16:creationId xmlns="" xmlns:a16="http://schemas.microsoft.com/office/drawing/2014/main" id="{244C9593-DD77-9B4C-9571-1FD851CCAD8D}"/>
              </a:ext>
            </a:extLst>
          </p:cNvPr>
          <p:cNvSpPr txBox="1"/>
          <p:nvPr/>
        </p:nvSpPr>
        <p:spPr>
          <a:xfrm>
            <a:off x="9359897" y="4811583"/>
            <a:ext cx="20037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25.2</a:t>
            </a:r>
            <a:r>
              <a:rPr lang="en-GB" sz="800" baseline="30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f</a:t>
            </a:r>
          </a:p>
        </p:txBody>
      </p:sp>
      <p:sp>
        <p:nvSpPr>
          <p:cNvPr id="268" name="Rectangle 267">
            <a:extLst>
              <a:ext uri="{FF2B5EF4-FFF2-40B4-BE49-F238E27FC236}">
                <a16:creationId xmlns="" xmlns:a16="http://schemas.microsoft.com/office/drawing/2014/main" id="{A0881E09-636D-8841-B46D-99C84FCA9E61}"/>
              </a:ext>
            </a:extLst>
          </p:cNvPr>
          <p:cNvSpPr/>
          <p:nvPr/>
        </p:nvSpPr>
        <p:spPr>
          <a:xfrm>
            <a:off x="9848850" y="5044670"/>
            <a:ext cx="203200" cy="125999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9" name="Rectangle 268">
            <a:extLst>
              <a:ext uri="{FF2B5EF4-FFF2-40B4-BE49-F238E27FC236}">
                <a16:creationId xmlns="" xmlns:a16="http://schemas.microsoft.com/office/drawing/2014/main" id="{32193E89-6368-324C-A424-7F0F02611015}"/>
              </a:ext>
            </a:extLst>
          </p:cNvPr>
          <p:cNvSpPr/>
          <p:nvPr/>
        </p:nvSpPr>
        <p:spPr>
          <a:xfrm>
            <a:off x="9651999" y="5044670"/>
            <a:ext cx="352425" cy="12599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0" name="Rectangle 269">
            <a:extLst>
              <a:ext uri="{FF2B5EF4-FFF2-40B4-BE49-F238E27FC236}">
                <a16:creationId xmlns="" xmlns:a16="http://schemas.microsoft.com/office/drawing/2014/main" id="{5E9C14BB-7442-BC4F-9719-67E1FB49E686}"/>
              </a:ext>
            </a:extLst>
          </p:cNvPr>
          <p:cNvSpPr/>
          <p:nvPr/>
        </p:nvSpPr>
        <p:spPr>
          <a:xfrm>
            <a:off x="10061575" y="5044670"/>
            <a:ext cx="152400" cy="12599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1" name="Rectangle 270">
            <a:extLst>
              <a:ext uri="{FF2B5EF4-FFF2-40B4-BE49-F238E27FC236}">
                <a16:creationId xmlns="" xmlns:a16="http://schemas.microsoft.com/office/drawing/2014/main" id="{40808D1E-AE8B-4445-86BC-A5567B8DB84E}"/>
              </a:ext>
            </a:extLst>
          </p:cNvPr>
          <p:cNvSpPr/>
          <p:nvPr/>
        </p:nvSpPr>
        <p:spPr>
          <a:xfrm>
            <a:off x="10055225" y="5044670"/>
            <a:ext cx="10800" cy="12599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3" name="TextBox 272">
            <a:extLst>
              <a:ext uri="{FF2B5EF4-FFF2-40B4-BE49-F238E27FC236}">
                <a16:creationId xmlns="" xmlns:a16="http://schemas.microsoft.com/office/drawing/2014/main" id="{B4ADCEA0-752F-3E4A-9921-FD1E6F65FACE}"/>
              </a:ext>
            </a:extLst>
          </p:cNvPr>
          <p:cNvSpPr txBox="1"/>
          <p:nvPr/>
        </p:nvSpPr>
        <p:spPr>
          <a:xfrm>
            <a:off x="9969475" y="5049708"/>
            <a:ext cx="12824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800" dirty="0">
                <a:solidFill>
                  <a:schemeClr val="bg1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3</a:t>
            </a:r>
            <a:endParaRPr lang="en-GB" sz="800" baseline="30000" dirty="0">
              <a:solidFill>
                <a:schemeClr val="bg1"/>
              </a:solidFill>
              <a:latin typeface="Calibri" panose="020F0502020204030204" pitchFamily="34" charset="0"/>
              <a:ea typeface="Aileron" charset="0"/>
              <a:cs typeface="Calibri" panose="020F0502020204030204" pitchFamily="34" charset="0"/>
            </a:endParaRPr>
          </a:p>
        </p:txBody>
      </p:sp>
      <p:sp>
        <p:nvSpPr>
          <p:cNvPr id="274" name="TextBox 273">
            <a:extLst>
              <a:ext uri="{FF2B5EF4-FFF2-40B4-BE49-F238E27FC236}">
                <a16:creationId xmlns="" xmlns:a16="http://schemas.microsoft.com/office/drawing/2014/main" id="{16001229-142D-2342-AE6D-5B3ED3AE30F7}"/>
              </a:ext>
            </a:extLst>
          </p:cNvPr>
          <p:cNvSpPr txBox="1"/>
          <p:nvPr/>
        </p:nvSpPr>
        <p:spPr>
          <a:xfrm>
            <a:off x="10249022" y="5040183"/>
            <a:ext cx="160301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8.3</a:t>
            </a:r>
            <a:r>
              <a:rPr lang="en-GB" sz="800" baseline="30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g</a:t>
            </a:r>
          </a:p>
        </p:txBody>
      </p:sp>
      <p:sp>
        <p:nvSpPr>
          <p:cNvPr id="275" name="TextBox 274">
            <a:extLst>
              <a:ext uri="{FF2B5EF4-FFF2-40B4-BE49-F238E27FC236}">
                <a16:creationId xmlns="" xmlns:a16="http://schemas.microsoft.com/office/drawing/2014/main" id="{9C91CA25-29B3-044E-92ED-401BA51F8663}"/>
              </a:ext>
            </a:extLst>
          </p:cNvPr>
          <p:cNvSpPr txBox="1"/>
          <p:nvPr/>
        </p:nvSpPr>
        <p:spPr>
          <a:xfrm>
            <a:off x="9444237" y="5040183"/>
            <a:ext cx="17953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21.3</a:t>
            </a:r>
            <a:endParaRPr lang="en-GB" sz="800" baseline="30000" dirty="0">
              <a:solidFill>
                <a:srgbClr val="000000"/>
              </a:solidFill>
              <a:latin typeface="Calibri" panose="020F0502020204030204" pitchFamily="34" charset="0"/>
              <a:ea typeface="Aileron" charset="0"/>
              <a:cs typeface="Calibri" panose="020F0502020204030204" pitchFamily="34" charset="0"/>
            </a:endParaRPr>
          </a:p>
        </p:txBody>
      </p:sp>
      <p:sp>
        <p:nvSpPr>
          <p:cNvPr id="276" name="TextBox 275">
            <a:extLst>
              <a:ext uri="{FF2B5EF4-FFF2-40B4-BE49-F238E27FC236}">
                <a16:creationId xmlns="" xmlns:a16="http://schemas.microsoft.com/office/drawing/2014/main" id="{738C83E9-231B-FE46-A4DD-E825FECCE5FA}"/>
              </a:ext>
            </a:extLst>
          </p:cNvPr>
          <p:cNvSpPr txBox="1"/>
          <p:nvPr/>
        </p:nvSpPr>
        <p:spPr>
          <a:xfrm>
            <a:off x="10160923" y="4931739"/>
            <a:ext cx="12824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0.6</a:t>
            </a:r>
            <a:endParaRPr lang="en-GB" sz="800" baseline="30000" dirty="0">
              <a:solidFill>
                <a:srgbClr val="000000"/>
              </a:solidFill>
              <a:latin typeface="Calibri" panose="020F0502020204030204" pitchFamily="34" charset="0"/>
              <a:ea typeface="Aileron" charset="0"/>
              <a:cs typeface="Calibri" panose="020F0502020204030204" pitchFamily="34" charset="0"/>
            </a:endParaRPr>
          </a:p>
        </p:txBody>
      </p:sp>
      <p:cxnSp>
        <p:nvCxnSpPr>
          <p:cNvPr id="277" name="Straight Connector 276">
            <a:extLst>
              <a:ext uri="{FF2B5EF4-FFF2-40B4-BE49-F238E27FC236}">
                <a16:creationId xmlns="" xmlns:a16="http://schemas.microsoft.com/office/drawing/2014/main" id="{A2261805-284A-274D-BCA7-2272855FDD2A}"/>
              </a:ext>
            </a:extLst>
          </p:cNvPr>
          <p:cNvCxnSpPr>
            <a:cxnSpLocks/>
          </p:cNvCxnSpPr>
          <p:nvPr/>
        </p:nvCxnSpPr>
        <p:spPr>
          <a:xfrm flipH="1">
            <a:off x="10061127" y="5032183"/>
            <a:ext cx="77097" cy="74619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8" name="Rectangle 277">
            <a:extLst>
              <a:ext uri="{FF2B5EF4-FFF2-40B4-BE49-F238E27FC236}">
                <a16:creationId xmlns="" xmlns:a16="http://schemas.microsoft.com/office/drawing/2014/main" id="{ABC73E6F-4DD8-6D4B-B247-7B74558F396B}"/>
              </a:ext>
            </a:extLst>
          </p:cNvPr>
          <p:cNvSpPr/>
          <p:nvPr/>
        </p:nvSpPr>
        <p:spPr>
          <a:xfrm>
            <a:off x="10006330" y="5286466"/>
            <a:ext cx="45719" cy="125999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9" name="Rectangle 278">
            <a:extLst>
              <a:ext uri="{FF2B5EF4-FFF2-40B4-BE49-F238E27FC236}">
                <a16:creationId xmlns="" xmlns:a16="http://schemas.microsoft.com/office/drawing/2014/main" id="{D448313D-9298-C944-A139-C28487838152}"/>
              </a:ext>
            </a:extLst>
          </p:cNvPr>
          <p:cNvSpPr/>
          <p:nvPr/>
        </p:nvSpPr>
        <p:spPr>
          <a:xfrm>
            <a:off x="9996805" y="5286466"/>
            <a:ext cx="36000" cy="12599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0" name="Rectangle 279">
            <a:extLst>
              <a:ext uri="{FF2B5EF4-FFF2-40B4-BE49-F238E27FC236}">
                <a16:creationId xmlns="" xmlns:a16="http://schemas.microsoft.com/office/drawing/2014/main" id="{458447AA-4854-F44C-9D4A-676A844BE786}"/>
              </a:ext>
            </a:extLst>
          </p:cNvPr>
          <p:cNvSpPr/>
          <p:nvPr/>
        </p:nvSpPr>
        <p:spPr>
          <a:xfrm>
            <a:off x="10061575" y="5286466"/>
            <a:ext cx="49362" cy="12599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1" name="Rectangle 280">
            <a:extLst>
              <a:ext uri="{FF2B5EF4-FFF2-40B4-BE49-F238E27FC236}">
                <a16:creationId xmlns="" xmlns:a16="http://schemas.microsoft.com/office/drawing/2014/main" id="{0B583E58-DAFA-414B-9A05-3C607D7EB886}"/>
              </a:ext>
            </a:extLst>
          </p:cNvPr>
          <p:cNvSpPr/>
          <p:nvPr/>
        </p:nvSpPr>
        <p:spPr>
          <a:xfrm>
            <a:off x="10055803" y="5286466"/>
            <a:ext cx="14400" cy="12599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3" name="TextBox 282">
            <a:extLst>
              <a:ext uri="{FF2B5EF4-FFF2-40B4-BE49-F238E27FC236}">
                <a16:creationId xmlns="" xmlns:a16="http://schemas.microsoft.com/office/drawing/2014/main" id="{3EA6F649-0586-B545-87EF-54494C7CC201}"/>
              </a:ext>
            </a:extLst>
          </p:cNvPr>
          <p:cNvSpPr txBox="1"/>
          <p:nvPr/>
        </p:nvSpPr>
        <p:spPr>
          <a:xfrm>
            <a:off x="10132280" y="5281979"/>
            <a:ext cx="12824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3.2</a:t>
            </a:r>
            <a:endParaRPr lang="en-GB" sz="800" baseline="30000" dirty="0">
              <a:solidFill>
                <a:srgbClr val="000000"/>
              </a:solidFill>
              <a:latin typeface="Calibri" panose="020F0502020204030204" pitchFamily="34" charset="0"/>
              <a:ea typeface="Aileron" charset="0"/>
              <a:cs typeface="Calibri" panose="020F0502020204030204" pitchFamily="34" charset="0"/>
            </a:endParaRPr>
          </a:p>
        </p:txBody>
      </p:sp>
      <p:sp>
        <p:nvSpPr>
          <p:cNvPr id="284" name="TextBox 283">
            <a:extLst>
              <a:ext uri="{FF2B5EF4-FFF2-40B4-BE49-F238E27FC236}">
                <a16:creationId xmlns="" xmlns:a16="http://schemas.microsoft.com/office/drawing/2014/main" id="{66D82F03-612B-E346-923A-25B83F620AC8}"/>
              </a:ext>
            </a:extLst>
          </p:cNvPr>
          <p:cNvSpPr txBox="1"/>
          <p:nvPr/>
        </p:nvSpPr>
        <p:spPr>
          <a:xfrm>
            <a:off x="9851133" y="5281979"/>
            <a:ext cx="12824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3.0</a:t>
            </a:r>
            <a:endParaRPr lang="en-GB" sz="800" baseline="30000" dirty="0">
              <a:solidFill>
                <a:srgbClr val="000000"/>
              </a:solidFill>
              <a:latin typeface="Calibri" panose="020F0502020204030204" pitchFamily="34" charset="0"/>
              <a:ea typeface="Aileron" charset="0"/>
              <a:cs typeface="Calibri" panose="020F0502020204030204" pitchFamily="34" charset="0"/>
            </a:endParaRPr>
          </a:p>
        </p:txBody>
      </p:sp>
      <p:sp>
        <p:nvSpPr>
          <p:cNvPr id="285" name="TextBox 284">
            <a:extLst>
              <a:ext uri="{FF2B5EF4-FFF2-40B4-BE49-F238E27FC236}">
                <a16:creationId xmlns="" xmlns:a16="http://schemas.microsoft.com/office/drawing/2014/main" id="{5FE9AA4B-9571-C24A-82CB-5D30026FB5A5}"/>
              </a:ext>
            </a:extLst>
          </p:cNvPr>
          <p:cNvSpPr txBox="1"/>
          <p:nvPr/>
        </p:nvSpPr>
        <p:spPr>
          <a:xfrm>
            <a:off x="10136608" y="5173535"/>
            <a:ext cx="12824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1.3</a:t>
            </a:r>
            <a:endParaRPr lang="en-GB" sz="800" baseline="30000" dirty="0">
              <a:solidFill>
                <a:srgbClr val="000000"/>
              </a:solidFill>
              <a:latin typeface="Calibri" panose="020F0502020204030204" pitchFamily="34" charset="0"/>
              <a:ea typeface="Aileron" charset="0"/>
              <a:cs typeface="Calibri" panose="020F0502020204030204" pitchFamily="34" charset="0"/>
            </a:endParaRPr>
          </a:p>
        </p:txBody>
      </p:sp>
      <p:cxnSp>
        <p:nvCxnSpPr>
          <p:cNvPr id="286" name="Straight Connector 285">
            <a:extLst>
              <a:ext uri="{FF2B5EF4-FFF2-40B4-BE49-F238E27FC236}">
                <a16:creationId xmlns="" xmlns:a16="http://schemas.microsoft.com/office/drawing/2014/main" id="{4C1B5825-52AA-BE4B-822D-85F40E3F4B6E}"/>
              </a:ext>
            </a:extLst>
          </p:cNvPr>
          <p:cNvCxnSpPr>
            <a:cxnSpLocks/>
          </p:cNvCxnSpPr>
          <p:nvPr/>
        </p:nvCxnSpPr>
        <p:spPr>
          <a:xfrm flipH="1">
            <a:off x="10065965" y="5273979"/>
            <a:ext cx="77097" cy="74619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7" name="TextBox 286">
            <a:extLst>
              <a:ext uri="{FF2B5EF4-FFF2-40B4-BE49-F238E27FC236}">
                <a16:creationId xmlns="" xmlns:a16="http://schemas.microsoft.com/office/drawing/2014/main" id="{5BF6BF80-043E-2748-9D5A-FFA4B088786E}"/>
              </a:ext>
            </a:extLst>
          </p:cNvPr>
          <p:cNvSpPr txBox="1"/>
          <p:nvPr/>
        </p:nvSpPr>
        <p:spPr>
          <a:xfrm>
            <a:off x="9857208" y="5173535"/>
            <a:ext cx="12824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1.5</a:t>
            </a:r>
            <a:endParaRPr lang="en-GB" sz="800" baseline="30000" dirty="0">
              <a:solidFill>
                <a:srgbClr val="000000"/>
              </a:solidFill>
              <a:latin typeface="Calibri" panose="020F0502020204030204" pitchFamily="34" charset="0"/>
              <a:ea typeface="Aileron" charset="0"/>
              <a:cs typeface="Calibri" panose="020F0502020204030204" pitchFamily="34" charset="0"/>
            </a:endParaRPr>
          </a:p>
        </p:txBody>
      </p:sp>
      <p:cxnSp>
        <p:nvCxnSpPr>
          <p:cNvPr id="288" name="Straight Connector 287">
            <a:extLst>
              <a:ext uri="{FF2B5EF4-FFF2-40B4-BE49-F238E27FC236}">
                <a16:creationId xmlns="" xmlns:a16="http://schemas.microsoft.com/office/drawing/2014/main" id="{BF620030-4C2E-F644-B328-EEE4D1118C7C}"/>
              </a:ext>
            </a:extLst>
          </p:cNvPr>
          <p:cNvCxnSpPr>
            <a:cxnSpLocks/>
          </p:cNvCxnSpPr>
          <p:nvPr/>
        </p:nvCxnSpPr>
        <p:spPr>
          <a:xfrm>
            <a:off x="9980702" y="5260507"/>
            <a:ext cx="59466" cy="95201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0" name="Rectangle 289">
            <a:extLst>
              <a:ext uri="{FF2B5EF4-FFF2-40B4-BE49-F238E27FC236}">
                <a16:creationId xmlns="" xmlns:a16="http://schemas.microsoft.com/office/drawing/2014/main" id="{131798B3-ACC9-5142-ADEC-213728CA757A}"/>
              </a:ext>
            </a:extLst>
          </p:cNvPr>
          <p:cNvSpPr/>
          <p:nvPr/>
        </p:nvSpPr>
        <p:spPr>
          <a:xfrm>
            <a:off x="10006330" y="5521416"/>
            <a:ext cx="45719" cy="125999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1" name="Rectangle 290">
            <a:extLst>
              <a:ext uri="{FF2B5EF4-FFF2-40B4-BE49-F238E27FC236}">
                <a16:creationId xmlns="" xmlns:a16="http://schemas.microsoft.com/office/drawing/2014/main" id="{7547246D-C5D1-6A4F-BDC9-E06A79E3EF1C}"/>
              </a:ext>
            </a:extLst>
          </p:cNvPr>
          <p:cNvSpPr/>
          <p:nvPr/>
        </p:nvSpPr>
        <p:spPr>
          <a:xfrm>
            <a:off x="10006330" y="5521416"/>
            <a:ext cx="36000" cy="12599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2" name="Rectangle 291">
            <a:extLst>
              <a:ext uri="{FF2B5EF4-FFF2-40B4-BE49-F238E27FC236}">
                <a16:creationId xmlns="" xmlns:a16="http://schemas.microsoft.com/office/drawing/2014/main" id="{735D3B64-788B-AC4B-84D7-A64BAC119FB6}"/>
              </a:ext>
            </a:extLst>
          </p:cNvPr>
          <p:cNvSpPr/>
          <p:nvPr/>
        </p:nvSpPr>
        <p:spPr>
          <a:xfrm>
            <a:off x="10061575" y="5521416"/>
            <a:ext cx="14400" cy="12599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3" name="Rectangle 292">
            <a:extLst>
              <a:ext uri="{FF2B5EF4-FFF2-40B4-BE49-F238E27FC236}">
                <a16:creationId xmlns="" xmlns:a16="http://schemas.microsoft.com/office/drawing/2014/main" id="{CE63559C-AEAA-F249-822C-EDA329A2EC0D}"/>
              </a:ext>
            </a:extLst>
          </p:cNvPr>
          <p:cNvSpPr/>
          <p:nvPr/>
        </p:nvSpPr>
        <p:spPr>
          <a:xfrm>
            <a:off x="10055803" y="5521416"/>
            <a:ext cx="10800" cy="12599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4" name="TextBox 293">
            <a:extLst>
              <a:ext uri="{FF2B5EF4-FFF2-40B4-BE49-F238E27FC236}">
                <a16:creationId xmlns="" xmlns:a16="http://schemas.microsoft.com/office/drawing/2014/main" id="{19AD3DC6-5676-D243-A198-958D438F44DA}"/>
              </a:ext>
            </a:extLst>
          </p:cNvPr>
          <p:cNvSpPr txBox="1"/>
          <p:nvPr/>
        </p:nvSpPr>
        <p:spPr>
          <a:xfrm>
            <a:off x="10132280" y="5516929"/>
            <a:ext cx="12824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1.3</a:t>
            </a:r>
            <a:endParaRPr lang="en-GB" sz="800" baseline="30000" dirty="0">
              <a:solidFill>
                <a:srgbClr val="000000"/>
              </a:solidFill>
              <a:latin typeface="Calibri" panose="020F0502020204030204" pitchFamily="34" charset="0"/>
              <a:ea typeface="Aileron" charset="0"/>
              <a:cs typeface="Calibri" panose="020F0502020204030204" pitchFamily="34" charset="0"/>
            </a:endParaRPr>
          </a:p>
        </p:txBody>
      </p:sp>
      <p:sp>
        <p:nvSpPr>
          <p:cNvPr id="295" name="TextBox 294">
            <a:extLst>
              <a:ext uri="{FF2B5EF4-FFF2-40B4-BE49-F238E27FC236}">
                <a16:creationId xmlns="" xmlns:a16="http://schemas.microsoft.com/office/drawing/2014/main" id="{E787A97E-FAA1-224C-AF0C-38FAC8444D18}"/>
              </a:ext>
            </a:extLst>
          </p:cNvPr>
          <p:cNvSpPr txBox="1"/>
          <p:nvPr/>
        </p:nvSpPr>
        <p:spPr>
          <a:xfrm>
            <a:off x="9851133" y="5516929"/>
            <a:ext cx="12824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2.7</a:t>
            </a:r>
            <a:endParaRPr lang="en-GB" sz="800" baseline="30000" dirty="0">
              <a:solidFill>
                <a:srgbClr val="000000"/>
              </a:solidFill>
              <a:latin typeface="Calibri" panose="020F0502020204030204" pitchFamily="34" charset="0"/>
              <a:ea typeface="Aileron" charset="0"/>
              <a:cs typeface="Calibri" panose="020F0502020204030204" pitchFamily="34" charset="0"/>
            </a:endParaRPr>
          </a:p>
        </p:txBody>
      </p:sp>
      <p:sp>
        <p:nvSpPr>
          <p:cNvPr id="296" name="TextBox 295">
            <a:extLst>
              <a:ext uri="{FF2B5EF4-FFF2-40B4-BE49-F238E27FC236}">
                <a16:creationId xmlns="" xmlns:a16="http://schemas.microsoft.com/office/drawing/2014/main" id="{9190D149-E632-7142-8BAA-543D210A7B9D}"/>
              </a:ext>
            </a:extLst>
          </p:cNvPr>
          <p:cNvSpPr txBox="1"/>
          <p:nvPr/>
        </p:nvSpPr>
        <p:spPr>
          <a:xfrm>
            <a:off x="10136608" y="5408485"/>
            <a:ext cx="12824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0.6</a:t>
            </a:r>
            <a:endParaRPr lang="en-GB" sz="800" baseline="30000" dirty="0">
              <a:solidFill>
                <a:srgbClr val="000000"/>
              </a:solidFill>
              <a:latin typeface="Calibri" panose="020F0502020204030204" pitchFamily="34" charset="0"/>
              <a:ea typeface="Aileron" charset="0"/>
              <a:cs typeface="Calibri" panose="020F0502020204030204" pitchFamily="34" charset="0"/>
            </a:endParaRPr>
          </a:p>
        </p:txBody>
      </p:sp>
      <p:cxnSp>
        <p:nvCxnSpPr>
          <p:cNvPr id="297" name="Straight Connector 296">
            <a:extLst>
              <a:ext uri="{FF2B5EF4-FFF2-40B4-BE49-F238E27FC236}">
                <a16:creationId xmlns="" xmlns:a16="http://schemas.microsoft.com/office/drawing/2014/main" id="{19D719E4-FD80-6244-A536-4C8D11ECB337}"/>
              </a:ext>
            </a:extLst>
          </p:cNvPr>
          <p:cNvCxnSpPr>
            <a:cxnSpLocks/>
          </p:cNvCxnSpPr>
          <p:nvPr/>
        </p:nvCxnSpPr>
        <p:spPr>
          <a:xfrm flipH="1">
            <a:off x="10065965" y="5508929"/>
            <a:ext cx="77097" cy="74619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8" name="TextBox 297">
            <a:extLst>
              <a:ext uri="{FF2B5EF4-FFF2-40B4-BE49-F238E27FC236}">
                <a16:creationId xmlns="" xmlns:a16="http://schemas.microsoft.com/office/drawing/2014/main" id="{B4CF65C5-E07B-B342-8459-D4EED6977012}"/>
              </a:ext>
            </a:extLst>
          </p:cNvPr>
          <p:cNvSpPr txBox="1"/>
          <p:nvPr/>
        </p:nvSpPr>
        <p:spPr>
          <a:xfrm>
            <a:off x="9857208" y="5408485"/>
            <a:ext cx="12824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1.2</a:t>
            </a:r>
            <a:endParaRPr lang="en-GB" sz="800" baseline="30000" dirty="0">
              <a:solidFill>
                <a:srgbClr val="000000"/>
              </a:solidFill>
              <a:latin typeface="Calibri" panose="020F0502020204030204" pitchFamily="34" charset="0"/>
              <a:ea typeface="Aileron" charset="0"/>
              <a:cs typeface="Calibri" panose="020F0502020204030204" pitchFamily="34" charset="0"/>
            </a:endParaRPr>
          </a:p>
        </p:txBody>
      </p:sp>
      <p:cxnSp>
        <p:nvCxnSpPr>
          <p:cNvPr id="299" name="Straight Connector 298">
            <a:extLst>
              <a:ext uri="{FF2B5EF4-FFF2-40B4-BE49-F238E27FC236}">
                <a16:creationId xmlns="" xmlns:a16="http://schemas.microsoft.com/office/drawing/2014/main" id="{550358D7-E2DA-1246-8EC2-E0BCC28AFD66}"/>
              </a:ext>
            </a:extLst>
          </p:cNvPr>
          <p:cNvCxnSpPr>
            <a:cxnSpLocks/>
          </p:cNvCxnSpPr>
          <p:nvPr/>
        </p:nvCxnSpPr>
        <p:spPr>
          <a:xfrm>
            <a:off x="9980702" y="5495457"/>
            <a:ext cx="59466" cy="95201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1" name="TextBox 300">
            <a:extLst>
              <a:ext uri="{FF2B5EF4-FFF2-40B4-BE49-F238E27FC236}">
                <a16:creationId xmlns="" xmlns:a16="http://schemas.microsoft.com/office/drawing/2014/main" id="{E934A7E7-362C-7641-9848-84FCC141F9C4}"/>
              </a:ext>
            </a:extLst>
          </p:cNvPr>
          <p:cNvSpPr txBox="1"/>
          <p:nvPr/>
        </p:nvSpPr>
        <p:spPr>
          <a:xfrm>
            <a:off x="9604758" y="5881088"/>
            <a:ext cx="856005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2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Incidence (%)</a:t>
            </a:r>
          </a:p>
        </p:txBody>
      </p:sp>
      <p:sp>
        <p:nvSpPr>
          <p:cNvPr id="302" name="TextBox 301">
            <a:extLst>
              <a:ext uri="{FF2B5EF4-FFF2-40B4-BE49-F238E27FC236}">
                <a16:creationId xmlns="" xmlns:a16="http://schemas.microsoft.com/office/drawing/2014/main" id="{EB169E70-A9DE-BC47-9CB6-978E696C6B40}"/>
              </a:ext>
            </a:extLst>
          </p:cNvPr>
          <p:cNvSpPr txBox="1"/>
          <p:nvPr/>
        </p:nvSpPr>
        <p:spPr>
          <a:xfrm>
            <a:off x="8088800" y="4304363"/>
            <a:ext cx="3077446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2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AESIs (≥2% of patients) defined for bevacizumab</a:t>
            </a:r>
          </a:p>
        </p:txBody>
      </p:sp>
      <p:cxnSp>
        <p:nvCxnSpPr>
          <p:cNvPr id="224" name="Straight Connector 223">
            <a:extLst>
              <a:ext uri="{FF2B5EF4-FFF2-40B4-BE49-F238E27FC236}">
                <a16:creationId xmlns="" xmlns:a16="http://schemas.microsoft.com/office/drawing/2014/main" id="{8B5A8702-FA3A-694F-96DF-0AA327590BF9}"/>
              </a:ext>
            </a:extLst>
          </p:cNvPr>
          <p:cNvCxnSpPr>
            <a:cxnSpLocks/>
          </p:cNvCxnSpPr>
          <p:nvPr/>
        </p:nvCxnSpPr>
        <p:spPr>
          <a:xfrm flipH="1">
            <a:off x="10067954" y="2192728"/>
            <a:ext cx="77097" cy="74619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3689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1" name="Group 420">
            <a:extLst>
              <a:ext uri="{FF2B5EF4-FFF2-40B4-BE49-F238E27FC236}">
                <a16:creationId xmlns="" xmlns:a16="http://schemas.microsoft.com/office/drawing/2014/main" id="{DAAA4F3A-6FCF-884D-A65F-55C69898ABA6}"/>
              </a:ext>
            </a:extLst>
          </p:cNvPr>
          <p:cNvGrpSpPr/>
          <p:nvPr/>
        </p:nvGrpSpPr>
        <p:grpSpPr>
          <a:xfrm>
            <a:off x="2833645" y="1771293"/>
            <a:ext cx="1270001" cy="3080545"/>
            <a:chOff x="2833645" y="5004570"/>
            <a:chExt cx="1270001" cy="54000"/>
          </a:xfrm>
        </p:grpSpPr>
        <p:cxnSp>
          <p:nvCxnSpPr>
            <p:cNvPr id="415" name="Straight Connector 414">
              <a:extLst>
                <a:ext uri="{FF2B5EF4-FFF2-40B4-BE49-F238E27FC236}">
                  <a16:creationId xmlns="" xmlns:a16="http://schemas.microsoft.com/office/drawing/2014/main" id="{87185BA8-8E40-FE47-9D8E-76C962753A29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2806646" y="5031569"/>
              <a:ext cx="54000" cy="1"/>
            </a:xfrm>
            <a:prstGeom prst="line">
              <a:avLst/>
            </a:prstGeom>
            <a:ln w="6350">
              <a:solidFill>
                <a:schemeClr val="accent6">
                  <a:lumMod val="20000"/>
                  <a:lumOff val="8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" name="Straight Connector 415">
              <a:extLst>
                <a:ext uri="{FF2B5EF4-FFF2-40B4-BE49-F238E27FC236}">
                  <a16:creationId xmlns="" xmlns:a16="http://schemas.microsoft.com/office/drawing/2014/main" id="{9845654E-380A-3A4F-AA0C-AE9257B9D995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3057471" y="5031569"/>
              <a:ext cx="54000" cy="1"/>
            </a:xfrm>
            <a:prstGeom prst="line">
              <a:avLst/>
            </a:prstGeom>
            <a:ln w="6350">
              <a:solidFill>
                <a:schemeClr val="accent6">
                  <a:lumMod val="20000"/>
                  <a:lumOff val="8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7" name="Straight Connector 416">
              <a:extLst>
                <a:ext uri="{FF2B5EF4-FFF2-40B4-BE49-F238E27FC236}">
                  <a16:creationId xmlns="" xmlns:a16="http://schemas.microsoft.com/office/drawing/2014/main" id="{34BCFAF6-0432-314D-A4C7-D0F6D557C5E8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3311471" y="5031569"/>
              <a:ext cx="54000" cy="1"/>
            </a:xfrm>
            <a:prstGeom prst="line">
              <a:avLst/>
            </a:prstGeom>
            <a:ln w="6350">
              <a:solidFill>
                <a:schemeClr val="accent6">
                  <a:lumMod val="20000"/>
                  <a:lumOff val="8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8" name="Straight Connector 417">
              <a:extLst>
                <a:ext uri="{FF2B5EF4-FFF2-40B4-BE49-F238E27FC236}">
                  <a16:creationId xmlns="" xmlns:a16="http://schemas.microsoft.com/office/drawing/2014/main" id="{624A5F2E-902F-4A44-B005-9B19CD280064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3568646" y="5031569"/>
              <a:ext cx="54000" cy="1"/>
            </a:xfrm>
            <a:prstGeom prst="line">
              <a:avLst/>
            </a:prstGeom>
            <a:ln w="6350">
              <a:solidFill>
                <a:schemeClr val="accent6">
                  <a:lumMod val="20000"/>
                  <a:lumOff val="8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9" name="Straight Connector 418">
              <a:extLst>
                <a:ext uri="{FF2B5EF4-FFF2-40B4-BE49-F238E27FC236}">
                  <a16:creationId xmlns="" xmlns:a16="http://schemas.microsoft.com/office/drawing/2014/main" id="{EC5EB1A5-CD4B-6E4A-84FF-F91B041952F8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3822646" y="5031569"/>
              <a:ext cx="54000" cy="1"/>
            </a:xfrm>
            <a:prstGeom prst="line">
              <a:avLst/>
            </a:prstGeom>
            <a:ln w="6350">
              <a:solidFill>
                <a:schemeClr val="accent6">
                  <a:lumMod val="20000"/>
                  <a:lumOff val="8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0" name="Straight Connector 419">
              <a:extLst>
                <a:ext uri="{FF2B5EF4-FFF2-40B4-BE49-F238E27FC236}">
                  <a16:creationId xmlns="" xmlns:a16="http://schemas.microsoft.com/office/drawing/2014/main" id="{FAA87A7E-6448-3F42-95B0-CDCCB56059BB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4076646" y="5031569"/>
              <a:ext cx="54000" cy="1"/>
            </a:xfrm>
            <a:prstGeom prst="line">
              <a:avLst/>
            </a:prstGeom>
            <a:ln w="6350">
              <a:solidFill>
                <a:schemeClr val="accent6">
                  <a:lumMod val="20000"/>
                  <a:lumOff val="8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E34F6F41-9DA4-6D47-BD7D-7F7B863B3AC4}"/>
              </a:ext>
            </a:extLst>
          </p:cNvPr>
          <p:cNvGrpSpPr/>
          <p:nvPr/>
        </p:nvGrpSpPr>
        <p:grpSpPr>
          <a:xfrm>
            <a:off x="6335547" y="1780818"/>
            <a:ext cx="1314451" cy="3067845"/>
            <a:chOff x="6335547" y="5001395"/>
            <a:chExt cx="1314451" cy="54000"/>
          </a:xfrm>
        </p:grpSpPr>
        <p:cxnSp>
          <p:nvCxnSpPr>
            <p:cNvPr id="188" name="Straight Connector 187">
              <a:extLst>
                <a:ext uri="{FF2B5EF4-FFF2-40B4-BE49-F238E27FC236}">
                  <a16:creationId xmlns="" xmlns:a16="http://schemas.microsoft.com/office/drawing/2014/main" id="{443AC0D6-5B41-5649-8E16-A08315C9D92E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6308548" y="5028394"/>
              <a:ext cx="54000" cy="1"/>
            </a:xfrm>
            <a:prstGeom prst="line">
              <a:avLst/>
            </a:prstGeom>
            <a:ln w="6350">
              <a:solidFill>
                <a:schemeClr val="accent6">
                  <a:lumMod val="20000"/>
                  <a:lumOff val="8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>
              <a:extLst>
                <a:ext uri="{FF2B5EF4-FFF2-40B4-BE49-F238E27FC236}">
                  <a16:creationId xmlns="" xmlns:a16="http://schemas.microsoft.com/office/drawing/2014/main" id="{EAA8E602-68AF-4B43-91D3-8B5E8A5B3091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7622998" y="5028394"/>
              <a:ext cx="54000" cy="1"/>
            </a:xfrm>
            <a:prstGeom prst="line">
              <a:avLst/>
            </a:prstGeom>
            <a:ln w="6350">
              <a:solidFill>
                <a:schemeClr val="accent6">
                  <a:lumMod val="20000"/>
                  <a:lumOff val="8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>
              <a:extLst>
                <a:ext uri="{FF2B5EF4-FFF2-40B4-BE49-F238E27FC236}">
                  <a16:creationId xmlns="" xmlns:a16="http://schemas.microsoft.com/office/drawing/2014/main" id="{CDECA159-0A44-8448-B0E5-6B8AD78625DF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6635573" y="5028394"/>
              <a:ext cx="54000" cy="1"/>
            </a:xfrm>
            <a:prstGeom prst="line">
              <a:avLst/>
            </a:prstGeom>
            <a:ln w="6350">
              <a:solidFill>
                <a:schemeClr val="accent6">
                  <a:lumMod val="20000"/>
                  <a:lumOff val="8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>
              <a:extLst>
                <a:ext uri="{FF2B5EF4-FFF2-40B4-BE49-F238E27FC236}">
                  <a16:creationId xmlns="" xmlns:a16="http://schemas.microsoft.com/office/drawing/2014/main" id="{278AAB8B-EC06-9F48-B7FB-2747EB11C618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6965773" y="5028394"/>
              <a:ext cx="54000" cy="1"/>
            </a:xfrm>
            <a:prstGeom prst="line">
              <a:avLst/>
            </a:prstGeom>
            <a:ln w="6350">
              <a:solidFill>
                <a:schemeClr val="accent6">
                  <a:lumMod val="20000"/>
                  <a:lumOff val="8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>
              <a:extLst>
                <a:ext uri="{FF2B5EF4-FFF2-40B4-BE49-F238E27FC236}">
                  <a16:creationId xmlns="" xmlns:a16="http://schemas.microsoft.com/office/drawing/2014/main" id="{30E4AE47-E276-DD42-9B26-F6EA2ADFC06E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7295973" y="5028394"/>
              <a:ext cx="54000" cy="1"/>
            </a:xfrm>
            <a:prstGeom prst="line">
              <a:avLst/>
            </a:prstGeom>
            <a:ln w="6350">
              <a:solidFill>
                <a:schemeClr val="accent6">
                  <a:lumMod val="20000"/>
                  <a:lumOff val="8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Espace réservé du numéro de diapositive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cap="none" dirty="0"/>
              <a:t>IMbrave</a:t>
            </a:r>
            <a:r>
              <a:rPr lang="en-GB" dirty="0"/>
              <a:t>150: </a:t>
            </a:r>
            <a:r>
              <a:rPr lang="en-GB" noProof="0" dirty="0"/>
              <a:t>Results </a:t>
            </a:r>
            <a:r>
              <a:rPr lang="en-GB" dirty="0"/>
              <a:t>– incidence and management of AESIS</a:t>
            </a:r>
            <a:endParaRPr lang="en-GB" noProof="0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="" xmlns:a16="http://schemas.microsoft.com/office/drawing/2014/main" id="{9C50CD3E-D8DF-274C-955D-8372B8DAA57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164729"/>
            <a:ext cx="10962216" cy="720655"/>
          </a:xfrm>
        </p:spPr>
        <p:txBody>
          <a:bodyPr anchor="b"/>
          <a:lstStyle/>
          <a:p>
            <a:pPr>
              <a:spcBef>
                <a:spcPts val="0"/>
              </a:spcBef>
            </a:pPr>
            <a:r>
              <a:rPr lang="en-GB" sz="1000" dirty="0"/>
              <a:t/>
            </a:r>
            <a:br>
              <a:rPr lang="en-GB" sz="1000" dirty="0"/>
            </a:br>
            <a:r>
              <a:rPr lang="en-GB" sz="1000" dirty="0"/>
              <a:t>+ Censored; </a:t>
            </a:r>
            <a:r>
              <a:rPr lang="en-GB" sz="1000" baseline="30000" dirty="0"/>
              <a:t>a</a:t>
            </a:r>
            <a:r>
              <a:rPr lang="en-GB" sz="1000" dirty="0"/>
              <a:t> Hepatitis (diagnosis; e.g. hepatic failure, liver injury) and hepatitis (laboratory abnormality; e.g. ALT increase, blood bilirubin increase) were grouped per MedDRA v22.0 preferred terms based on AE terms reported by the investigators;</a:t>
            </a:r>
          </a:p>
          <a:p>
            <a:pPr>
              <a:spcBef>
                <a:spcPts val="0"/>
              </a:spcBef>
            </a:pPr>
            <a:r>
              <a:rPr lang="en-GB" sz="1000" baseline="30000" dirty="0"/>
              <a:t>b</a:t>
            </a:r>
            <a:r>
              <a:rPr lang="en-GB" sz="1000" dirty="0"/>
              <a:t> AEs reported by the investigators were grouped per MedDRA v22.0 preferred terms; e.g. hepatitis (diagnosis; e.g. hepatic failure, liver injury) and hepatitis (laboratory abnormality; </a:t>
            </a:r>
            <a:br>
              <a:rPr lang="en-GB" sz="1000" dirty="0"/>
            </a:br>
            <a:r>
              <a:rPr lang="en-GB" sz="1000" dirty="0"/>
              <a:t>e.g. ALT increase, blood bilirubin increase) </a:t>
            </a:r>
            <a:br>
              <a:rPr lang="en-GB" sz="1000" dirty="0"/>
            </a:br>
            <a:r>
              <a:rPr lang="en-GB" sz="1000" dirty="0"/>
              <a:t>AE, adverse event; AESI, adverse even of special interest; ALT, alanine transaminase; MedDRA, Medical Dictionary for Regulatory Activities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C93CF300-E1DB-014B-8E71-F287063CB67F}"/>
              </a:ext>
            </a:extLst>
          </p:cNvPr>
          <p:cNvSpPr txBox="1"/>
          <p:nvPr/>
        </p:nvSpPr>
        <p:spPr>
          <a:xfrm>
            <a:off x="4665722" y="1052736"/>
            <a:ext cx="3046348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2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AESIs</a:t>
            </a:r>
            <a:r>
              <a:rPr lang="en-GB" sz="1200" b="1" baseline="30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b</a:t>
            </a:r>
            <a:r>
              <a:rPr lang="en-GB" sz="12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 defined for atezolizumab requiring</a:t>
            </a:r>
            <a:br>
              <a:rPr lang="en-GB" sz="12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</a:br>
            <a:r>
              <a:rPr lang="en-GB" sz="12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systemic corticosteroids within 30 days of onset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1034E2C8-045E-0244-8A95-982422B8929C}"/>
              </a:ext>
            </a:extLst>
          </p:cNvPr>
          <p:cNvSpPr txBox="1"/>
          <p:nvPr/>
        </p:nvSpPr>
        <p:spPr>
          <a:xfrm>
            <a:off x="8197366" y="1052736"/>
            <a:ext cx="3152786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2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AESIs (≥2% of patients) defined for bevacizumab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="" xmlns:a16="http://schemas.microsoft.com/office/drawing/2014/main" id="{63E85D5B-B070-BB4A-BB47-47141085301D}"/>
              </a:ext>
            </a:extLst>
          </p:cNvPr>
          <p:cNvCxnSpPr>
            <a:cxnSpLocks/>
          </p:cNvCxnSpPr>
          <p:nvPr/>
        </p:nvCxnSpPr>
        <p:spPr>
          <a:xfrm rot="16200000" flipV="1">
            <a:off x="5969189" y="4881987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7E2D8BB1-442C-614D-985F-3DD4062FDDC0}"/>
              </a:ext>
            </a:extLst>
          </p:cNvPr>
          <p:cNvSpPr txBox="1"/>
          <p:nvPr/>
        </p:nvSpPr>
        <p:spPr>
          <a:xfrm>
            <a:off x="5959786" y="4926383"/>
            <a:ext cx="65724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54EACBBF-05CC-7043-98AA-AAA59FCCDC87}"/>
              </a:ext>
            </a:extLst>
          </p:cNvPr>
          <p:cNvSpPr txBox="1"/>
          <p:nvPr/>
        </p:nvSpPr>
        <p:spPr>
          <a:xfrm>
            <a:off x="6302686" y="4926383"/>
            <a:ext cx="65724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2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="" xmlns:a16="http://schemas.microsoft.com/office/drawing/2014/main" id="{3822EAB0-5D4C-1646-B336-2D809A3534D0}"/>
              </a:ext>
            </a:extLst>
          </p:cNvPr>
          <p:cNvCxnSpPr>
            <a:cxnSpLocks/>
          </p:cNvCxnSpPr>
          <p:nvPr/>
        </p:nvCxnSpPr>
        <p:spPr>
          <a:xfrm rot="16200000" flipV="1">
            <a:off x="6308548" y="4881987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AB8C5486-9D1D-B44D-8A3F-D38266E534EA}"/>
              </a:ext>
            </a:extLst>
          </p:cNvPr>
          <p:cNvSpPr txBox="1"/>
          <p:nvPr/>
        </p:nvSpPr>
        <p:spPr>
          <a:xfrm>
            <a:off x="5557975" y="4678733"/>
            <a:ext cx="40556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Vasculitis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="" xmlns:a16="http://schemas.microsoft.com/office/drawing/2014/main" id="{3FEDD7FF-2353-344E-AE86-E7C8CBE84083}"/>
              </a:ext>
            </a:extLst>
          </p:cNvPr>
          <p:cNvSpPr txBox="1"/>
          <p:nvPr/>
        </p:nvSpPr>
        <p:spPr>
          <a:xfrm>
            <a:off x="5072265" y="4466008"/>
            <a:ext cx="89127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Adrenal insufficiency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="" xmlns:a16="http://schemas.microsoft.com/office/drawing/2014/main" id="{3AAAE9D7-DC4E-D64A-B6DB-DF87AB422A61}"/>
              </a:ext>
            </a:extLst>
          </p:cNvPr>
          <p:cNvSpPr txBox="1"/>
          <p:nvPr/>
        </p:nvSpPr>
        <p:spPr>
          <a:xfrm>
            <a:off x="4764489" y="4262808"/>
            <a:ext cx="119904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Systemic immune activation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="" xmlns:a16="http://schemas.microsoft.com/office/drawing/2014/main" id="{8CB1D26E-DF9B-344A-AEBF-F51C274AC917}"/>
              </a:ext>
            </a:extLst>
          </p:cNvPr>
          <p:cNvSpPr txBox="1"/>
          <p:nvPr/>
        </p:nvSpPr>
        <p:spPr>
          <a:xfrm>
            <a:off x="5428132" y="3440483"/>
            <a:ext cx="535403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Pneumonitis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="" xmlns:a16="http://schemas.microsoft.com/office/drawing/2014/main" id="{858BB66D-F1D8-7845-A065-E2760B2B972F}"/>
              </a:ext>
            </a:extLst>
          </p:cNvPr>
          <p:cNvSpPr txBox="1"/>
          <p:nvPr/>
        </p:nvSpPr>
        <p:spPr>
          <a:xfrm>
            <a:off x="5248596" y="3637333"/>
            <a:ext cx="714939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Hyperthyroidism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="" xmlns:a16="http://schemas.microsoft.com/office/drawing/2014/main" id="{82B75C35-CA54-6E48-9D53-930CC88AA18C}"/>
              </a:ext>
            </a:extLst>
          </p:cNvPr>
          <p:cNvSpPr txBox="1"/>
          <p:nvPr/>
        </p:nvSpPr>
        <p:spPr>
          <a:xfrm>
            <a:off x="5570799" y="4062783"/>
            <a:ext cx="39273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Nephritis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="" xmlns:a16="http://schemas.microsoft.com/office/drawing/2014/main" id="{4F6D56E4-F898-0E46-B37F-D234768F7C49}"/>
              </a:ext>
            </a:extLst>
          </p:cNvPr>
          <p:cNvSpPr txBox="1"/>
          <p:nvPr/>
        </p:nvSpPr>
        <p:spPr>
          <a:xfrm>
            <a:off x="4939216" y="1706933"/>
            <a:ext cx="1024319" cy="2215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Hepatitis (diagnosis,</a:t>
            </a:r>
            <a:b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</a:br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laboratory abnormality)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="" xmlns:a16="http://schemas.microsoft.com/office/drawing/2014/main" id="{2AE9366E-4375-2840-BBA2-36A66F47CAA2}"/>
              </a:ext>
            </a:extLst>
          </p:cNvPr>
          <p:cNvSpPr txBox="1"/>
          <p:nvPr/>
        </p:nvSpPr>
        <p:spPr>
          <a:xfrm>
            <a:off x="5456986" y="3243633"/>
            <a:ext cx="506549" cy="11080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Pancreatitis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="" xmlns:a16="http://schemas.microsoft.com/office/drawing/2014/main" id="{246CE723-A727-3846-9CD2-2386A8F9A53A}"/>
              </a:ext>
            </a:extLst>
          </p:cNvPr>
          <p:cNvSpPr txBox="1"/>
          <p:nvPr/>
        </p:nvSpPr>
        <p:spPr>
          <a:xfrm>
            <a:off x="6391759" y="5114990"/>
            <a:ext cx="856004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2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Incidence (%)</a:t>
            </a:r>
            <a:br>
              <a:rPr lang="en-GB" sz="12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</a:br>
            <a:r>
              <a:rPr lang="en-GB" sz="12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(n=329)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="" xmlns:a16="http://schemas.microsoft.com/office/drawing/2014/main" id="{DC328C19-2974-EC47-8D91-B4242A6CF372}"/>
              </a:ext>
            </a:extLst>
          </p:cNvPr>
          <p:cNvSpPr txBox="1"/>
          <p:nvPr/>
        </p:nvSpPr>
        <p:spPr>
          <a:xfrm>
            <a:off x="7584275" y="4926383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10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="" xmlns:a16="http://schemas.microsoft.com/office/drawing/2014/main" id="{2BDBEB30-E898-B64C-BFBD-598C1252842E}"/>
              </a:ext>
            </a:extLst>
          </p:cNvPr>
          <p:cNvCxnSpPr>
            <a:cxnSpLocks/>
          </p:cNvCxnSpPr>
          <p:nvPr/>
        </p:nvCxnSpPr>
        <p:spPr>
          <a:xfrm rot="16200000" flipV="1">
            <a:off x="7622998" y="4881987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Rectangle 97">
            <a:extLst>
              <a:ext uri="{FF2B5EF4-FFF2-40B4-BE49-F238E27FC236}">
                <a16:creationId xmlns="" xmlns:a16="http://schemas.microsoft.com/office/drawing/2014/main" id="{9D1E71BC-D09B-0F4B-A883-CBB39F21DC31}"/>
              </a:ext>
            </a:extLst>
          </p:cNvPr>
          <p:cNvSpPr/>
          <p:nvPr/>
        </p:nvSpPr>
        <p:spPr>
          <a:xfrm>
            <a:off x="5998102" y="4704993"/>
            <a:ext cx="62973" cy="9470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6" name="TextBox 135">
            <a:extLst>
              <a:ext uri="{FF2B5EF4-FFF2-40B4-BE49-F238E27FC236}">
                <a16:creationId xmlns="" xmlns:a16="http://schemas.microsoft.com/office/drawing/2014/main" id="{E307D31A-49D7-6942-84BB-2504A439D637}"/>
              </a:ext>
            </a:extLst>
          </p:cNvPr>
          <p:cNvSpPr txBox="1"/>
          <p:nvPr/>
        </p:nvSpPr>
        <p:spPr>
          <a:xfrm>
            <a:off x="6092459" y="4697783"/>
            <a:ext cx="12824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0.3</a:t>
            </a:r>
          </a:p>
        </p:txBody>
      </p:sp>
      <p:cxnSp>
        <p:nvCxnSpPr>
          <p:cNvPr id="145" name="Straight Connector 144">
            <a:extLst>
              <a:ext uri="{FF2B5EF4-FFF2-40B4-BE49-F238E27FC236}">
                <a16:creationId xmlns="" xmlns:a16="http://schemas.microsoft.com/office/drawing/2014/main" id="{E8F80FC2-362A-8B40-9E7C-4AEAC316BEEC}"/>
              </a:ext>
            </a:extLst>
          </p:cNvPr>
          <p:cNvCxnSpPr>
            <a:cxnSpLocks/>
          </p:cNvCxnSpPr>
          <p:nvPr/>
        </p:nvCxnSpPr>
        <p:spPr>
          <a:xfrm flipV="1">
            <a:off x="5995112" y="4853428"/>
            <a:ext cx="1659813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6" name="TextBox 145">
            <a:extLst>
              <a:ext uri="{FF2B5EF4-FFF2-40B4-BE49-F238E27FC236}">
                <a16:creationId xmlns="" xmlns:a16="http://schemas.microsoft.com/office/drawing/2014/main" id="{895B5F51-97F7-D84E-804A-1E84ABF363AA}"/>
              </a:ext>
            </a:extLst>
          </p:cNvPr>
          <p:cNvSpPr txBox="1"/>
          <p:nvPr/>
        </p:nvSpPr>
        <p:spPr>
          <a:xfrm>
            <a:off x="4905553" y="3027733"/>
            <a:ext cx="1057982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Infusion-related reaction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="" xmlns:a16="http://schemas.microsoft.com/office/drawing/2014/main" id="{81C3095B-6BC6-9343-BAB8-D2DFAEFAC31C}"/>
              </a:ext>
            </a:extLst>
          </p:cNvPr>
          <p:cNvSpPr txBox="1"/>
          <p:nvPr/>
        </p:nvSpPr>
        <p:spPr>
          <a:xfrm>
            <a:off x="5222948" y="3846883"/>
            <a:ext cx="740587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Diabetes mellitus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="" xmlns:a16="http://schemas.microsoft.com/office/drawing/2014/main" id="{F3D6275C-4F98-844A-8D66-3D1685A343AA}"/>
              </a:ext>
            </a:extLst>
          </p:cNvPr>
          <p:cNvSpPr txBox="1"/>
          <p:nvPr/>
        </p:nvSpPr>
        <p:spPr>
          <a:xfrm>
            <a:off x="5758351" y="2811833"/>
            <a:ext cx="205184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Rash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="" xmlns:a16="http://schemas.microsoft.com/office/drawing/2014/main" id="{C9E8962D-6B12-B949-A80C-ED0CF452E6F9}"/>
              </a:ext>
            </a:extLst>
          </p:cNvPr>
          <p:cNvSpPr txBox="1"/>
          <p:nvPr/>
        </p:nvSpPr>
        <p:spPr>
          <a:xfrm>
            <a:off x="5700643" y="2605458"/>
            <a:ext cx="262892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Colitis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="" xmlns:a16="http://schemas.microsoft.com/office/drawing/2014/main" id="{CE1379ED-B7C9-9246-A517-285A59BCF161}"/>
              </a:ext>
            </a:extLst>
          </p:cNvPr>
          <p:cNvSpPr txBox="1"/>
          <p:nvPr/>
        </p:nvSpPr>
        <p:spPr>
          <a:xfrm>
            <a:off x="5282259" y="2411783"/>
            <a:ext cx="68127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Hypothyroidism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="" xmlns:a16="http://schemas.microsoft.com/office/drawing/2014/main" id="{2C57E815-CBD5-D64B-831F-FD4D2C5E6242}"/>
              </a:ext>
            </a:extLst>
          </p:cNvPr>
          <p:cNvSpPr txBox="1"/>
          <p:nvPr/>
        </p:nvSpPr>
        <p:spPr>
          <a:xfrm>
            <a:off x="5094707" y="2218108"/>
            <a:ext cx="868828" cy="11080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Hepatitis (diagnosis)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="" xmlns:a16="http://schemas.microsoft.com/office/drawing/2014/main" id="{7632C18D-FDA4-E44B-8AF2-F7260C04AB83}"/>
              </a:ext>
            </a:extLst>
          </p:cNvPr>
          <p:cNvSpPr txBox="1"/>
          <p:nvPr/>
        </p:nvSpPr>
        <p:spPr>
          <a:xfrm>
            <a:off x="4499994" y="2018083"/>
            <a:ext cx="1463541" cy="11080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Hepatitis (laboratory abnormality)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="" xmlns:a16="http://schemas.microsoft.com/office/drawing/2014/main" id="{37444013-E6D1-1744-822C-C812054C009A}"/>
              </a:ext>
            </a:extLst>
          </p:cNvPr>
          <p:cNvSpPr txBox="1"/>
          <p:nvPr/>
        </p:nvSpPr>
        <p:spPr>
          <a:xfrm>
            <a:off x="6629711" y="4926383"/>
            <a:ext cx="65724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4</a:t>
            </a:r>
          </a:p>
        </p:txBody>
      </p:sp>
      <p:cxnSp>
        <p:nvCxnSpPr>
          <p:cNvPr id="154" name="Straight Connector 153">
            <a:extLst>
              <a:ext uri="{FF2B5EF4-FFF2-40B4-BE49-F238E27FC236}">
                <a16:creationId xmlns="" xmlns:a16="http://schemas.microsoft.com/office/drawing/2014/main" id="{50518CF6-C6E1-2647-9CE5-54414C841F61}"/>
              </a:ext>
            </a:extLst>
          </p:cNvPr>
          <p:cNvCxnSpPr>
            <a:cxnSpLocks/>
          </p:cNvCxnSpPr>
          <p:nvPr/>
        </p:nvCxnSpPr>
        <p:spPr>
          <a:xfrm rot="16200000" flipV="1">
            <a:off x="6635573" y="4881987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5" name="TextBox 154">
            <a:extLst>
              <a:ext uri="{FF2B5EF4-FFF2-40B4-BE49-F238E27FC236}">
                <a16:creationId xmlns="" xmlns:a16="http://schemas.microsoft.com/office/drawing/2014/main" id="{15661943-D085-114C-B847-40CF56FBC185}"/>
              </a:ext>
            </a:extLst>
          </p:cNvPr>
          <p:cNvSpPr txBox="1"/>
          <p:nvPr/>
        </p:nvSpPr>
        <p:spPr>
          <a:xfrm>
            <a:off x="6959911" y="4926383"/>
            <a:ext cx="65724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6</a:t>
            </a:r>
          </a:p>
        </p:txBody>
      </p:sp>
      <p:cxnSp>
        <p:nvCxnSpPr>
          <p:cNvPr id="156" name="Straight Connector 155">
            <a:extLst>
              <a:ext uri="{FF2B5EF4-FFF2-40B4-BE49-F238E27FC236}">
                <a16:creationId xmlns="" xmlns:a16="http://schemas.microsoft.com/office/drawing/2014/main" id="{72153947-9B20-8542-87D4-C2C82BE092D2}"/>
              </a:ext>
            </a:extLst>
          </p:cNvPr>
          <p:cNvCxnSpPr>
            <a:cxnSpLocks/>
          </p:cNvCxnSpPr>
          <p:nvPr/>
        </p:nvCxnSpPr>
        <p:spPr>
          <a:xfrm rot="16200000" flipV="1">
            <a:off x="6965773" y="4881987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7" name="TextBox 156">
            <a:extLst>
              <a:ext uri="{FF2B5EF4-FFF2-40B4-BE49-F238E27FC236}">
                <a16:creationId xmlns="" xmlns:a16="http://schemas.microsoft.com/office/drawing/2014/main" id="{2F9D99EE-069F-2845-8A58-2DE493AD17DA}"/>
              </a:ext>
            </a:extLst>
          </p:cNvPr>
          <p:cNvSpPr txBox="1"/>
          <p:nvPr/>
        </p:nvSpPr>
        <p:spPr>
          <a:xfrm>
            <a:off x="7290111" y="4926383"/>
            <a:ext cx="65724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8</a:t>
            </a:r>
          </a:p>
        </p:txBody>
      </p:sp>
      <p:cxnSp>
        <p:nvCxnSpPr>
          <p:cNvPr id="158" name="Straight Connector 157">
            <a:extLst>
              <a:ext uri="{FF2B5EF4-FFF2-40B4-BE49-F238E27FC236}">
                <a16:creationId xmlns="" xmlns:a16="http://schemas.microsoft.com/office/drawing/2014/main" id="{84799BFA-6A44-FD48-888A-964B104CB7F6}"/>
              </a:ext>
            </a:extLst>
          </p:cNvPr>
          <p:cNvCxnSpPr>
            <a:cxnSpLocks/>
          </p:cNvCxnSpPr>
          <p:nvPr/>
        </p:nvCxnSpPr>
        <p:spPr>
          <a:xfrm rot="16200000" flipV="1">
            <a:off x="7295973" y="4881987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9" name="Rectangle 158">
            <a:extLst>
              <a:ext uri="{FF2B5EF4-FFF2-40B4-BE49-F238E27FC236}">
                <a16:creationId xmlns="" xmlns:a16="http://schemas.microsoft.com/office/drawing/2014/main" id="{CD287CF0-2A3B-7B4E-8982-DE762623A848}"/>
              </a:ext>
            </a:extLst>
          </p:cNvPr>
          <p:cNvSpPr/>
          <p:nvPr/>
        </p:nvSpPr>
        <p:spPr>
          <a:xfrm>
            <a:off x="5998102" y="4501793"/>
            <a:ext cx="62973" cy="9470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0" name="TextBox 159">
            <a:extLst>
              <a:ext uri="{FF2B5EF4-FFF2-40B4-BE49-F238E27FC236}">
                <a16:creationId xmlns="" xmlns:a16="http://schemas.microsoft.com/office/drawing/2014/main" id="{458EF0DC-9674-904B-97EF-0386DF0B812C}"/>
              </a:ext>
            </a:extLst>
          </p:cNvPr>
          <p:cNvSpPr txBox="1"/>
          <p:nvPr/>
        </p:nvSpPr>
        <p:spPr>
          <a:xfrm>
            <a:off x="6092459" y="4494583"/>
            <a:ext cx="12824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0.3</a:t>
            </a:r>
          </a:p>
        </p:txBody>
      </p:sp>
      <p:sp>
        <p:nvSpPr>
          <p:cNvPr id="161" name="Rectangle 160">
            <a:extLst>
              <a:ext uri="{FF2B5EF4-FFF2-40B4-BE49-F238E27FC236}">
                <a16:creationId xmlns="" xmlns:a16="http://schemas.microsoft.com/office/drawing/2014/main" id="{1490DD5C-9C15-4D45-A177-CCA0005B9EE1}"/>
              </a:ext>
            </a:extLst>
          </p:cNvPr>
          <p:cNvSpPr/>
          <p:nvPr/>
        </p:nvSpPr>
        <p:spPr>
          <a:xfrm>
            <a:off x="5998102" y="4295418"/>
            <a:ext cx="62973" cy="9470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2" name="TextBox 161">
            <a:extLst>
              <a:ext uri="{FF2B5EF4-FFF2-40B4-BE49-F238E27FC236}">
                <a16:creationId xmlns="" xmlns:a16="http://schemas.microsoft.com/office/drawing/2014/main" id="{E828A371-B383-4145-B693-0E2E3F55DAB4}"/>
              </a:ext>
            </a:extLst>
          </p:cNvPr>
          <p:cNvSpPr txBox="1"/>
          <p:nvPr/>
        </p:nvSpPr>
        <p:spPr>
          <a:xfrm>
            <a:off x="6092459" y="4288208"/>
            <a:ext cx="12824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0.3</a:t>
            </a:r>
          </a:p>
        </p:txBody>
      </p:sp>
      <p:sp>
        <p:nvSpPr>
          <p:cNvPr id="163" name="Rectangle 162">
            <a:extLst>
              <a:ext uri="{FF2B5EF4-FFF2-40B4-BE49-F238E27FC236}">
                <a16:creationId xmlns="" xmlns:a16="http://schemas.microsoft.com/office/drawing/2014/main" id="{8BEC005E-D065-AE40-881F-1BC191D52B60}"/>
              </a:ext>
            </a:extLst>
          </p:cNvPr>
          <p:cNvSpPr/>
          <p:nvPr/>
        </p:nvSpPr>
        <p:spPr>
          <a:xfrm>
            <a:off x="5998102" y="4089043"/>
            <a:ext cx="62973" cy="9470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4" name="TextBox 163">
            <a:extLst>
              <a:ext uri="{FF2B5EF4-FFF2-40B4-BE49-F238E27FC236}">
                <a16:creationId xmlns="" xmlns:a16="http://schemas.microsoft.com/office/drawing/2014/main" id="{5629473A-6ECA-964D-930E-AEC62EB774B5}"/>
              </a:ext>
            </a:extLst>
          </p:cNvPr>
          <p:cNvSpPr txBox="1"/>
          <p:nvPr/>
        </p:nvSpPr>
        <p:spPr>
          <a:xfrm>
            <a:off x="6092459" y="4081833"/>
            <a:ext cx="12824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0.3</a:t>
            </a:r>
          </a:p>
        </p:txBody>
      </p:sp>
      <p:sp>
        <p:nvSpPr>
          <p:cNvPr id="165" name="Rectangle 164">
            <a:extLst>
              <a:ext uri="{FF2B5EF4-FFF2-40B4-BE49-F238E27FC236}">
                <a16:creationId xmlns="" xmlns:a16="http://schemas.microsoft.com/office/drawing/2014/main" id="{D41BB451-1F9B-0D43-A7D5-52FFE4DF8A94}"/>
              </a:ext>
            </a:extLst>
          </p:cNvPr>
          <p:cNvSpPr/>
          <p:nvPr/>
        </p:nvSpPr>
        <p:spPr>
          <a:xfrm>
            <a:off x="5998102" y="3882668"/>
            <a:ext cx="62973" cy="9470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6" name="TextBox 165">
            <a:extLst>
              <a:ext uri="{FF2B5EF4-FFF2-40B4-BE49-F238E27FC236}">
                <a16:creationId xmlns="" xmlns:a16="http://schemas.microsoft.com/office/drawing/2014/main" id="{044A2B92-7819-0A41-B861-BA3093805A88}"/>
              </a:ext>
            </a:extLst>
          </p:cNvPr>
          <p:cNvSpPr txBox="1"/>
          <p:nvPr/>
        </p:nvSpPr>
        <p:spPr>
          <a:xfrm>
            <a:off x="6092459" y="3875458"/>
            <a:ext cx="12824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0.3</a:t>
            </a:r>
          </a:p>
        </p:txBody>
      </p:sp>
      <p:sp>
        <p:nvSpPr>
          <p:cNvPr id="167" name="Rectangle 166">
            <a:extLst>
              <a:ext uri="{FF2B5EF4-FFF2-40B4-BE49-F238E27FC236}">
                <a16:creationId xmlns="" xmlns:a16="http://schemas.microsoft.com/office/drawing/2014/main" id="{1C9966ED-4175-C04A-B59E-9F5426EB3529}"/>
              </a:ext>
            </a:extLst>
          </p:cNvPr>
          <p:cNvSpPr/>
          <p:nvPr/>
        </p:nvSpPr>
        <p:spPr>
          <a:xfrm>
            <a:off x="5998102" y="3679468"/>
            <a:ext cx="62973" cy="9470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8" name="TextBox 167">
            <a:extLst>
              <a:ext uri="{FF2B5EF4-FFF2-40B4-BE49-F238E27FC236}">
                <a16:creationId xmlns="" xmlns:a16="http://schemas.microsoft.com/office/drawing/2014/main" id="{CCAC71F0-7684-7E48-B2C7-01FD9061288C}"/>
              </a:ext>
            </a:extLst>
          </p:cNvPr>
          <p:cNvSpPr txBox="1"/>
          <p:nvPr/>
        </p:nvSpPr>
        <p:spPr>
          <a:xfrm>
            <a:off x="6092459" y="3672258"/>
            <a:ext cx="12824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0.3</a:t>
            </a:r>
          </a:p>
        </p:txBody>
      </p:sp>
      <p:sp>
        <p:nvSpPr>
          <p:cNvPr id="169" name="Rectangle 168">
            <a:extLst>
              <a:ext uri="{FF2B5EF4-FFF2-40B4-BE49-F238E27FC236}">
                <a16:creationId xmlns="" xmlns:a16="http://schemas.microsoft.com/office/drawing/2014/main" id="{D7F64645-5CCF-164A-A6D2-1515C4986469}"/>
              </a:ext>
            </a:extLst>
          </p:cNvPr>
          <p:cNvSpPr/>
          <p:nvPr/>
        </p:nvSpPr>
        <p:spPr>
          <a:xfrm>
            <a:off x="5998102" y="3476268"/>
            <a:ext cx="113773" cy="9470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0" name="TextBox 169">
            <a:extLst>
              <a:ext uri="{FF2B5EF4-FFF2-40B4-BE49-F238E27FC236}">
                <a16:creationId xmlns="" xmlns:a16="http://schemas.microsoft.com/office/drawing/2014/main" id="{F97E9272-8F04-C848-B044-2215A9E68F0B}"/>
              </a:ext>
            </a:extLst>
          </p:cNvPr>
          <p:cNvSpPr txBox="1"/>
          <p:nvPr/>
        </p:nvSpPr>
        <p:spPr>
          <a:xfrm>
            <a:off x="6152784" y="3469058"/>
            <a:ext cx="12824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0.6</a:t>
            </a:r>
          </a:p>
        </p:txBody>
      </p:sp>
      <p:sp>
        <p:nvSpPr>
          <p:cNvPr id="171" name="Rectangle 170">
            <a:extLst>
              <a:ext uri="{FF2B5EF4-FFF2-40B4-BE49-F238E27FC236}">
                <a16:creationId xmlns="" xmlns:a16="http://schemas.microsoft.com/office/drawing/2014/main" id="{B1DD8EF3-A667-1142-8521-6C59A39D9309}"/>
              </a:ext>
            </a:extLst>
          </p:cNvPr>
          <p:cNvSpPr/>
          <p:nvPr/>
        </p:nvSpPr>
        <p:spPr>
          <a:xfrm>
            <a:off x="5998102" y="3266718"/>
            <a:ext cx="113773" cy="9470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2" name="TextBox 171">
            <a:extLst>
              <a:ext uri="{FF2B5EF4-FFF2-40B4-BE49-F238E27FC236}">
                <a16:creationId xmlns="" xmlns:a16="http://schemas.microsoft.com/office/drawing/2014/main" id="{81013A1E-F481-7049-9CC8-109AD1542A48}"/>
              </a:ext>
            </a:extLst>
          </p:cNvPr>
          <p:cNvSpPr txBox="1"/>
          <p:nvPr/>
        </p:nvSpPr>
        <p:spPr>
          <a:xfrm>
            <a:off x="6152784" y="3259508"/>
            <a:ext cx="12824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0.6</a:t>
            </a:r>
          </a:p>
        </p:txBody>
      </p:sp>
      <p:sp>
        <p:nvSpPr>
          <p:cNvPr id="173" name="Rectangle 172">
            <a:extLst>
              <a:ext uri="{FF2B5EF4-FFF2-40B4-BE49-F238E27FC236}">
                <a16:creationId xmlns="" xmlns:a16="http://schemas.microsoft.com/office/drawing/2014/main" id="{36A36A57-14E3-354E-9593-1D3ABF862F34}"/>
              </a:ext>
            </a:extLst>
          </p:cNvPr>
          <p:cNvSpPr/>
          <p:nvPr/>
        </p:nvSpPr>
        <p:spPr>
          <a:xfrm>
            <a:off x="5998102" y="3057168"/>
            <a:ext cx="113773" cy="9470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4" name="TextBox 173">
            <a:extLst>
              <a:ext uri="{FF2B5EF4-FFF2-40B4-BE49-F238E27FC236}">
                <a16:creationId xmlns="" xmlns:a16="http://schemas.microsoft.com/office/drawing/2014/main" id="{944B6A7F-DA80-E741-A996-DC2E9A856932}"/>
              </a:ext>
            </a:extLst>
          </p:cNvPr>
          <p:cNvSpPr txBox="1"/>
          <p:nvPr/>
        </p:nvSpPr>
        <p:spPr>
          <a:xfrm>
            <a:off x="6152784" y="3049958"/>
            <a:ext cx="12824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0.6</a:t>
            </a:r>
          </a:p>
        </p:txBody>
      </p:sp>
      <p:sp>
        <p:nvSpPr>
          <p:cNvPr id="175" name="Rectangle 174">
            <a:extLst>
              <a:ext uri="{FF2B5EF4-FFF2-40B4-BE49-F238E27FC236}">
                <a16:creationId xmlns="" xmlns:a16="http://schemas.microsoft.com/office/drawing/2014/main" id="{450DDA0A-B33A-5741-B576-AD15071A11D2}"/>
              </a:ext>
            </a:extLst>
          </p:cNvPr>
          <p:cNvSpPr/>
          <p:nvPr/>
        </p:nvSpPr>
        <p:spPr>
          <a:xfrm>
            <a:off x="5998102" y="1828443"/>
            <a:ext cx="1205973" cy="9470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6" name="TextBox 175">
            <a:extLst>
              <a:ext uri="{FF2B5EF4-FFF2-40B4-BE49-F238E27FC236}">
                <a16:creationId xmlns="" xmlns:a16="http://schemas.microsoft.com/office/drawing/2014/main" id="{04EBC6AE-3B38-2547-AD6D-120B25361E4C}"/>
              </a:ext>
            </a:extLst>
          </p:cNvPr>
          <p:cNvSpPr txBox="1"/>
          <p:nvPr/>
        </p:nvSpPr>
        <p:spPr>
          <a:xfrm>
            <a:off x="7248159" y="1821233"/>
            <a:ext cx="12824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7.3</a:t>
            </a:r>
          </a:p>
        </p:txBody>
      </p:sp>
      <p:sp>
        <p:nvSpPr>
          <p:cNvPr id="177" name="Rectangle 176">
            <a:extLst>
              <a:ext uri="{FF2B5EF4-FFF2-40B4-BE49-F238E27FC236}">
                <a16:creationId xmlns="" xmlns:a16="http://schemas.microsoft.com/office/drawing/2014/main" id="{8F439829-0C38-D440-95B7-6B3637E28C80}"/>
              </a:ext>
            </a:extLst>
          </p:cNvPr>
          <p:cNvSpPr/>
          <p:nvPr/>
        </p:nvSpPr>
        <p:spPr>
          <a:xfrm>
            <a:off x="5998102" y="2031643"/>
            <a:ext cx="913873" cy="9470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8" name="TextBox 177">
            <a:extLst>
              <a:ext uri="{FF2B5EF4-FFF2-40B4-BE49-F238E27FC236}">
                <a16:creationId xmlns="" xmlns:a16="http://schemas.microsoft.com/office/drawing/2014/main" id="{4FEA7EB8-91B7-EC49-A947-C94AB8A8DCE3}"/>
              </a:ext>
            </a:extLst>
          </p:cNvPr>
          <p:cNvSpPr txBox="1"/>
          <p:nvPr/>
        </p:nvSpPr>
        <p:spPr>
          <a:xfrm>
            <a:off x="6959234" y="2024433"/>
            <a:ext cx="12824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5.5</a:t>
            </a:r>
          </a:p>
        </p:txBody>
      </p:sp>
      <p:sp>
        <p:nvSpPr>
          <p:cNvPr id="179" name="Rectangle 178">
            <a:extLst>
              <a:ext uri="{FF2B5EF4-FFF2-40B4-BE49-F238E27FC236}">
                <a16:creationId xmlns="" xmlns:a16="http://schemas.microsoft.com/office/drawing/2014/main" id="{0DE0D1C7-7C00-A349-BC17-1CDF000243A3}"/>
              </a:ext>
            </a:extLst>
          </p:cNvPr>
          <p:cNvSpPr/>
          <p:nvPr/>
        </p:nvSpPr>
        <p:spPr>
          <a:xfrm>
            <a:off x="5998102" y="2238018"/>
            <a:ext cx="405873" cy="9470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0" name="TextBox 179">
            <a:extLst>
              <a:ext uri="{FF2B5EF4-FFF2-40B4-BE49-F238E27FC236}">
                <a16:creationId xmlns="" xmlns:a16="http://schemas.microsoft.com/office/drawing/2014/main" id="{1AE2A5D4-56B6-4048-BBBD-87114B43A7DC}"/>
              </a:ext>
            </a:extLst>
          </p:cNvPr>
          <p:cNvSpPr txBox="1"/>
          <p:nvPr/>
        </p:nvSpPr>
        <p:spPr>
          <a:xfrm>
            <a:off x="6448059" y="2230808"/>
            <a:ext cx="12824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2.4</a:t>
            </a:r>
          </a:p>
        </p:txBody>
      </p:sp>
      <p:sp>
        <p:nvSpPr>
          <p:cNvPr id="182" name="Rectangle 181">
            <a:extLst>
              <a:ext uri="{FF2B5EF4-FFF2-40B4-BE49-F238E27FC236}">
                <a16:creationId xmlns="" xmlns:a16="http://schemas.microsoft.com/office/drawing/2014/main" id="{5B653E75-6D42-B740-ADA0-694C00C11FA2}"/>
              </a:ext>
            </a:extLst>
          </p:cNvPr>
          <p:cNvSpPr/>
          <p:nvPr/>
        </p:nvSpPr>
        <p:spPr>
          <a:xfrm>
            <a:off x="5998103" y="2447568"/>
            <a:ext cx="250298" cy="9470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3" name="TextBox 182">
            <a:extLst>
              <a:ext uri="{FF2B5EF4-FFF2-40B4-BE49-F238E27FC236}">
                <a16:creationId xmlns="" xmlns:a16="http://schemas.microsoft.com/office/drawing/2014/main" id="{24167F89-8922-C34D-96B3-08795CCEEE07}"/>
              </a:ext>
            </a:extLst>
          </p:cNvPr>
          <p:cNvSpPr txBox="1"/>
          <p:nvPr/>
        </p:nvSpPr>
        <p:spPr>
          <a:xfrm>
            <a:off x="6302009" y="2440358"/>
            <a:ext cx="12824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1.5</a:t>
            </a:r>
          </a:p>
        </p:txBody>
      </p:sp>
      <p:sp>
        <p:nvSpPr>
          <p:cNvPr id="184" name="Rectangle 183">
            <a:extLst>
              <a:ext uri="{FF2B5EF4-FFF2-40B4-BE49-F238E27FC236}">
                <a16:creationId xmlns="" xmlns:a16="http://schemas.microsoft.com/office/drawing/2014/main" id="{F1D6451A-858C-F647-B524-77FE0272133F}"/>
              </a:ext>
            </a:extLst>
          </p:cNvPr>
          <p:cNvSpPr/>
          <p:nvPr/>
        </p:nvSpPr>
        <p:spPr>
          <a:xfrm>
            <a:off x="5998102" y="2853968"/>
            <a:ext cx="158223" cy="9470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5" name="TextBox 184">
            <a:extLst>
              <a:ext uri="{FF2B5EF4-FFF2-40B4-BE49-F238E27FC236}">
                <a16:creationId xmlns="" xmlns:a16="http://schemas.microsoft.com/office/drawing/2014/main" id="{03C9022F-CE37-2A4F-8401-018046299ED7}"/>
              </a:ext>
            </a:extLst>
          </p:cNvPr>
          <p:cNvSpPr txBox="1"/>
          <p:nvPr/>
        </p:nvSpPr>
        <p:spPr>
          <a:xfrm>
            <a:off x="6206759" y="2846758"/>
            <a:ext cx="12824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0.9</a:t>
            </a:r>
          </a:p>
        </p:txBody>
      </p:sp>
      <p:sp>
        <p:nvSpPr>
          <p:cNvPr id="186" name="Rectangle 185">
            <a:extLst>
              <a:ext uri="{FF2B5EF4-FFF2-40B4-BE49-F238E27FC236}">
                <a16:creationId xmlns="" xmlns:a16="http://schemas.microsoft.com/office/drawing/2014/main" id="{A138E235-DFAB-A040-AAF5-D73AC28D28B3}"/>
              </a:ext>
            </a:extLst>
          </p:cNvPr>
          <p:cNvSpPr/>
          <p:nvPr/>
        </p:nvSpPr>
        <p:spPr>
          <a:xfrm>
            <a:off x="5998102" y="2650768"/>
            <a:ext cx="205848" cy="9470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7" name="TextBox 186">
            <a:extLst>
              <a:ext uri="{FF2B5EF4-FFF2-40B4-BE49-F238E27FC236}">
                <a16:creationId xmlns="" xmlns:a16="http://schemas.microsoft.com/office/drawing/2014/main" id="{A754B38B-B728-3C4E-B4EB-14EEA9E260D6}"/>
              </a:ext>
            </a:extLst>
          </p:cNvPr>
          <p:cNvSpPr txBox="1"/>
          <p:nvPr/>
        </p:nvSpPr>
        <p:spPr>
          <a:xfrm>
            <a:off x="6251209" y="2643558"/>
            <a:ext cx="12824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1.2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="" xmlns:a16="http://schemas.microsoft.com/office/drawing/2014/main" id="{33BED7E8-37C2-B541-8E44-A4DEC08EAE7E}"/>
              </a:ext>
            </a:extLst>
          </p:cNvPr>
          <p:cNvCxnSpPr>
            <a:cxnSpLocks/>
          </p:cNvCxnSpPr>
          <p:nvPr/>
        </p:nvCxnSpPr>
        <p:spPr>
          <a:xfrm flipV="1">
            <a:off x="5996188" y="1771293"/>
            <a:ext cx="0" cy="3088959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9" name="TextBox 198">
            <a:extLst>
              <a:ext uri="{FF2B5EF4-FFF2-40B4-BE49-F238E27FC236}">
                <a16:creationId xmlns="" xmlns:a16="http://schemas.microsoft.com/office/drawing/2014/main" id="{F8A6B5E9-F4EB-1C4B-BE90-23C317E1E12E}"/>
              </a:ext>
            </a:extLst>
          </p:cNvPr>
          <p:cNvSpPr txBox="1"/>
          <p:nvPr/>
        </p:nvSpPr>
        <p:spPr>
          <a:xfrm>
            <a:off x="681223" y="1052736"/>
            <a:ext cx="3222165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2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AESIs</a:t>
            </a:r>
            <a:r>
              <a:rPr lang="en-GB" sz="1200" b="1" baseline="30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a.b</a:t>
            </a:r>
            <a:r>
              <a:rPr lang="en-GB" sz="12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 (≥2% of patients) defined for atezolizumab</a:t>
            </a:r>
          </a:p>
        </p:txBody>
      </p:sp>
      <p:cxnSp>
        <p:nvCxnSpPr>
          <p:cNvPr id="200" name="Straight Connector 199">
            <a:extLst>
              <a:ext uri="{FF2B5EF4-FFF2-40B4-BE49-F238E27FC236}">
                <a16:creationId xmlns="" xmlns:a16="http://schemas.microsoft.com/office/drawing/2014/main" id="{1FF03589-C888-5245-B7F0-16E8CAE7BCE4}"/>
              </a:ext>
            </a:extLst>
          </p:cNvPr>
          <p:cNvCxnSpPr>
            <a:cxnSpLocks/>
          </p:cNvCxnSpPr>
          <p:nvPr/>
        </p:nvCxnSpPr>
        <p:spPr>
          <a:xfrm rot="16200000" flipV="1">
            <a:off x="2553012" y="4881987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1" name="TextBox 200">
            <a:extLst>
              <a:ext uri="{FF2B5EF4-FFF2-40B4-BE49-F238E27FC236}">
                <a16:creationId xmlns="" xmlns:a16="http://schemas.microsoft.com/office/drawing/2014/main" id="{B88226FF-A380-B848-B43D-5E0307B3D847}"/>
              </a:ext>
            </a:extLst>
          </p:cNvPr>
          <p:cNvSpPr txBox="1"/>
          <p:nvPr/>
        </p:nvSpPr>
        <p:spPr>
          <a:xfrm>
            <a:off x="2543609" y="4926383"/>
            <a:ext cx="65724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="" xmlns:a16="http://schemas.microsoft.com/office/drawing/2014/main" id="{5D8E82E6-B783-5548-B71E-AFA736C326E6}"/>
              </a:ext>
            </a:extLst>
          </p:cNvPr>
          <p:cNvSpPr txBox="1"/>
          <p:nvPr/>
        </p:nvSpPr>
        <p:spPr>
          <a:xfrm>
            <a:off x="2800784" y="4926383"/>
            <a:ext cx="65724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3</a:t>
            </a:r>
          </a:p>
        </p:txBody>
      </p:sp>
      <p:cxnSp>
        <p:nvCxnSpPr>
          <p:cNvPr id="203" name="Straight Connector 202">
            <a:extLst>
              <a:ext uri="{FF2B5EF4-FFF2-40B4-BE49-F238E27FC236}">
                <a16:creationId xmlns="" xmlns:a16="http://schemas.microsoft.com/office/drawing/2014/main" id="{6B68BE3A-C273-EF4D-8547-08CB07E85018}"/>
              </a:ext>
            </a:extLst>
          </p:cNvPr>
          <p:cNvCxnSpPr>
            <a:cxnSpLocks/>
          </p:cNvCxnSpPr>
          <p:nvPr/>
        </p:nvCxnSpPr>
        <p:spPr>
          <a:xfrm rot="16200000" flipV="1">
            <a:off x="2806646" y="4881987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TextBox 211">
            <a:extLst>
              <a:ext uri="{FF2B5EF4-FFF2-40B4-BE49-F238E27FC236}">
                <a16:creationId xmlns="" xmlns:a16="http://schemas.microsoft.com/office/drawing/2014/main" id="{FDC48682-73F2-6948-96A3-EB5CBBBD0836}"/>
              </a:ext>
            </a:extLst>
          </p:cNvPr>
          <p:cNvSpPr txBox="1"/>
          <p:nvPr/>
        </p:nvSpPr>
        <p:spPr>
          <a:xfrm>
            <a:off x="2293284" y="5114990"/>
            <a:ext cx="2220608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2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Median and range of time to onset</a:t>
            </a:r>
            <a:br>
              <a:rPr lang="en-GB" sz="12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</a:br>
            <a:r>
              <a:rPr lang="en-GB" sz="12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and duration of first AESI (months)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="" xmlns:a16="http://schemas.microsoft.com/office/drawing/2014/main" id="{D760E26D-A39E-7243-B4CA-73547EEA0A36}"/>
              </a:ext>
            </a:extLst>
          </p:cNvPr>
          <p:cNvSpPr txBox="1"/>
          <p:nvPr/>
        </p:nvSpPr>
        <p:spPr>
          <a:xfrm>
            <a:off x="2847732" y="4659683"/>
            <a:ext cx="112210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2.8</a:t>
            </a:r>
          </a:p>
        </p:txBody>
      </p:sp>
      <p:cxnSp>
        <p:nvCxnSpPr>
          <p:cNvPr id="217" name="Straight Connector 216">
            <a:extLst>
              <a:ext uri="{FF2B5EF4-FFF2-40B4-BE49-F238E27FC236}">
                <a16:creationId xmlns="" xmlns:a16="http://schemas.microsoft.com/office/drawing/2014/main" id="{26E6E097-0BDC-CC4C-BFF6-BD8C7A1501A1}"/>
              </a:ext>
            </a:extLst>
          </p:cNvPr>
          <p:cNvCxnSpPr>
            <a:cxnSpLocks/>
          </p:cNvCxnSpPr>
          <p:nvPr/>
        </p:nvCxnSpPr>
        <p:spPr>
          <a:xfrm flipV="1">
            <a:off x="2578935" y="4853429"/>
            <a:ext cx="1534545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8" name="TextBox 217">
            <a:extLst>
              <a:ext uri="{FF2B5EF4-FFF2-40B4-BE49-F238E27FC236}">
                <a16:creationId xmlns="" xmlns:a16="http://schemas.microsoft.com/office/drawing/2014/main" id="{9156F77D-E512-4E43-8339-F2589B26449F}"/>
              </a:ext>
            </a:extLst>
          </p:cNvPr>
          <p:cNvSpPr txBox="1"/>
          <p:nvPr/>
        </p:nvSpPr>
        <p:spPr>
          <a:xfrm>
            <a:off x="350300" y="3532489"/>
            <a:ext cx="1317669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Infusion-related reaction onset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="" xmlns:a16="http://schemas.microsoft.com/office/drawing/2014/main" id="{77F9C100-C696-E941-878F-EC4753BAB015}"/>
              </a:ext>
            </a:extLst>
          </p:cNvPr>
          <p:cNvSpPr txBox="1"/>
          <p:nvPr/>
        </p:nvSpPr>
        <p:spPr>
          <a:xfrm>
            <a:off x="667695" y="4565147"/>
            <a:ext cx="1000274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Diabetes mellitus onset</a:t>
            </a:r>
          </a:p>
        </p:txBody>
      </p:sp>
      <p:sp>
        <p:nvSpPr>
          <p:cNvPr id="220" name="TextBox 219">
            <a:extLst>
              <a:ext uri="{FF2B5EF4-FFF2-40B4-BE49-F238E27FC236}">
                <a16:creationId xmlns="" xmlns:a16="http://schemas.microsoft.com/office/drawing/2014/main" id="{EFE8CAE8-42D4-0944-997B-764524E49614}"/>
              </a:ext>
            </a:extLst>
          </p:cNvPr>
          <p:cNvSpPr txBox="1"/>
          <p:nvPr/>
        </p:nvSpPr>
        <p:spPr>
          <a:xfrm>
            <a:off x="1203098" y="2863211"/>
            <a:ext cx="464871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Rash onset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="" xmlns:a16="http://schemas.microsoft.com/office/drawing/2014/main" id="{F2B25B0A-5086-314B-82AD-B0902D5192E3}"/>
              </a:ext>
            </a:extLst>
          </p:cNvPr>
          <p:cNvSpPr txBox="1"/>
          <p:nvPr/>
        </p:nvSpPr>
        <p:spPr>
          <a:xfrm>
            <a:off x="539455" y="2522908"/>
            <a:ext cx="1128514" cy="11080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Hepatitis (diagnosis) onset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="" xmlns:a16="http://schemas.microsoft.com/office/drawing/2014/main" id="{A3B6B729-C79A-A141-9ECC-1606B6EE0BE2}"/>
              </a:ext>
            </a:extLst>
          </p:cNvPr>
          <p:cNvSpPr txBox="1"/>
          <p:nvPr/>
        </p:nvSpPr>
        <p:spPr>
          <a:xfrm>
            <a:off x="3051609" y="4926383"/>
            <a:ext cx="65724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6</a:t>
            </a:r>
          </a:p>
        </p:txBody>
      </p:sp>
      <p:cxnSp>
        <p:nvCxnSpPr>
          <p:cNvPr id="225" name="Straight Connector 224">
            <a:extLst>
              <a:ext uri="{FF2B5EF4-FFF2-40B4-BE49-F238E27FC236}">
                <a16:creationId xmlns="" xmlns:a16="http://schemas.microsoft.com/office/drawing/2014/main" id="{0083F2B7-47AE-BA42-8967-9C5E97DDACC8}"/>
              </a:ext>
            </a:extLst>
          </p:cNvPr>
          <p:cNvCxnSpPr>
            <a:cxnSpLocks/>
          </p:cNvCxnSpPr>
          <p:nvPr/>
        </p:nvCxnSpPr>
        <p:spPr>
          <a:xfrm rot="16200000" flipV="1">
            <a:off x="3057471" y="4881987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6" name="TextBox 225">
            <a:extLst>
              <a:ext uri="{FF2B5EF4-FFF2-40B4-BE49-F238E27FC236}">
                <a16:creationId xmlns="" xmlns:a16="http://schemas.microsoft.com/office/drawing/2014/main" id="{DF95F0B6-8182-6C45-BA25-290301D0D1DF}"/>
              </a:ext>
            </a:extLst>
          </p:cNvPr>
          <p:cNvSpPr txBox="1"/>
          <p:nvPr/>
        </p:nvSpPr>
        <p:spPr>
          <a:xfrm>
            <a:off x="3305609" y="4926383"/>
            <a:ext cx="65724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9</a:t>
            </a:r>
          </a:p>
        </p:txBody>
      </p:sp>
      <p:cxnSp>
        <p:nvCxnSpPr>
          <p:cNvPr id="227" name="Straight Connector 226">
            <a:extLst>
              <a:ext uri="{FF2B5EF4-FFF2-40B4-BE49-F238E27FC236}">
                <a16:creationId xmlns="" xmlns:a16="http://schemas.microsoft.com/office/drawing/2014/main" id="{0B09C384-D147-9B42-952E-4CCC3D83C5BA}"/>
              </a:ext>
            </a:extLst>
          </p:cNvPr>
          <p:cNvCxnSpPr>
            <a:cxnSpLocks/>
          </p:cNvCxnSpPr>
          <p:nvPr/>
        </p:nvCxnSpPr>
        <p:spPr>
          <a:xfrm rot="16200000" flipV="1">
            <a:off x="3311471" y="4881987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8" name="TextBox 227">
            <a:extLst>
              <a:ext uri="{FF2B5EF4-FFF2-40B4-BE49-F238E27FC236}">
                <a16:creationId xmlns="" xmlns:a16="http://schemas.microsoft.com/office/drawing/2014/main" id="{984EE4BC-04CA-CF43-8AE4-A7CD23455369}"/>
              </a:ext>
            </a:extLst>
          </p:cNvPr>
          <p:cNvSpPr txBox="1"/>
          <p:nvPr/>
        </p:nvSpPr>
        <p:spPr>
          <a:xfrm>
            <a:off x="3529923" y="4926383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12</a:t>
            </a:r>
          </a:p>
        </p:txBody>
      </p:sp>
      <p:cxnSp>
        <p:nvCxnSpPr>
          <p:cNvPr id="229" name="Straight Connector 228">
            <a:extLst>
              <a:ext uri="{FF2B5EF4-FFF2-40B4-BE49-F238E27FC236}">
                <a16:creationId xmlns="" xmlns:a16="http://schemas.microsoft.com/office/drawing/2014/main" id="{3A8B43FB-E0D1-AE45-9D6B-2FFF21272747}"/>
              </a:ext>
            </a:extLst>
          </p:cNvPr>
          <p:cNvCxnSpPr>
            <a:cxnSpLocks/>
          </p:cNvCxnSpPr>
          <p:nvPr/>
        </p:nvCxnSpPr>
        <p:spPr>
          <a:xfrm rot="16200000" flipV="1">
            <a:off x="3568646" y="4881987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1" name="TextBox 230">
            <a:extLst>
              <a:ext uri="{FF2B5EF4-FFF2-40B4-BE49-F238E27FC236}">
                <a16:creationId xmlns="" xmlns:a16="http://schemas.microsoft.com/office/drawing/2014/main" id="{2205FF18-826A-FE47-968D-AD2D23209EE4}"/>
              </a:ext>
            </a:extLst>
          </p:cNvPr>
          <p:cNvSpPr txBox="1"/>
          <p:nvPr/>
        </p:nvSpPr>
        <p:spPr>
          <a:xfrm>
            <a:off x="2957022" y="4735992"/>
            <a:ext cx="800183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0.2+-4.5+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="" xmlns:a16="http://schemas.microsoft.com/office/drawing/2014/main" id="{5B560D31-CEAA-B343-894B-15556E32BA6A}"/>
              </a:ext>
            </a:extLst>
          </p:cNvPr>
          <p:cNvSpPr txBox="1"/>
          <p:nvPr/>
        </p:nvSpPr>
        <p:spPr>
          <a:xfrm>
            <a:off x="3783923" y="4926383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15</a:t>
            </a:r>
          </a:p>
        </p:txBody>
      </p:sp>
      <p:cxnSp>
        <p:nvCxnSpPr>
          <p:cNvPr id="260" name="Straight Connector 259">
            <a:extLst>
              <a:ext uri="{FF2B5EF4-FFF2-40B4-BE49-F238E27FC236}">
                <a16:creationId xmlns="" xmlns:a16="http://schemas.microsoft.com/office/drawing/2014/main" id="{D94541E5-0AF9-7740-AA2C-D69813BC0709}"/>
              </a:ext>
            </a:extLst>
          </p:cNvPr>
          <p:cNvCxnSpPr>
            <a:cxnSpLocks/>
          </p:cNvCxnSpPr>
          <p:nvPr/>
        </p:nvCxnSpPr>
        <p:spPr>
          <a:xfrm rot="16200000" flipV="1">
            <a:off x="3822646" y="4881987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1" name="TextBox 260">
            <a:extLst>
              <a:ext uri="{FF2B5EF4-FFF2-40B4-BE49-F238E27FC236}">
                <a16:creationId xmlns="" xmlns:a16="http://schemas.microsoft.com/office/drawing/2014/main" id="{9A9AB457-994F-8A41-8423-1422A7C4DEC1}"/>
              </a:ext>
            </a:extLst>
          </p:cNvPr>
          <p:cNvSpPr txBox="1"/>
          <p:nvPr/>
        </p:nvSpPr>
        <p:spPr>
          <a:xfrm>
            <a:off x="4037923" y="4926383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18</a:t>
            </a:r>
          </a:p>
        </p:txBody>
      </p:sp>
      <p:cxnSp>
        <p:nvCxnSpPr>
          <p:cNvPr id="262" name="Straight Connector 261">
            <a:extLst>
              <a:ext uri="{FF2B5EF4-FFF2-40B4-BE49-F238E27FC236}">
                <a16:creationId xmlns="" xmlns:a16="http://schemas.microsoft.com/office/drawing/2014/main" id="{B9880250-50DD-EC41-8C88-ADD78963FED2}"/>
              </a:ext>
            </a:extLst>
          </p:cNvPr>
          <p:cNvCxnSpPr>
            <a:cxnSpLocks/>
          </p:cNvCxnSpPr>
          <p:nvPr/>
        </p:nvCxnSpPr>
        <p:spPr>
          <a:xfrm rot="16200000" flipV="1">
            <a:off x="4076646" y="4881987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Connector 262">
            <a:extLst>
              <a:ext uri="{FF2B5EF4-FFF2-40B4-BE49-F238E27FC236}">
                <a16:creationId xmlns="" xmlns:a16="http://schemas.microsoft.com/office/drawing/2014/main" id="{48D305A1-A3F3-9547-AABA-3E9BEC9244CB}"/>
              </a:ext>
            </a:extLst>
          </p:cNvPr>
          <p:cNvCxnSpPr/>
          <p:nvPr/>
        </p:nvCxnSpPr>
        <p:spPr>
          <a:xfrm>
            <a:off x="2581925" y="1907680"/>
            <a:ext cx="994980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4" name="TextBox 263">
            <a:extLst>
              <a:ext uri="{FF2B5EF4-FFF2-40B4-BE49-F238E27FC236}">
                <a16:creationId xmlns="" xmlns:a16="http://schemas.microsoft.com/office/drawing/2014/main" id="{8371489A-2512-0D41-BE6B-6791EEE52B8E}"/>
              </a:ext>
            </a:extLst>
          </p:cNvPr>
          <p:cNvSpPr txBox="1"/>
          <p:nvPr/>
        </p:nvSpPr>
        <p:spPr>
          <a:xfrm>
            <a:off x="3618407" y="1852180"/>
            <a:ext cx="800183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0.0-11.8</a:t>
            </a:r>
          </a:p>
        </p:txBody>
      </p:sp>
      <p:sp>
        <p:nvSpPr>
          <p:cNvPr id="265" name="TextBox 264">
            <a:extLst>
              <a:ext uri="{FF2B5EF4-FFF2-40B4-BE49-F238E27FC236}">
                <a16:creationId xmlns="" xmlns:a16="http://schemas.microsoft.com/office/drawing/2014/main" id="{A44D1DC1-3A2C-7A48-BB03-5CABC74E9757}"/>
              </a:ext>
            </a:extLst>
          </p:cNvPr>
          <p:cNvSpPr txBox="1"/>
          <p:nvPr/>
        </p:nvSpPr>
        <p:spPr>
          <a:xfrm>
            <a:off x="2750788" y="1777361"/>
            <a:ext cx="167810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1.6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="" xmlns:a16="http://schemas.microsoft.com/office/drawing/2014/main" id="{72D9B102-5C6A-AE4E-863E-15FCABCADC5E}"/>
              </a:ext>
            </a:extLst>
          </p:cNvPr>
          <p:cNvSpPr txBox="1"/>
          <p:nvPr/>
        </p:nvSpPr>
        <p:spPr>
          <a:xfrm>
            <a:off x="850947" y="1745943"/>
            <a:ext cx="864019" cy="2215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Hepatitis (diagnosis,</a:t>
            </a:r>
            <a:b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</a:br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laboratory) onset</a:t>
            </a:r>
          </a:p>
        </p:txBody>
      </p:sp>
      <p:sp>
        <p:nvSpPr>
          <p:cNvPr id="12" name="Diamond 11">
            <a:extLst>
              <a:ext uri="{FF2B5EF4-FFF2-40B4-BE49-F238E27FC236}">
                <a16:creationId xmlns="" xmlns:a16="http://schemas.microsoft.com/office/drawing/2014/main" id="{DBD87314-0713-A54E-A9EA-8C16A77BAEC2}"/>
              </a:ext>
            </a:extLst>
          </p:cNvPr>
          <p:cNvSpPr/>
          <p:nvPr/>
        </p:nvSpPr>
        <p:spPr>
          <a:xfrm>
            <a:off x="2665371" y="1856743"/>
            <a:ext cx="76510" cy="101875"/>
          </a:xfrm>
          <a:prstGeom prst="diamond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271" name="Straight Connector 270">
            <a:extLst>
              <a:ext uri="{FF2B5EF4-FFF2-40B4-BE49-F238E27FC236}">
                <a16:creationId xmlns="" xmlns:a16="http://schemas.microsoft.com/office/drawing/2014/main" id="{111439F9-F9CC-7F48-84DC-51FFBAEC3FB8}"/>
              </a:ext>
            </a:extLst>
          </p:cNvPr>
          <p:cNvCxnSpPr>
            <a:cxnSpLocks/>
          </p:cNvCxnSpPr>
          <p:nvPr/>
        </p:nvCxnSpPr>
        <p:spPr>
          <a:xfrm>
            <a:off x="2600975" y="2064481"/>
            <a:ext cx="113785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2" name="TextBox 271">
            <a:extLst>
              <a:ext uri="{FF2B5EF4-FFF2-40B4-BE49-F238E27FC236}">
                <a16:creationId xmlns="" xmlns:a16="http://schemas.microsoft.com/office/drawing/2014/main" id="{2147584E-2360-7244-BA44-87D149520A2A}"/>
              </a:ext>
            </a:extLst>
          </p:cNvPr>
          <p:cNvSpPr txBox="1"/>
          <p:nvPr/>
        </p:nvSpPr>
        <p:spPr>
          <a:xfrm>
            <a:off x="3778416" y="2005961"/>
            <a:ext cx="535597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0.1+-14.1+</a:t>
            </a:r>
          </a:p>
        </p:txBody>
      </p:sp>
      <p:sp>
        <p:nvSpPr>
          <p:cNvPr id="273" name="TextBox 272">
            <a:extLst>
              <a:ext uri="{FF2B5EF4-FFF2-40B4-BE49-F238E27FC236}">
                <a16:creationId xmlns="" xmlns:a16="http://schemas.microsoft.com/office/drawing/2014/main" id="{E39EABA8-2E8A-7F4D-8094-DC7CC62116DC}"/>
              </a:ext>
            </a:extLst>
          </p:cNvPr>
          <p:cNvSpPr txBox="1"/>
          <p:nvPr/>
        </p:nvSpPr>
        <p:spPr>
          <a:xfrm>
            <a:off x="2827240" y="1929258"/>
            <a:ext cx="167810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2.1</a:t>
            </a:r>
          </a:p>
        </p:txBody>
      </p:sp>
      <p:sp>
        <p:nvSpPr>
          <p:cNvPr id="274" name="Diamond 273">
            <a:extLst>
              <a:ext uri="{FF2B5EF4-FFF2-40B4-BE49-F238E27FC236}">
                <a16:creationId xmlns="" xmlns:a16="http://schemas.microsoft.com/office/drawing/2014/main" id="{E438ABC5-6E84-B340-8B1D-C4C532F08A33}"/>
              </a:ext>
            </a:extLst>
          </p:cNvPr>
          <p:cNvSpPr/>
          <p:nvPr/>
        </p:nvSpPr>
        <p:spPr>
          <a:xfrm>
            <a:off x="2725696" y="2002793"/>
            <a:ext cx="76510" cy="123376"/>
          </a:xfrm>
          <a:prstGeom prst="diamond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7" name="Diamond 276">
            <a:extLst>
              <a:ext uri="{FF2B5EF4-FFF2-40B4-BE49-F238E27FC236}">
                <a16:creationId xmlns="" xmlns:a16="http://schemas.microsoft.com/office/drawing/2014/main" id="{30638991-BEE9-FD42-B0E7-B1058B95CE57}"/>
              </a:ext>
            </a:extLst>
          </p:cNvPr>
          <p:cNvSpPr/>
          <p:nvPr/>
        </p:nvSpPr>
        <p:spPr>
          <a:xfrm>
            <a:off x="2690771" y="1494793"/>
            <a:ext cx="76510" cy="101875"/>
          </a:xfrm>
          <a:prstGeom prst="diamond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8" name="Diamond 277">
            <a:extLst>
              <a:ext uri="{FF2B5EF4-FFF2-40B4-BE49-F238E27FC236}">
                <a16:creationId xmlns="" xmlns:a16="http://schemas.microsoft.com/office/drawing/2014/main" id="{6DDD9493-D5FF-BF47-A356-356A1DC28DA2}"/>
              </a:ext>
            </a:extLst>
          </p:cNvPr>
          <p:cNvSpPr/>
          <p:nvPr/>
        </p:nvSpPr>
        <p:spPr>
          <a:xfrm>
            <a:off x="2690771" y="1618618"/>
            <a:ext cx="76510" cy="101875"/>
          </a:xfrm>
          <a:prstGeom prst="diamond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279" name="Straight Connector 278">
            <a:extLst>
              <a:ext uri="{FF2B5EF4-FFF2-40B4-BE49-F238E27FC236}">
                <a16:creationId xmlns="" xmlns:a16="http://schemas.microsoft.com/office/drawing/2014/main" id="{96009733-0C00-0D49-A9FF-5432496471EA}"/>
              </a:ext>
            </a:extLst>
          </p:cNvPr>
          <p:cNvCxnSpPr>
            <a:cxnSpLocks/>
          </p:cNvCxnSpPr>
          <p:nvPr/>
        </p:nvCxnSpPr>
        <p:spPr>
          <a:xfrm>
            <a:off x="2581925" y="2250580"/>
            <a:ext cx="991805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0" name="TextBox 279">
            <a:extLst>
              <a:ext uri="{FF2B5EF4-FFF2-40B4-BE49-F238E27FC236}">
                <a16:creationId xmlns="" xmlns:a16="http://schemas.microsoft.com/office/drawing/2014/main" id="{4D38B24C-ADE4-6F43-A53C-DAFFF59C648D}"/>
              </a:ext>
            </a:extLst>
          </p:cNvPr>
          <p:cNvSpPr txBox="1"/>
          <p:nvPr/>
        </p:nvSpPr>
        <p:spPr>
          <a:xfrm>
            <a:off x="3611212" y="2195079"/>
            <a:ext cx="800183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0.0-11.8</a:t>
            </a:r>
          </a:p>
        </p:txBody>
      </p:sp>
      <p:sp>
        <p:nvSpPr>
          <p:cNvPr id="281" name="TextBox 280">
            <a:extLst>
              <a:ext uri="{FF2B5EF4-FFF2-40B4-BE49-F238E27FC236}">
                <a16:creationId xmlns="" xmlns:a16="http://schemas.microsoft.com/office/drawing/2014/main" id="{721BD510-104D-144E-A4D2-C53C5235779C}"/>
              </a:ext>
            </a:extLst>
          </p:cNvPr>
          <p:cNvSpPr txBox="1"/>
          <p:nvPr/>
        </p:nvSpPr>
        <p:spPr>
          <a:xfrm>
            <a:off x="2728563" y="2120261"/>
            <a:ext cx="167810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1.4</a:t>
            </a:r>
          </a:p>
        </p:txBody>
      </p:sp>
      <p:sp>
        <p:nvSpPr>
          <p:cNvPr id="282" name="Diamond 281">
            <a:extLst>
              <a:ext uri="{FF2B5EF4-FFF2-40B4-BE49-F238E27FC236}">
                <a16:creationId xmlns="" xmlns:a16="http://schemas.microsoft.com/office/drawing/2014/main" id="{E5447F86-9B10-CF44-9E8E-1712498FC8EC}"/>
              </a:ext>
            </a:extLst>
          </p:cNvPr>
          <p:cNvSpPr/>
          <p:nvPr/>
        </p:nvSpPr>
        <p:spPr>
          <a:xfrm>
            <a:off x="2655846" y="2199643"/>
            <a:ext cx="76510" cy="101875"/>
          </a:xfrm>
          <a:prstGeom prst="diamond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283" name="Straight Connector 282">
            <a:extLst>
              <a:ext uri="{FF2B5EF4-FFF2-40B4-BE49-F238E27FC236}">
                <a16:creationId xmlns="" xmlns:a16="http://schemas.microsoft.com/office/drawing/2014/main" id="{575CB79D-B57B-474A-930C-EF0DF42E4908}"/>
              </a:ext>
            </a:extLst>
          </p:cNvPr>
          <p:cNvCxnSpPr>
            <a:cxnSpLocks/>
          </p:cNvCxnSpPr>
          <p:nvPr/>
        </p:nvCxnSpPr>
        <p:spPr>
          <a:xfrm>
            <a:off x="2600975" y="2407381"/>
            <a:ext cx="113785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4" name="TextBox 283">
            <a:extLst>
              <a:ext uri="{FF2B5EF4-FFF2-40B4-BE49-F238E27FC236}">
                <a16:creationId xmlns="" xmlns:a16="http://schemas.microsoft.com/office/drawing/2014/main" id="{52CF7CC2-A85D-7446-9BB3-A262933647C1}"/>
              </a:ext>
            </a:extLst>
          </p:cNvPr>
          <p:cNvSpPr txBox="1"/>
          <p:nvPr/>
        </p:nvSpPr>
        <p:spPr>
          <a:xfrm>
            <a:off x="3770124" y="2353080"/>
            <a:ext cx="535597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0.1+-14.1+</a:t>
            </a:r>
          </a:p>
        </p:txBody>
      </p:sp>
      <p:sp>
        <p:nvSpPr>
          <p:cNvPr id="285" name="TextBox 284">
            <a:extLst>
              <a:ext uri="{FF2B5EF4-FFF2-40B4-BE49-F238E27FC236}">
                <a16:creationId xmlns="" xmlns:a16="http://schemas.microsoft.com/office/drawing/2014/main" id="{7C0574AC-1A34-0945-9A75-C3CB50B26F37}"/>
              </a:ext>
            </a:extLst>
          </p:cNvPr>
          <p:cNvSpPr txBox="1"/>
          <p:nvPr/>
        </p:nvSpPr>
        <p:spPr>
          <a:xfrm>
            <a:off x="2847082" y="2289197"/>
            <a:ext cx="167810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2.5</a:t>
            </a:r>
          </a:p>
        </p:txBody>
      </p:sp>
      <p:sp>
        <p:nvSpPr>
          <p:cNvPr id="286" name="Diamond 285">
            <a:extLst>
              <a:ext uri="{FF2B5EF4-FFF2-40B4-BE49-F238E27FC236}">
                <a16:creationId xmlns="" xmlns:a16="http://schemas.microsoft.com/office/drawing/2014/main" id="{340C83AE-42D3-3C42-A799-C90C60F9D23E}"/>
              </a:ext>
            </a:extLst>
          </p:cNvPr>
          <p:cNvSpPr/>
          <p:nvPr/>
        </p:nvSpPr>
        <p:spPr>
          <a:xfrm>
            <a:off x="2747921" y="2345693"/>
            <a:ext cx="76510" cy="123376"/>
          </a:xfrm>
          <a:prstGeom prst="diamond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258" name="Straight Connector 257">
            <a:extLst>
              <a:ext uri="{FF2B5EF4-FFF2-40B4-BE49-F238E27FC236}">
                <a16:creationId xmlns="" xmlns:a16="http://schemas.microsoft.com/office/drawing/2014/main" id="{CFD09EBA-5F4B-C649-BC21-A884B5495791}"/>
              </a:ext>
            </a:extLst>
          </p:cNvPr>
          <p:cNvCxnSpPr>
            <a:cxnSpLocks/>
          </p:cNvCxnSpPr>
          <p:nvPr/>
        </p:nvCxnSpPr>
        <p:spPr>
          <a:xfrm flipV="1">
            <a:off x="2580011" y="1771293"/>
            <a:ext cx="0" cy="3088959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9" name="Straight Connector 288">
            <a:extLst>
              <a:ext uri="{FF2B5EF4-FFF2-40B4-BE49-F238E27FC236}">
                <a16:creationId xmlns="" xmlns:a16="http://schemas.microsoft.com/office/drawing/2014/main" id="{3983506F-26EA-B342-BBAA-16469796A4E9}"/>
              </a:ext>
            </a:extLst>
          </p:cNvPr>
          <p:cNvCxnSpPr>
            <a:cxnSpLocks/>
          </p:cNvCxnSpPr>
          <p:nvPr/>
        </p:nvCxnSpPr>
        <p:spPr>
          <a:xfrm>
            <a:off x="2591450" y="2590305"/>
            <a:ext cx="1137855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0" name="TextBox 289">
            <a:extLst>
              <a:ext uri="{FF2B5EF4-FFF2-40B4-BE49-F238E27FC236}">
                <a16:creationId xmlns="" xmlns:a16="http://schemas.microsoft.com/office/drawing/2014/main" id="{1D2E765F-49B4-B446-8FC5-9EDA35141BFB}"/>
              </a:ext>
            </a:extLst>
          </p:cNvPr>
          <p:cNvSpPr txBox="1"/>
          <p:nvPr/>
        </p:nvSpPr>
        <p:spPr>
          <a:xfrm>
            <a:off x="3770124" y="2536832"/>
            <a:ext cx="359393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0.1-13.6</a:t>
            </a:r>
          </a:p>
        </p:txBody>
      </p:sp>
      <p:sp>
        <p:nvSpPr>
          <p:cNvPr id="291" name="TextBox 290">
            <a:extLst>
              <a:ext uri="{FF2B5EF4-FFF2-40B4-BE49-F238E27FC236}">
                <a16:creationId xmlns="" xmlns:a16="http://schemas.microsoft.com/office/drawing/2014/main" id="{33621161-B2D2-0E44-BA94-24CF8492BF2C}"/>
              </a:ext>
            </a:extLst>
          </p:cNvPr>
          <p:cNvSpPr txBox="1"/>
          <p:nvPr/>
        </p:nvSpPr>
        <p:spPr>
          <a:xfrm>
            <a:off x="2915888" y="2459986"/>
            <a:ext cx="167810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3.6</a:t>
            </a:r>
          </a:p>
        </p:txBody>
      </p:sp>
      <p:sp>
        <p:nvSpPr>
          <p:cNvPr id="292" name="Diamond 291">
            <a:extLst>
              <a:ext uri="{FF2B5EF4-FFF2-40B4-BE49-F238E27FC236}">
                <a16:creationId xmlns="" xmlns:a16="http://schemas.microsoft.com/office/drawing/2014/main" id="{68C3463B-26B6-C643-B595-02854BB083D0}"/>
              </a:ext>
            </a:extLst>
          </p:cNvPr>
          <p:cNvSpPr/>
          <p:nvPr/>
        </p:nvSpPr>
        <p:spPr>
          <a:xfrm>
            <a:off x="2839996" y="2539368"/>
            <a:ext cx="76510" cy="101875"/>
          </a:xfrm>
          <a:prstGeom prst="diamond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293" name="Straight Connector 292">
            <a:extLst>
              <a:ext uri="{FF2B5EF4-FFF2-40B4-BE49-F238E27FC236}">
                <a16:creationId xmlns="" xmlns:a16="http://schemas.microsoft.com/office/drawing/2014/main" id="{BCC2194C-9A17-FD46-808F-C858D9908BCC}"/>
              </a:ext>
            </a:extLst>
          </p:cNvPr>
          <p:cNvCxnSpPr>
            <a:cxnSpLocks/>
          </p:cNvCxnSpPr>
          <p:nvPr/>
        </p:nvCxnSpPr>
        <p:spPr>
          <a:xfrm>
            <a:off x="2600975" y="2747106"/>
            <a:ext cx="90925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4" name="TextBox 293">
            <a:extLst>
              <a:ext uri="{FF2B5EF4-FFF2-40B4-BE49-F238E27FC236}">
                <a16:creationId xmlns="" xmlns:a16="http://schemas.microsoft.com/office/drawing/2014/main" id="{AB0743DF-4009-CD4F-A14D-4212ED1A6B0E}"/>
              </a:ext>
            </a:extLst>
          </p:cNvPr>
          <p:cNvSpPr txBox="1"/>
          <p:nvPr/>
        </p:nvSpPr>
        <p:spPr>
          <a:xfrm>
            <a:off x="3550972" y="2691608"/>
            <a:ext cx="535597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0.1+-11.3+</a:t>
            </a:r>
          </a:p>
        </p:txBody>
      </p:sp>
      <p:sp>
        <p:nvSpPr>
          <p:cNvPr id="295" name="TextBox 294">
            <a:extLst>
              <a:ext uri="{FF2B5EF4-FFF2-40B4-BE49-F238E27FC236}">
                <a16:creationId xmlns="" xmlns:a16="http://schemas.microsoft.com/office/drawing/2014/main" id="{F162C6D0-EB4A-3948-AE32-FB305E289C93}"/>
              </a:ext>
            </a:extLst>
          </p:cNvPr>
          <p:cNvSpPr txBox="1"/>
          <p:nvPr/>
        </p:nvSpPr>
        <p:spPr>
          <a:xfrm>
            <a:off x="2732846" y="2634729"/>
            <a:ext cx="167810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0.9</a:t>
            </a:r>
          </a:p>
        </p:txBody>
      </p:sp>
      <p:sp>
        <p:nvSpPr>
          <p:cNvPr id="296" name="Diamond 295">
            <a:extLst>
              <a:ext uri="{FF2B5EF4-FFF2-40B4-BE49-F238E27FC236}">
                <a16:creationId xmlns="" xmlns:a16="http://schemas.microsoft.com/office/drawing/2014/main" id="{BE24838E-56F7-C746-BDF3-004BAE4F32EA}"/>
              </a:ext>
            </a:extLst>
          </p:cNvPr>
          <p:cNvSpPr/>
          <p:nvPr/>
        </p:nvSpPr>
        <p:spPr>
          <a:xfrm>
            <a:off x="2614571" y="2685418"/>
            <a:ext cx="76510" cy="123376"/>
          </a:xfrm>
          <a:prstGeom prst="diamond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297" name="Straight Connector 296">
            <a:extLst>
              <a:ext uri="{FF2B5EF4-FFF2-40B4-BE49-F238E27FC236}">
                <a16:creationId xmlns="" xmlns:a16="http://schemas.microsoft.com/office/drawing/2014/main" id="{38A0F5C9-134E-E049-84B1-CE824DA0DDCB}"/>
              </a:ext>
            </a:extLst>
          </p:cNvPr>
          <p:cNvCxnSpPr>
            <a:cxnSpLocks/>
          </p:cNvCxnSpPr>
          <p:nvPr/>
        </p:nvCxnSpPr>
        <p:spPr>
          <a:xfrm>
            <a:off x="2591450" y="2926855"/>
            <a:ext cx="1153730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8" name="TextBox 297">
            <a:extLst>
              <a:ext uri="{FF2B5EF4-FFF2-40B4-BE49-F238E27FC236}">
                <a16:creationId xmlns="" xmlns:a16="http://schemas.microsoft.com/office/drawing/2014/main" id="{833158FB-3E04-5E49-9364-32409EAB4609}"/>
              </a:ext>
            </a:extLst>
          </p:cNvPr>
          <p:cNvSpPr txBox="1"/>
          <p:nvPr/>
        </p:nvSpPr>
        <p:spPr>
          <a:xfrm>
            <a:off x="3780734" y="2872827"/>
            <a:ext cx="423267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0.1-13.8</a:t>
            </a:r>
          </a:p>
        </p:txBody>
      </p:sp>
      <p:sp>
        <p:nvSpPr>
          <p:cNvPr id="299" name="TextBox 298">
            <a:extLst>
              <a:ext uri="{FF2B5EF4-FFF2-40B4-BE49-F238E27FC236}">
                <a16:creationId xmlns="" xmlns:a16="http://schemas.microsoft.com/office/drawing/2014/main" id="{55D0F557-195B-394F-A5F3-E624F3705F31}"/>
              </a:ext>
            </a:extLst>
          </p:cNvPr>
          <p:cNvSpPr txBox="1"/>
          <p:nvPr/>
        </p:nvSpPr>
        <p:spPr>
          <a:xfrm>
            <a:off x="2852388" y="2796536"/>
            <a:ext cx="167810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2.7</a:t>
            </a:r>
          </a:p>
        </p:txBody>
      </p:sp>
      <p:sp>
        <p:nvSpPr>
          <p:cNvPr id="300" name="Diamond 299">
            <a:extLst>
              <a:ext uri="{FF2B5EF4-FFF2-40B4-BE49-F238E27FC236}">
                <a16:creationId xmlns="" xmlns:a16="http://schemas.microsoft.com/office/drawing/2014/main" id="{58CEF032-2CDE-8A4A-8D21-9A9C6286C49A}"/>
              </a:ext>
            </a:extLst>
          </p:cNvPr>
          <p:cNvSpPr/>
          <p:nvPr/>
        </p:nvSpPr>
        <p:spPr>
          <a:xfrm>
            <a:off x="2773321" y="2875918"/>
            <a:ext cx="76510" cy="101875"/>
          </a:xfrm>
          <a:prstGeom prst="diamond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301" name="Straight Connector 300">
            <a:extLst>
              <a:ext uri="{FF2B5EF4-FFF2-40B4-BE49-F238E27FC236}">
                <a16:creationId xmlns="" xmlns:a16="http://schemas.microsoft.com/office/drawing/2014/main" id="{AD0524DB-6B45-574F-B781-203801462F76}"/>
              </a:ext>
            </a:extLst>
          </p:cNvPr>
          <p:cNvCxnSpPr>
            <a:cxnSpLocks/>
          </p:cNvCxnSpPr>
          <p:nvPr/>
        </p:nvCxnSpPr>
        <p:spPr>
          <a:xfrm>
            <a:off x="2591450" y="3083656"/>
            <a:ext cx="101720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2" name="TextBox 301">
            <a:extLst>
              <a:ext uri="{FF2B5EF4-FFF2-40B4-BE49-F238E27FC236}">
                <a16:creationId xmlns="" xmlns:a16="http://schemas.microsoft.com/office/drawing/2014/main" id="{C7B0DCFB-0E2A-4046-A3AB-B227F5744CD0}"/>
              </a:ext>
            </a:extLst>
          </p:cNvPr>
          <p:cNvSpPr txBox="1"/>
          <p:nvPr/>
        </p:nvSpPr>
        <p:spPr>
          <a:xfrm>
            <a:off x="3642962" y="3025136"/>
            <a:ext cx="535597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0.1-12.6+</a:t>
            </a:r>
          </a:p>
        </p:txBody>
      </p:sp>
      <p:sp>
        <p:nvSpPr>
          <p:cNvPr id="303" name="TextBox 302">
            <a:extLst>
              <a:ext uri="{FF2B5EF4-FFF2-40B4-BE49-F238E27FC236}">
                <a16:creationId xmlns="" xmlns:a16="http://schemas.microsoft.com/office/drawing/2014/main" id="{6810D5ED-D17C-4C45-BF87-B9871F1BFB61}"/>
              </a:ext>
            </a:extLst>
          </p:cNvPr>
          <p:cNvSpPr txBox="1"/>
          <p:nvPr/>
        </p:nvSpPr>
        <p:spPr>
          <a:xfrm>
            <a:off x="2905167" y="2961324"/>
            <a:ext cx="167810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3.1</a:t>
            </a:r>
          </a:p>
        </p:txBody>
      </p:sp>
      <p:sp>
        <p:nvSpPr>
          <p:cNvPr id="304" name="Diamond 303">
            <a:extLst>
              <a:ext uri="{FF2B5EF4-FFF2-40B4-BE49-F238E27FC236}">
                <a16:creationId xmlns="" xmlns:a16="http://schemas.microsoft.com/office/drawing/2014/main" id="{4F6AB96F-2E24-4A45-92BF-6CC197CD2E22}"/>
              </a:ext>
            </a:extLst>
          </p:cNvPr>
          <p:cNvSpPr/>
          <p:nvPr/>
        </p:nvSpPr>
        <p:spPr>
          <a:xfrm>
            <a:off x="2814596" y="3021968"/>
            <a:ext cx="76510" cy="123376"/>
          </a:xfrm>
          <a:prstGeom prst="diamond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305" name="Straight Connector 304">
            <a:extLst>
              <a:ext uri="{FF2B5EF4-FFF2-40B4-BE49-F238E27FC236}">
                <a16:creationId xmlns="" xmlns:a16="http://schemas.microsoft.com/office/drawing/2014/main" id="{5E3AA5F7-3AE0-C241-964E-5AEBA5E2B352}"/>
              </a:ext>
            </a:extLst>
          </p:cNvPr>
          <p:cNvCxnSpPr>
            <a:cxnSpLocks/>
          </p:cNvCxnSpPr>
          <p:nvPr/>
        </p:nvCxnSpPr>
        <p:spPr>
          <a:xfrm>
            <a:off x="2651775" y="3269755"/>
            <a:ext cx="1096580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6" name="TextBox 305">
            <a:extLst>
              <a:ext uri="{FF2B5EF4-FFF2-40B4-BE49-F238E27FC236}">
                <a16:creationId xmlns="" xmlns:a16="http://schemas.microsoft.com/office/drawing/2014/main" id="{D07D1650-63B8-6048-A251-9EA9AFC63B8F}"/>
              </a:ext>
            </a:extLst>
          </p:cNvPr>
          <p:cNvSpPr txBox="1"/>
          <p:nvPr/>
        </p:nvSpPr>
        <p:spPr>
          <a:xfrm>
            <a:off x="3783649" y="3215272"/>
            <a:ext cx="800183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0.8-13.8</a:t>
            </a:r>
          </a:p>
        </p:txBody>
      </p:sp>
      <p:sp>
        <p:nvSpPr>
          <p:cNvPr id="307" name="TextBox 306">
            <a:extLst>
              <a:ext uri="{FF2B5EF4-FFF2-40B4-BE49-F238E27FC236}">
                <a16:creationId xmlns="" xmlns:a16="http://schemas.microsoft.com/office/drawing/2014/main" id="{DA13D800-0B26-7644-9160-607537EA0111}"/>
              </a:ext>
            </a:extLst>
          </p:cNvPr>
          <p:cNvSpPr txBox="1"/>
          <p:nvPr/>
        </p:nvSpPr>
        <p:spPr>
          <a:xfrm>
            <a:off x="2943970" y="3149324"/>
            <a:ext cx="167810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3.5</a:t>
            </a:r>
          </a:p>
        </p:txBody>
      </p:sp>
      <p:sp>
        <p:nvSpPr>
          <p:cNvPr id="308" name="Diamond 307">
            <a:extLst>
              <a:ext uri="{FF2B5EF4-FFF2-40B4-BE49-F238E27FC236}">
                <a16:creationId xmlns="" xmlns:a16="http://schemas.microsoft.com/office/drawing/2014/main" id="{133107B2-F222-A645-A4EC-2C77AADE65C7}"/>
              </a:ext>
            </a:extLst>
          </p:cNvPr>
          <p:cNvSpPr/>
          <p:nvPr/>
        </p:nvSpPr>
        <p:spPr>
          <a:xfrm>
            <a:off x="2843171" y="3218818"/>
            <a:ext cx="76510" cy="101875"/>
          </a:xfrm>
          <a:prstGeom prst="diamond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309" name="Straight Connector 308">
            <a:extLst>
              <a:ext uri="{FF2B5EF4-FFF2-40B4-BE49-F238E27FC236}">
                <a16:creationId xmlns="" xmlns:a16="http://schemas.microsoft.com/office/drawing/2014/main" id="{32F99F9D-CAE2-054C-8706-0A3D618FF1E8}"/>
              </a:ext>
            </a:extLst>
          </p:cNvPr>
          <p:cNvCxnSpPr>
            <a:cxnSpLocks/>
          </p:cNvCxnSpPr>
          <p:nvPr/>
        </p:nvCxnSpPr>
        <p:spPr>
          <a:xfrm>
            <a:off x="2623200" y="3426556"/>
            <a:ext cx="89973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0" name="TextBox 309">
            <a:extLst>
              <a:ext uri="{FF2B5EF4-FFF2-40B4-BE49-F238E27FC236}">
                <a16:creationId xmlns="" xmlns:a16="http://schemas.microsoft.com/office/drawing/2014/main" id="{BA9FF923-8050-0D41-8BA7-2692ABBB5346}"/>
              </a:ext>
            </a:extLst>
          </p:cNvPr>
          <p:cNvSpPr txBox="1"/>
          <p:nvPr/>
        </p:nvSpPr>
        <p:spPr>
          <a:xfrm>
            <a:off x="3560412" y="3371211"/>
            <a:ext cx="535597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0.4+-11.6+</a:t>
            </a:r>
          </a:p>
        </p:txBody>
      </p:sp>
      <p:sp>
        <p:nvSpPr>
          <p:cNvPr id="311" name="TextBox 310">
            <a:extLst>
              <a:ext uri="{FF2B5EF4-FFF2-40B4-BE49-F238E27FC236}">
                <a16:creationId xmlns="" xmlns:a16="http://schemas.microsoft.com/office/drawing/2014/main" id="{82C2E993-3CF2-C046-930A-527436792240}"/>
              </a:ext>
            </a:extLst>
          </p:cNvPr>
          <p:cNvSpPr txBox="1"/>
          <p:nvPr/>
        </p:nvSpPr>
        <p:spPr>
          <a:xfrm>
            <a:off x="3014313" y="3307711"/>
            <a:ext cx="167810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NE</a:t>
            </a:r>
          </a:p>
        </p:txBody>
      </p:sp>
      <p:cxnSp>
        <p:nvCxnSpPr>
          <p:cNvPr id="313" name="Straight Connector 312">
            <a:extLst>
              <a:ext uri="{FF2B5EF4-FFF2-40B4-BE49-F238E27FC236}">
                <a16:creationId xmlns="" xmlns:a16="http://schemas.microsoft.com/office/drawing/2014/main" id="{41D8F294-C55D-2844-B267-178309F07526}"/>
              </a:ext>
            </a:extLst>
          </p:cNvPr>
          <p:cNvCxnSpPr>
            <a:cxnSpLocks/>
          </p:cNvCxnSpPr>
          <p:nvPr/>
        </p:nvCxnSpPr>
        <p:spPr>
          <a:xfrm>
            <a:off x="2581925" y="3609480"/>
            <a:ext cx="814005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4" name="TextBox 313">
            <a:extLst>
              <a:ext uri="{FF2B5EF4-FFF2-40B4-BE49-F238E27FC236}">
                <a16:creationId xmlns="" xmlns:a16="http://schemas.microsoft.com/office/drawing/2014/main" id="{4E50A7FE-DED1-5241-BD9E-0B6B206A50ED}"/>
              </a:ext>
            </a:extLst>
          </p:cNvPr>
          <p:cNvSpPr txBox="1"/>
          <p:nvPr/>
        </p:nvSpPr>
        <p:spPr>
          <a:xfrm>
            <a:off x="3433413" y="3558536"/>
            <a:ext cx="476868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0.0-9.7</a:t>
            </a:r>
          </a:p>
        </p:txBody>
      </p:sp>
      <p:sp>
        <p:nvSpPr>
          <p:cNvPr id="315" name="TextBox 314">
            <a:extLst>
              <a:ext uri="{FF2B5EF4-FFF2-40B4-BE49-F238E27FC236}">
                <a16:creationId xmlns="" xmlns:a16="http://schemas.microsoft.com/office/drawing/2014/main" id="{424A800A-1F3F-4048-B0F6-BF74022AC46B}"/>
              </a:ext>
            </a:extLst>
          </p:cNvPr>
          <p:cNvSpPr txBox="1"/>
          <p:nvPr/>
        </p:nvSpPr>
        <p:spPr>
          <a:xfrm>
            <a:off x="2680938" y="3479161"/>
            <a:ext cx="167810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0.7</a:t>
            </a:r>
          </a:p>
        </p:txBody>
      </p:sp>
      <p:sp>
        <p:nvSpPr>
          <p:cNvPr id="316" name="Diamond 315">
            <a:extLst>
              <a:ext uri="{FF2B5EF4-FFF2-40B4-BE49-F238E27FC236}">
                <a16:creationId xmlns="" xmlns:a16="http://schemas.microsoft.com/office/drawing/2014/main" id="{41A88BB1-EFB3-584E-B6B9-32C1F41A9663}"/>
              </a:ext>
            </a:extLst>
          </p:cNvPr>
          <p:cNvSpPr/>
          <p:nvPr/>
        </p:nvSpPr>
        <p:spPr>
          <a:xfrm>
            <a:off x="2605046" y="3558543"/>
            <a:ext cx="76510" cy="101875"/>
          </a:xfrm>
          <a:prstGeom prst="diamond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317" name="Straight Connector 316">
            <a:extLst>
              <a:ext uri="{FF2B5EF4-FFF2-40B4-BE49-F238E27FC236}">
                <a16:creationId xmlns="" xmlns:a16="http://schemas.microsoft.com/office/drawing/2014/main" id="{F50B2963-8253-C14A-9EED-5E9BB718ED80}"/>
              </a:ext>
            </a:extLst>
          </p:cNvPr>
          <p:cNvCxnSpPr>
            <a:cxnSpLocks/>
          </p:cNvCxnSpPr>
          <p:nvPr/>
        </p:nvCxnSpPr>
        <p:spPr>
          <a:xfrm>
            <a:off x="2600975" y="3766281"/>
            <a:ext cx="8693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8" name="TextBox 317">
            <a:extLst>
              <a:ext uri="{FF2B5EF4-FFF2-40B4-BE49-F238E27FC236}">
                <a16:creationId xmlns="" xmlns:a16="http://schemas.microsoft.com/office/drawing/2014/main" id="{5803249A-0D9F-BC4D-9DE1-BDF42ABB541F}"/>
              </a:ext>
            </a:extLst>
          </p:cNvPr>
          <p:cNvSpPr txBox="1"/>
          <p:nvPr/>
        </p:nvSpPr>
        <p:spPr>
          <a:xfrm>
            <a:off x="2731831" y="3704525"/>
            <a:ext cx="535597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0.0-1.4</a:t>
            </a:r>
          </a:p>
        </p:txBody>
      </p:sp>
      <p:sp>
        <p:nvSpPr>
          <p:cNvPr id="319" name="TextBox 318">
            <a:extLst>
              <a:ext uri="{FF2B5EF4-FFF2-40B4-BE49-F238E27FC236}">
                <a16:creationId xmlns="" xmlns:a16="http://schemas.microsoft.com/office/drawing/2014/main" id="{6B246431-0642-D944-8C59-96DD2AF09A1F}"/>
              </a:ext>
            </a:extLst>
          </p:cNvPr>
          <p:cNvSpPr txBox="1"/>
          <p:nvPr/>
        </p:nvSpPr>
        <p:spPr>
          <a:xfrm>
            <a:off x="2622923" y="3648750"/>
            <a:ext cx="167810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320" name="Diamond 319">
            <a:extLst>
              <a:ext uri="{FF2B5EF4-FFF2-40B4-BE49-F238E27FC236}">
                <a16:creationId xmlns="" xmlns:a16="http://schemas.microsoft.com/office/drawing/2014/main" id="{2A66C981-7354-424A-97DF-D2F19B9EA5A2}"/>
              </a:ext>
            </a:extLst>
          </p:cNvPr>
          <p:cNvSpPr/>
          <p:nvPr/>
        </p:nvSpPr>
        <p:spPr>
          <a:xfrm>
            <a:off x="2541546" y="3704593"/>
            <a:ext cx="76510" cy="123376"/>
          </a:xfrm>
          <a:prstGeom prst="diamond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321" name="Straight Connector 320">
            <a:extLst>
              <a:ext uri="{FF2B5EF4-FFF2-40B4-BE49-F238E27FC236}">
                <a16:creationId xmlns="" xmlns:a16="http://schemas.microsoft.com/office/drawing/2014/main" id="{B1FC9803-F561-E445-A29C-01E8D7058D6B}"/>
              </a:ext>
            </a:extLst>
          </p:cNvPr>
          <p:cNvCxnSpPr>
            <a:cxnSpLocks/>
          </p:cNvCxnSpPr>
          <p:nvPr/>
        </p:nvCxnSpPr>
        <p:spPr>
          <a:xfrm>
            <a:off x="2616850" y="3952380"/>
            <a:ext cx="420305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2" name="TextBox 321">
            <a:extLst>
              <a:ext uri="{FF2B5EF4-FFF2-40B4-BE49-F238E27FC236}">
                <a16:creationId xmlns="" xmlns:a16="http://schemas.microsoft.com/office/drawing/2014/main" id="{A5236619-19DB-FC4F-84F3-E4CE68E36998}"/>
              </a:ext>
            </a:extLst>
          </p:cNvPr>
          <p:cNvSpPr txBox="1"/>
          <p:nvPr/>
        </p:nvSpPr>
        <p:spPr>
          <a:xfrm>
            <a:off x="3087338" y="3895086"/>
            <a:ext cx="373556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0.4-5.5</a:t>
            </a:r>
          </a:p>
        </p:txBody>
      </p:sp>
      <p:sp>
        <p:nvSpPr>
          <p:cNvPr id="323" name="TextBox 322">
            <a:extLst>
              <a:ext uri="{FF2B5EF4-FFF2-40B4-BE49-F238E27FC236}">
                <a16:creationId xmlns="" xmlns:a16="http://schemas.microsoft.com/office/drawing/2014/main" id="{75341A4B-DD56-5042-BA26-39FF37572EC9}"/>
              </a:ext>
            </a:extLst>
          </p:cNvPr>
          <p:cNvSpPr txBox="1"/>
          <p:nvPr/>
        </p:nvSpPr>
        <p:spPr>
          <a:xfrm>
            <a:off x="2858292" y="3830651"/>
            <a:ext cx="167810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2.7</a:t>
            </a:r>
          </a:p>
        </p:txBody>
      </p:sp>
      <p:sp>
        <p:nvSpPr>
          <p:cNvPr id="324" name="Diamond 323">
            <a:extLst>
              <a:ext uri="{FF2B5EF4-FFF2-40B4-BE49-F238E27FC236}">
                <a16:creationId xmlns="" xmlns:a16="http://schemas.microsoft.com/office/drawing/2014/main" id="{762F29AB-462B-1243-A68A-49E09B42B367}"/>
              </a:ext>
            </a:extLst>
          </p:cNvPr>
          <p:cNvSpPr/>
          <p:nvPr/>
        </p:nvSpPr>
        <p:spPr>
          <a:xfrm>
            <a:off x="2766971" y="3901443"/>
            <a:ext cx="76510" cy="101875"/>
          </a:xfrm>
          <a:prstGeom prst="diamond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325" name="Straight Connector 324">
            <a:extLst>
              <a:ext uri="{FF2B5EF4-FFF2-40B4-BE49-F238E27FC236}">
                <a16:creationId xmlns="" xmlns:a16="http://schemas.microsoft.com/office/drawing/2014/main" id="{567E8091-BB8D-9945-96B1-A1DB0D8D0A32}"/>
              </a:ext>
            </a:extLst>
          </p:cNvPr>
          <p:cNvCxnSpPr>
            <a:cxnSpLocks/>
          </p:cNvCxnSpPr>
          <p:nvPr/>
        </p:nvCxnSpPr>
        <p:spPr>
          <a:xfrm>
            <a:off x="2623200" y="4109181"/>
            <a:ext cx="38855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6" name="TextBox 325">
            <a:extLst>
              <a:ext uri="{FF2B5EF4-FFF2-40B4-BE49-F238E27FC236}">
                <a16:creationId xmlns="" xmlns:a16="http://schemas.microsoft.com/office/drawing/2014/main" id="{6C9A2167-8FCA-6249-BFC1-F0B3E016B612}"/>
              </a:ext>
            </a:extLst>
          </p:cNvPr>
          <p:cNvSpPr txBox="1"/>
          <p:nvPr/>
        </p:nvSpPr>
        <p:spPr>
          <a:xfrm>
            <a:off x="3049237" y="4053836"/>
            <a:ext cx="535597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0.6-5.4+</a:t>
            </a:r>
          </a:p>
        </p:txBody>
      </p:sp>
      <p:sp>
        <p:nvSpPr>
          <p:cNvPr id="327" name="TextBox 326">
            <a:extLst>
              <a:ext uri="{FF2B5EF4-FFF2-40B4-BE49-F238E27FC236}">
                <a16:creationId xmlns="" xmlns:a16="http://schemas.microsoft.com/office/drawing/2014/main" id="{BA6C923A-93B9-7549-B589-E4EF9BEF3614}"/>
              </a:ext>
            </a:extLst>
          </p:cNvPr>
          <p:cNvSpPr txBox="1"/>
          <p:nvPr/>
        </p:nvSpPr>
        <p:spPr>
          <a:xfrm>
            <a:off x="2785713" y="3987161"/>
            <a:ext cx="167810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1.9</a:t>
            </a:r>
          </a:p>
        </p:txBody>
      </p:sp>
      <p:sp>
        <p:nvSpPr>
          <p:cNvPr id="328" name="Diamond 327">
            <a:extLst>
              <a:ext uri="{FF2B5EF4-FFF2-40B4-BE49-F238E27FC236}">
                <a16:creationId xmlns="" xmlns:a16="http://schemas.microsoft.com/office/drawing/2014/main" id="{09277442-8752-3745-AEB3-EA52A916CA2B}"/>
              </a:ext>
            </a:extLst>
          </p:cNvPr>
          <p:cNvSpPr/>
          <p:nvPr/>
        </p:nvSpPr>
        <p:spPr>
          <a:xfrm>
            <a:off x="2700296" y="4047493"/>
            <a:ext cx="76510" cy="123376"/>
          </a:xfrm>
          <a:prstGeom prst="diamond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329" name="Straight Connector 328">
            <a:extLst>
              <a:ext uri="{FF2B5EF4-FFF2-40B4-BE49-F238E27FC236}">
                <a16:creationId xmlns="" xmlns:a16="http://schemas.microsoft.com/office/drawing/2014/main" id="{CCAFD53C-9DA4-3043-8AB7-ABF37112D13B}"/>
              </a:ext>
            </a:extLst>
          </p:cNvPr>
          <p:cNvCxnSpPr>
            <a:cxnSpLocks/>
          </p:cNvCxnSpPr>
          <p:nvPr/>
        </p:nvCxnSpPr>
        <p:spPr>
          <a:xfrm>
            <a:off x="2682143" y="4638180"/>
            <a:ext cx="599487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0" name="TextBox 329">
            <a:extLst>
              <a:ext uri="{FF2B5EF4-FFF2-40B4-BE49-F238E27FC236}">
                <a16:creationId xmlns="" xmlns:a16="http://schemas.microsoft.com/office/drawing/2014/main" id="{3DA0CE28-2471-1E49-BA7C-386217BFB2D5}"/>
              </a:ext>
            </a:extLst>
          </p:cNvPr>
          <p:cNvSpPr txBox="1"/>
          <p:nvPr/>
        </p:nvSpPr>
        <p:spPr>
          <a:xfrm>
            <a:off x="3313800" y="4576324"/>
            <a:ext cx="331831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1.2-8.3</a:t>
            </a:r>
          </a:p>
        </p:txBody>
      </p:sp>
      <p:sp>
        <p:nvSpPr>
          <p:cNvPr id="331" name="TextBox 330">
            <a:extLst>
              <a:ext uri="{FF2B5EF4-FFF2-40B4-BE49-F238E27FC236}">
                <a16:creationId xmlns="" xmlns:a16="http://schemas.microsoft.com/office/drawing/2014/main" id="{231A5E3A-52B3-BE4A-8385-5A02796C91D8}"/>
              </a:ext>
            </a:extLst>
          </p:cNvPr>
          <p:cNvSpPr txBox="1"/>
          <p:nvPr/>
        </p:nvSpPr>
        <p:spPr>
          <a:xfrm>
            <a:off x="3027713" y="4517253"/>
            <a:ext cx="167810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4.4</a:t>
            </a:r>
          </a:p>
        </p:txBody>
      </p:sp>
      <p:sp>
        <p:nvSpPr>
          <p:cNvPr id="332" name="Diamond 331">
            <a:extLst>
              <a:ext uri="{FF2B5EF4-FFF2-40B4-BE49-F238E27FC236}">
                <a16:creationId xmlns="" xmlns:a16="http://schemas.microsoft.com/office/drawing/2014/main" id="{610FFC49-A32B-BF4D-8ADC-DD38B884AF96}"/>
              </a:ext>
            </a:extLst>
          </p:cNvPr>
          <p:cNvSpPr/>
          <p:nvPr/>
        </p:nvSpPr>
        <p:spPr>
          <a:xfrm>
            <a:off x="2925721" y="4587243"/>
            <a:ext cx="76510" cy="101875"/>
          </a:xfrm>
          <a:prstGeom prst="diamond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333" name="Straight Connector 332">
            <a:extLst>
              <a:ext uri="{FF2B5EF4-FFF2-40B4-BE49-F238E27FC236}">
                <a16:creationId xmlns="" xmlns:a16="http://schemas.microsoft.com/office/drawing/2014/main" id="{A9A077EF-C87F-794B-9E19-E9AA0FD3DFFE}"/>
              </a:ext>
            </a:extLst>
          </p:cNvPr>
          <p:cNvCxnSpPr>
            <a:cxnSpLocks/>
          </p:cNvCxnSpPr>
          <p:nvPr/>
        </p:nvCxnSpPr>
        <p:spPr>
          <a:xfrm>
            <a:off x="2623200" y="4794981"/>
            <a:ext cx="29965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4" name="TextBox 333">
            <a:extLst>
              <a:ext uri="{FF2B5EF4-FFF2-40B4-BE49-F238E27FC236}">
                <a16:creationId xmlns="" xmlns:a16="http://schemas.microsoft.com/office/drawing/2014/main" id="{ECF9BE7A-0503-AD4F-AD2B-DFDF0BDAEB39}"/>
              </a:ext>
            </a:extLst>
          </p:cNvPr>
          <p:cNvSpPr txBox="1"/>
          <p:nvPr/>
        </p:nvSpPr>
        <p:spPr>
          <a:xfrm>
            <a:off x="3427062" y="4393561"/>
            <a:ext cx="535597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0.2-10.0+</a:t>
            </a:r>
          </a:p>
        </p:txBody>
      </p:sp>
      <p:sp>
        <p:nvSpPr>
          <p:cNvPr id="335" name="TextBox 334">
            <a:extLst>
              <a:ext uri="{FF2B5EF4-FFF2-40B4-BE49-F238E27FC236}">
                <a16:creationId xmlns="" xmlns:a16="http://schemas.microsoft.com/office/drawing/2014/main" id="{093AD86F-86C6-E64C-B959-FF39439A332C}"/>
              </a:ext>
            </a:extLst>
          </p:cNvPr>
          <p:cNvSpPr txBox="1"/>
          <p:nvPr/>
        </p:nvSpPr>
        <p:spPr>
          <a:xfrm>
            <a:off x="2804763" y="4330061"/>
            <a:ext cx="167810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2.1</a:t>
            </a:r>
          </a:p>
        </p:txBody>
      </p:sp>
      <p:sp>
        <p:nvSpPr>
          <p:cNvPr id="336" name="Diamond 335">
            <a:extLst>
              <a:ext uri="{FF2B5EF4-FFF2-40B4-BE49-F238E27FC236}">
                <a16:creationId xmlns="" xmlns:a16="http://schemas.microsoft.com/office/drawing/2014/main" id="{60714EB3-7A7A-7F4B-A209-ACA68840040A}"/>
              </a:ext>
            </a:extLst>
          </p:cNvPr>
          <p:cNvSpPr/>
          <p:nvPr/>
        </p:nvSpPr>
        <p:spPr>
          <a:xfrm>
            <a:off x="2779671" y="4733293"/>
            <a:ext cx="76510" cy="123376"/>
          </a:xfrm>
          <a:prstGeom prst="diamond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366" name="Straight Connector 365">
            <a:extLst>
              <a:ext uri="{FF2B5EF4-FFF2-40B4-BE49-F238E27FC236}">
                <a16:creationId xmlns="" xmlns:a16="http://schemas.microsoft.com/office/drawing/2014/main" id="{07023D3E-3F4C-9F49-A4AB-C344E3E05AA7}"/>
              </a:ext>
            </a:extLst>
          </p:cNvPr>
          <p:cNvCxnSpPr>
            <a:cxnSpLocks/>
          </p:cNvCxnSpPr>
          <p:nvPr/>
        </p:nvCxnSpPr>
        <p:spPr>
          <a:xfrm>
            <a:off x="2600975" y="4295280"/>
            <a:ext cx="620330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7" name="Diamond 366">
            <a:extLst>
              <a:ext uri="{FF2B5EF4-FFF2-40B4-BE49-F238E27FC236}">
                <a16:creationId xmlns="" xmlns:a16="http://schemas.microsoft.com/office/drawing/2014/main" id="{2ECD28E8-D869-7848-B5D9-B0694C9CD037}"/>
              </a:ext>
            </a:extLst>
          </p:cNvPr>
          <p:cNvSpPr/>
          <p:nvPr/>
        </p:nvSpPr>
        <p:spPr>
          <a:xfrm>
            <a:off x="2665371" y="4244343"/>
            <a:ext cx="76510" cy="101875"/>
          </a:xfrm>
          <a:prstGeom prst="diamond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368" name="Straight Connector 367">
            <a:extLst>
              <a:ext uri="{FF2B5EF4-FFF2-40B4-BE49-F238E27FC236}">
                <a16:creationId xmlns="" xmlns:a16="http://schemas.microsoft.com/office/drawing/2014/main" id="{B6C8E31E-C0AD-F74B-9009-72C0F2256D78}"/>
              </a:ext>
            </a:extLst>
          </p:cNvPr>
          <p:cNvCxnSpPr>
            <a:cxnSpLocks/>
          </p:cNvCxnSpPr>
          <p:nvPr/>
        </p:nvCxnSpPr>
        <p:spPr>
          <a:xfrm>
            <a:off x="2597800" y="4452081"/>
            <a:ext cx="79178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9" name="Diamond 368">
            <a:extLst>
              <a:ext uri="{FF2B5EF4-FFF2-40B4-BE49-F238E27FC236}">
                <a16:creationId xmlns="" xmlns:a16="http://schemas.microsoft.com/office/drawing/2014/main" id="{C03CE0DC-924B-854C-9490-E479DA52CE2F}"/>
              </a:ext>
            </a:extLst>
          </p:cNvPr>
          <p:cNvSpPr/>
          <p:nvPr/>
        </p:nvSpPr>
        <p:spPr>
          <a:xfrm>
            <a:off x="2722521" y="4390393"/>
            <a:ext cx="76510" cy="123376"/>
          </a:xfrm>
          <a:prstGeom prst="diamond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72" name="TextBox 371">
            <a:extLst>
              <a:ext uri="{FF2B5EF4-FFF2-40B4-BE49-F238E27FC236}">
                <a16:creationId xmlns="" xmlns:a16="http://schemas.microsoft.com/office/drawing/2014/main" id="{86BEB12A-183C-CB45-B369-DD87E9CF6F75}"/>
              </a:ext>
            </a:extLst>
          </p:cNvPr>
          <p:cNvSpPr txBox="1"/>
          <p:nvPr/>
        </p:nvSpPr>
        <p:spPr>
          <a:xfrm>
            <a:off x="2750788" y="4174486"/>
            <a:ext cx="167810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1.4</a:t>
            </a:r>
          </a:p>
        </p:txBody>
      </p:sp>
      <p:sp>
        <p:nvSpPr>
          <p:cNvPr id="373" name="TextBox 372">
            <a:extLst>
              <a:ext uri="{FF2B5EF4-FFF2-40B4-BE49-F238E27FC236}">
                <a16:creationId xmlns="" xmlns:a16="http://schemas.microsoft.com/office/drawing/2014/main" id="{90CF5CFB-28B5-9D42-BB9C-0D298D7B9738}"/>
              </a:ext>
            </a:extLst>
          </p:cNvPr>
          <p:cNvSpPr txBox="1"/>
          <p:nvPr/>
        </p:nvSpPr>
        <p:spPr>
          <a:xfrm>
            <a:off x="3255612" y="4237986"/>
            <a:ext cx="535597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0.2-7.6</a:t>
            </a:r>
          </a:p>
        </p:txBody>
      </p:sp>
      <p:cxnSp>
        <p:nvCxnSpPr>
          <p:cNvPr id="374" name="Straight Connector 373">
            <a:extLst>
              <a:ext uri="{FF2B5EF4-FFF2-40B4-BE49-F238E27FC236}">
                <a16:creationId xmlns="" xmlns:a16="http://schemas.microsoft.com/office/drawing/2014/main" id="{EF6BBBF7-183F-1B43-BA6D-D17EBABC0120}"/>
              </a:ext>
            </a:extLst>
          </p:cNvPr>
          <p:cNvCxnSpPr>
            <a:cxnSpLocks/>
          </p:cNvCxnSpPr>
          <p:nvPr/>
        </p:nvCxnSpPr>
        <p:spPr>
          <a:xfrm>
            <a:off x="3747150" y="1587005"/>
            <a:ext cx="144080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7" name="Straight Connector 376">
            <a:extLst>
              <a:ext uri="{FF2B5EF4-FFF2-40B4-BE49-F238E27FC236}">
                <a16:creationId xmlns="" xmlns:a16="http://schemas.microsoft.com/office/drawing/2014/main" id="{D5194716-A14E-A944-936D-49B91852297C}"/>
              </a:ext>
            </a:extLst>
          </p:cNvPr>
          <p:cNvCxnSpPr>
            <a:cxnSpLocks/>
          </p:cNvCxnSpPr>
          <p:nvPr/>
        </p:nvCxnSpPr>
        <p:spPr>
          <a:xfrm>
            <a:off x="3747150" y="1644155"/>
            <a:ext cx="14408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8" name="TextBox 377">
            <a:extLst>
              <a:ext uri="{FF2B5EF4-FFF2-40B4-BE49-F238E27FC236}">
                <a16:creationId xmlns="" xmlns:a16="http://schemas.microsoft.com/office/drawing/2014/main" id="{D803E7C8-9464-A84E-8E46-78662464F69D}"/>
              </a:ext>
            </a:extLst>
          </p:cNvPr>
          <p:cNvSpPr txBox="1"/>
          <p:nvPr/>
        </p:nvSpPr>
        <p:spPr>
          <a:xfrm>
            <a:off x="3931888" y="1561461"/>
            <a:ext cx="350526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Range</a:t>
            </a:r>
          </a:p>
        </p:txBody>
      </p:sp>
      <p:sp>
        <p:nvSpPr>
          <p:cNvPr id="379" name="TextBox 378">
            <a:extLst>
              <a:ext uri="{FF2B5EF4-FFF2-40B4-BE49-F238E27FC236}">
                <a16:creationId xmlns="" xmlns:a16="http://schemas.microsoft.com/office/drawing/2014/main" id="{B0920149-3A64-F640-BE13-E7E637FBCAF4}"/>
              </a:ext>
            </a:extLst>
          </p:cNvPr>
          <p:cNvSpPr txBox="1"/>
          <p:nvPr/>
        </p:nvSpPr>
        <p:spPr>
          <a:xfrm>
            <a:off x="2792062" y="1494786"/>
            <a:ext cx="800183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Median time to onset</a:t>
            </a:r>
          </a:p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Median duration</a:t>
            </a:r>
          </a:p>
        </p:txBody>
      </p:sp>
      <p:sp>
        <p:nvSpPr>
          <p:cNvPr id="380" name="TextBox 379">
            <a:extLst>
              <a:ext uri="{FF2B5EF4-FFF2-40B4-BE49-F238E27FC236}">
                <a16:creationId xmlns="" xmlns:a16="http://schemas.microsoft.com/office/drawing/2014/main" id="{DF8BFDA7-4527-6142-953A-FD3C6C4D0D3A}"/>
              </a:ext>
            </a:extLst>
          </p:cNvPr>
          <p:cNvSpPr txBox="1"/>
          <p:nvPr/>
        </p:nvSpPr>
        <p:spPr>
          <a:xfrm>
            <a:off x="1291263" y="4717547"/>
            <a:ext cx="37670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Duration</a:t>
            </a:r>
          </a:p>
        </p:txBody>
      </p:sp>
      <p:sp>
        <p:nvSpPr>
          <p:cNvPr id="381" name="TextBox 380">
            <a:extLst>
              <a:ext uri="{FF2B5EF4-FFF2-40B4-BE49-F238E27FC236}">
                <a16:creationId xmlns="" xmlns:a16="http://schemas.microsoft.com/office/drawing/2014/main" id="{C115D09B-CD67-4149-8281-DF20BAF9B9C4}"/>
              </a:ext>
            </a:extLst>
          </p:cNvPr>
          <p:cNvSpPr txBox="1"/>
          <p:nvPr/>
        </p:nvSpPr>
        <p:spPr>
          <a:xfrm>
            <a:off x="901734" y="4219072"/>
            <a:ext cx="76623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Pancreatitis onset</a:t>
            </a:r>
          </a:p>
        </p:txBody>
      </p:sp>
      <p:sp>
        <p:nvSpPr>
          <p:cNvPr id="382" name="TextBox 381">
            <a:extLst>
              <a:ext uri="{FF2B5EF4-FFF2-40B4-BE49-F238E27FC236}">
                <a16:creationId xmlns="" xmlns:a16="http://schemas.microsoft.com/office/drawing/2014/main" id="{4CCFBCB6-650F-9043-99D0-6E15C935E47D}"/>
              </a:ext>
            </a:extLst>
          </p:cNvPr>
          <p:cNvSpPr txBox="1"/>
          <p:nvPr/>
        </p:nvSpPr>
        <p:spPr>
          <a:xfrm>
            <a:off x="1291263" y="4371472"/>
            <a:ext cx="37670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Duration</a:t>
            </a:r>
          </a:p>
        </p:txBody>
      </p:sp>
      <p:sp>
        <p:nvSpPr>
          <p:cNvPr id="383" name="TextBox 382">
            <a:extLst>
              <a:ext uri="{FF2B5EF4-FFF2-40B4-BE49-F238E27FC236}">
                <a16:creationId xmlns="" xmlns:a16="http://schemas.microsoft.com/office/drawing/2014/main" id="{C3E10CA0-27F9-7249-A9E2-9CA4D2BAFC35}"/>
              </a:ext>
            </a:extLst>
          </p:cNvPr>
          <p:cNvSpPr txBox="1"/>
          <p:nvPr/>
        </p:nvSpPr>
        <p:spPr>
          <a:xfrm>
            <a:off x="693343" y="3885697"/>
            <a:ext cx="97462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Hyperthyroidism onset</a:t>
            </a:r>
          </a:p>
        </p:txBody>
      </p:sp>
      <p:sp>
        <p:nvSpPr>
          <p:cNvPr id="384" name="TextBox 383">
            <a:extLst>
              <a:ext uri="{FF2B5EF4-FFF2-40B4-BE49-F238E27FC236}">
                <a16:creationId xmlns="" xmlns:a16="http://schemas.microsoft.com/office/drawing/2014/main" id="{56422F01-48A2-3C46-8383-247C05D384E4}"/>
              </a:ext>
            </a:extLst>
          </p:cNvPr>
          <p:cNvSpPr txBox="1"/>
          <p:nvPr/>
        </p:nvSpPr>
        <p:spPr>
          <a:xfrm>
            <a:off x="1291263" y="4038097"/>
            <a:ext cx="37670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Duration</a:t>
            </a:r>
          </a:p>
        </p:txBody>
      </p:sp>
      <p:sp>
        <p:nvSpPr>
          <p:cNvPr id="386" name="TextBox 385">
            <a:extLst>
              <a:ext uri="{FF2B5EF4-FFF2-40B4-BE49-F238E27FC236}">
                <a16:creationId xmlns="" xmlns:a16="http://schemas.microsoft.com/office/drawing/2014/main" id="{48554D40-C53B-8744-A65B-F2B4CACF4CAA}"/>
              </a:ext>
            </a:extLst>
          </p:cNvPr>
          <p:cNvSpPr txBox="1"/>
          <p:nvPr/>
        </p:nvSpPr>
        <p:spPr>
          <a:xfrm>
            <a:off x="693343" y="3196722"/>
            <a:ext cx="97462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Hypothyroidism onset</a:t>
            </a:r>
          </a:p>
        </p:txBody>
      </p:sp>
      <p:sp>
        <p:nvSpPr>
          <p:cNvPr id="387" name="TextBox 386">
            <a:extLst>
              <a:ext uri="{FF2B5EF4-FFF2-40B4-BE49-F238E27FC236}">
                <a16:creationId xmlns="" xmlns:a16="http://schemas.microsoft.com/office/drawing/2014/main" id="{C28247EC-A683-7844-83C9-300187150162}"/>
              </a:ext>
            </a:extLst>
          </p:cNvPr>
          <p:cNvSpPr txBox="1"/>
          <p:nvPr/>
        </p:nvSpPr>
        <p:spPr>
          <a:xfrm>
            <a:off x="1291263" y="3685672"/>
            <a:ext cx="37670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Duration</a:t>
            </a:r>
          </a:p>
        </p:txBody>
      </p:sp>
      <p:sp>
        <p:nvSpPr>
          <p:cNvPr id="388" name="TextBox 387">
            <a:extLst>
              <a:ext uri="{FF2B5EF4-FFF2-40B4-BE49-F238E27FC236}">
                <a16:creationId xmlns="" xmlns:a16="http://schemas.microsoft.com/office/drawing/2014/main" id="{AAB19089-F71C-7047-88BC-014A038EFC67}"/>
              </a:ext>
            </a:extLst>
          </p:cNvPr>
          <p:cNvSpPr txBox="1"/>
          <p:nvPr/>
        </p:nvSpPr>
        <p:spPr>
          <a:xfrm>
            <a:off x="1291263" y="3003047"/>
            <a:ext cx="37670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Duration</a:t>
            </a:r>
          </a:p>
        </p:txBody>
      </p:sp>
      <p:sp>
        <p:nvSpPr>
          <p:cNvPr id="389" name="TextBox 388">
            <a:extLst>
              <a:ext uri="{FF2B5EF4-FFF2-40B4-BE49-F238E27FC236}">
                <a16:creationId xmlns="" xmlns:a16="http://schemas.microsoft.com/office/drawing/2014/main" id="{9793BD5D-9A95-304F-8B6B-24144F1E652C}"/>
              </a:ext>
            </a:extLst>
          </p:cNvPr>
          <p:cNvSpPr txBox="1"/>
          <p:nvPr/>
        </p:nvSpPr>
        <p:spPr>
          <a:xfrm>
            <a:off x="1291263" y="3342772"/>
            <a:ext cx="37670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Duration</a:t>
            </a:r>
          </a:p>
        </p:txBody>
      </p:sp>
      <p:sp>
        <p:nvSpPr>
          <p:cNvPr id="391" name="TextBox 390">
            <a:extLst>
              <a:ext uri="{FF2B5EF4-FFF2-40B4-BE49-F238E27FC236}">
                <a16:creationId xmlns="" xmlns:a16="http://schemas.microsoft.com/office/drawing/2014/main" id="{76C95481-0A6C-804A-8058-D61D5CA5C7BE}"/>
              </a:ext>
            </a:extLst>
          </p:cNvPr>
          <p:cNvSpPr txBox="1"/>
          <p:nvPr/>
        </p:nvSpPr>
        <p:spPr>
          <a:xfrm>
            <a:off x="1291263" y="2656972"/>
            <a:ext cx="37670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Duration</a:t>
            </a:r>
          </a:p>
        </p:txBody>
      </p:sp>
      <p:sp>
        <p:nvSpPr>
          <p:cNvPr id="392" name="TextBox 391">
            <a:extLst>
              <a:ext uri="{FF2B5EF4-FFF2-40B4-BE49-F238E27FC236}">
                <a16:creationId xmlns="" xmlns:a16="http://schemas.microsoft.com/office/drawing/2014/main" id="{89724C2C-BDD3-D349-8294-3A717F3D41F1}"/>
              </a:ext>
            </a:extLst>
          </p:cNvPr>
          <p:cNvSpPr txBox="1"/>
          <p:nvPr/>
        </p:nvSpPr>
        <p:spPr>
          <a:xfrm>
            <a:off x="488159" y="2189533"/>
            <a:ext cx="1179810" cy="11080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Hepatitis (laboratory) onset</a:t>
            </a:r>
          </a:p>
        </p:txBody>
      </p:sp>
      <p:sp>
        <p:nvSpPr>
          <p:cNvPr id="393" name="TextBox 392">
            <a:extLst>
              <a:ext uri="{FF2B5EF4-FFF2-40B4-BE49-F238E27FC236}">
                <a16:creationId xmlns="" xmlns:a16="http://schemas.microsoft.com/office/drawing/2014/main" id="{4D375AEC-2579-8D4F-B119-52671DB9971F}"/>
              </a:ext>
            </a:extLst>
          </p:cNvPr>
          <p:cNvSpPr txBox="1"/>
          <p:nvPr/>
        </p:nvSpPr>
        <p:spPr>
          <a:xfrm>
            <a:off x="1291263" y="2323597"/>
            <a:ext cx="37670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Duration</a:t>
            </a:r>
          </a:p>
        </p:txBody>
      </p:sp>
      <p:sp>
        <p:nvSpPr>
          <p:cNvPr id="394" name="TextBox 393">
            <a:extLst>
              <a:ext uri="{FF2B5EF4-FFF2-40B4-BE49-F238E27FC236}">
                <a16:creationId xmlns="" xmlns:a16="http://schemas.microsoft.com/office/drawing/2014/main" id="{E80E8760-A03E-DE41-B63E-3E8F757B2FD5}"/>
              </a:ext>
            </a:extLst>
          </p:cNvPr>
          <p:cNvSpPr txBox="1"/>
          <p:nvPr/>
        </p:nvSpPr>
        <p:spPr>
          <a:xfrm>
            <a:off x="1291263" y="1977522"/>
            <a:ext cx="37670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Duration</a:t>
            </a:r>
          </a:p>
        </p:txBody>
      </p:sp>
      <p:sp>
        <p:nvSpPr>
          <p:cNvPr id="395" name="TextBox 394">
            <a:extLst>
              <a:ext uri="{FF2B5EF4-FFF2-40B4-BE49-F238E27FC236}">
                <a16:creationId xmlns="" xmlns:a16="http://schemas.microsoft.com/office/drawing/2014/main" id="{9CE5A9DB-7A8F-6848-B2AB-867D02762A8A}"/>
              </a:ext>
            </a:extLst>
          </p:cNvPr>
          <p:cNvSpPr txBox="1"/>
          <p:nvPr/>
        </p:nvSpPr>
        <p:spPr>
          <a:xfrm>
            <a:off x="1702294" y="1338910"/>
            <a:ext cx="349455" cy="4431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Patients</a:t>
            </a:r>
          </a:p>
          <a:p>
            <a:pPr algn="ctr">
              <a:lnSpc>
                <a:spcPct val="90000"/>
              </a:lnSpc>
            </a:pPr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with</a:t>
            </a:r>
            <a:b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</a:br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AESIs,</a:t>
            </a:r>
            <a:b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</a:br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n</a:t>
            </a:r>
          </a:p>
        </p:txBody>
      </p:sp>
      <p:sp>
        <p:nvSpPr>
          <p:cNvPr id="396" name="TextBox 395">
            <a:extLst>
              <a:ext uri="{FF2B5EF4-FFF2-40B4-BE49-F238E27FC236}">
                <a16:creationId xmlns="" xmlns:a16="http://schemas.microsoft.com/office/drawing/2014/main" id="{E0125FA8-8F01-5244-8411-7B8D18C2D4E6}"/>
              </a:ext>
            </a:extLst>
          </p:cNvPr>
          <p:cNvSpPr txBox="1"/>
          <p:nvPr/>
        </p:nvSpPr>
        <p:spPr>
          <a:xfrm>
            <a:off x="2078766" y="1338910"/>
            <a:ext cx="461665" cy="4431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Patients</a:t>
            </a:r>
            <a:b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</a:br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with AESIs</a:t>
            </a:r>
            <a:b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</a:br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resolution,</a:t>
            </a:r>
          </a:p>
          <a:p>
            <a:pPr algn="ctr">
              <a:lnSpc>
                <a:spcPct val="90000"/>
              </a:lnSpc>
            </a:pPr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n (%)</a:t>
            </a:r>
          </a:p>
        </p:txBody>
      </p:sp>
      <p:sp>
        <p:nvSpPr>
          <p:cNvPr id="397" name="TextBox 396">
            <a:extLst>
              <a:ext uri="{FF2B5EF4-FFF2-40B4-BE49-F238E27FC236}">
                <a16:creationId xmlns="" xmlns:a16="http://schemas.microsoft.com/office/drawing/2014/main" id="{4D21A256-31C8-0C43-AC3A-28DB3C7DFFD6}"/>
              </a:ext>
            </a:extLst>
          </p:cNvPr>
          <p:cNvSpPr txBox="1"/>
          <p:nvPr/>
        </p:nvSpPr>
        <p:spPr>
          <a:xfrm>
            <a:off x="1800077" y="1856742"/>
            <a:ext cx="153888" cy="11080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142</a:t>
            </a:r>
          </a:p>
        </p:txBody>
      </p:sp>
      <p:sp>
        <p:nvSpPr>
          <p:cNvPr id="398" name="TextBox 397">
            <a:extLst>
              <a:ext uri="{FF2B5EF4-FFF2-40B4-BE49-F238E27FC236}">
                <a16:creationId xmlns="" xmlns:a16="http://schemas.microsoft.com/office/drawing/2014/main" id="{203E4EF4-086A-3044-95BB-E3C0DBAD8C41}"/>
              </a:ext>
            </a:extLst>
          </p:cNvPr>
          <p:cNvSpPr txBox="1"/>
          <p:nvPr/>
        </p:nvSpPr>
        <p:spPr>
          <a:xfrm>
            <a:off x="2088133" y="1856742"/>
            <a:ext cx="442930" cy="1108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79 (55.6)</a:t>
            </a:r>
          </a:p>
        </p:txBody>
      </p:sp>
      <p:sp>
        <p:nvSpPr>
          <p:cNvPr id="399" name="TextBox 398">
            <a:extLst>
              <a:ext uri="{FF2B5EF4-FFF2-40B4-BE49-F238E27FC236}">
                <a16:creationId xmlns="" xmlns:a16="http://schemas.microsoft.com/office/drawing/2014/main" id="{B4C31CD7-A611-E84B-96C1-9F11D02BEA7C}"/>
              </a:ext>
            </a:extLst>
          </p:cNvPr>
          <p:cNvSpPr txBox="1"/>
          <p:nvPr/>
        </p:nvSpPr>
        <p:spPr>
          <a:xfrm>
            <a:off x="1800077" y="2189533"/>
            <a:ext cx="153888" cy="11080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126</a:t>
            </a:r>
          </a:p>
        </p:txBody>
      </p:sp>
      <p:sp>
        <p:nvSpPr>
          <p:cNvPr id="400" name="TextBox 399">
            <a:extLst>
              <a:ext uri="{FF2B5EF4-FFF2-40B4-BE49-F238E27FC236}">
                <a16:creationId xmlns="" xmlns:a16="http://schemas.microsoft.com/office/drawing/2014/main" id="{62443DEA-9875-E84C-96BB-6BE5B3CB23FD}"/>
              </a:ext>
            </a:extLst>
          </p:cNvPr>
          <p:cNvSpPr txBox="1"/>
          <p:nvPr/>
        </p:nvSpPr>
        <p:spPr>
          <a:xfrm>
            <a:off x="2088133" y="2189533"/>
            <a:ext cx="442930" cy="1108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65 (51.6)</a:t>
            </a:r>
          </a:p>
        </p:txBody>
      </p:sp>
      <p:sp>
        <p:nvSpPr>
          <p:cNvPr id="401" name="TextBox 400">
            <a:extLst>
              <a:ext uri="{FF2B5EF4-FFF2-40B4-BE49-F238E27FC236}">
                <a16:creationId xmlns="" xmlns:a16="http://schemas.microsoft.com/office/drawing/2014/main" id="{C1F5EB75-21B0-974E-BD06-3904DF5F0AB2}"/>
              </a:ext>
            </a:extLst>
          </p:cNvPr>
          <p:cNvSpPr txBox="1"/>
          <p:nvPr/>
        </p:nvSpPr>
        <p:spPr>
          <a:xfrm>
            <a:off x="1825725" y="2522908"/>
            <a:ext cx="102592" cy="11080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43</a:t>
            </a:r>
          </a:p>
        </p:txBody>
      </p:sp>
      <p:sp>
        <p:nvSpPr>
          <p:cNvPr id="402" name="TextBox 401">
            <a:extLst>
              <a:ext uri="{FF2B5EF4-FFF2-40B4-BE49-F238E27FC236}">
                <a16:creationId xmlns="" xmlns:a16="http://schemas.microsoft.com/office/drawing/2014/main" id="{2BDF8C84-C2E5-3749-B4FE-EB286271F7FF}"/>
              </a:ext>
            </a:extLst>
          </p:cNvPr>
          <p:cNvSpPr txBox="1"/>
          <p:nvPr/>
        </p:nvSpPr>
        <p:spPr>
          <a:xfrm>
            <a:off x="2088133" y="2522908"/>
            <a:ext cx="442930" cy="1108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26 (60.5)</a:t>
            </a:r>
          </a:p>
        </p:txBody>
      </p:sp>
      <p:sp>
        <p:nvSpPr>
          <p:cNvPr id="403" name="TextBox 402">
            <a:extLst>
              <a:ext uri="{FF2B5EF4-FFF2-40B4-BE49-F238E27FC236}">
                <a16:creationId xmlns="" xmlns:a16="http://schemas.microsoft.com/office/drawing/2014/main" id="{AC89A9C6-B445-924F-A382-4D357BD58E04}"/>
              </a:ext>
            </a:extLst>
          </p:cNvPr>
          <p:cNvSpPr txBox="1"/>
          <p:nvPr/>
        </p:nvSpPr>
        <p:spPr>
          <a:xfrm>
            <a:off x="1825725" y="2875522"/>
            <a:ext cx="102592" cy="11080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64</a:t>
            </a:r>
          </a:p>
        </p:txBody>
      </p:sp>
      <p:sp>
        <p:nvSpPr>
          <p:cNvPr id="404" name="TextBox 403">
            <a:extLst>
              <a:ext uri="{FF2B5EF4-FFF2-40B4-BE49-F238E27FC236}">
                <a16:creationId xmlns="" xmlns:a16="http://schemas.microsoft.com/office/drawing/2014/main" id="{71497767-B414-D846-AD5D-6E1026FE9D3D}"/>
              </a:ext>
            </a:extLst>
          </p:cNvPr>
          <p:cNvSpPr txBox="1"/>
          <p:nvPr/>
        </p:nvSpPr>
        <p:spPr>
          <a:xfrm>
            <a:off x="2088133" y="2875522"/>
            <a:ext cx="442930" cy="1108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36 (56.3)</a:t>
            </a:r>
          </a:p>
        </p:txBody>
      </p:sp>
      <p:sp>
        <p:nvSpPr>
          <p:cNvPr id="405" name="TextBox 404">
            <a:extLst>
              <a:ext uri="{FF2B5EF4-FFF2-40B4-BE49-F238E27FC236}">
                <a16:creationId xmlns="" xmlns:a16="http://schemas.microsoft.com/office/drawing/2014/main" id="{03FDC58E-C80C-DB45-8902-311F69BDED76}"/>
              </a:ext>
            </a:extLst>
          </p:cNvPr>
          <p:cNvSpPr txBox="1"/>
          <p:nvPr/>
        </p:nvSpPr>
        <p:spPr>
          <a:xfrm>
            <a:off x="1825725" y="3209033"/>
            <a:ext cx="102592" cy="11080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36</a:t>
            </a:r>
          </a:p>
        </p:txBody>
      </p:sp>
      <p:sp>
        <p:nvSpPr>
          <p:cNvPr id="406" name="TextBox 405">
            <a:extLst>
              <a:ext uri="{FF2B5EF4-FFF2-40B4-BE49-F238E27FC236}">
                <a16:creationId xmlns="" xmlns:a16="http://schemas.microsoft.com/office/drawing/2014/main" id="{B3EA77D2-BF41-B24E-AA23-422251150320}"/>
              </a:ext>
            </a:extLst>
          </p:cNvPr>
          <p:cNvSpPr txBox="1"/>
          <p:nvPr/>
        </p:nvSpPr>
        <p:spPr>
          <a:xfrm>
            <a:off x="2088133" y="3209033"/>
            <a:ext cx="442930" cy="1108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10 (27.8)</a:t>
            </a:r>
          </a:p>
        </p:txBody>
      </p:sp>
      <p:sp>
        <p:nvSpPr>
          <p:cNvPr id="407" name="TextBox 406">
            <a:extLst>
              <a:ext uri="{FF2B5EF4-FFF2-40B4-BE49-F238E27FC236}">
                <a16:creationId xmlns="" xmlns:a16="http://schemas.microsoft.com/office/drawing/2014/main" id="{29CB57A2-7390-B046-8F90-5B85047B9E7E}"/>
              </a:ext>
            </a:extLst>
          </p:cNvPr>
          <p:cNvSpPr txBox="1"/>
          <p:nvPr/>
        </p:nvSpPr>
        <p:spPr>
          <a:xfrm>
            <a:off x="1825725" y="3544800"/>
            <a:ext cx="102592" cy="11080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36</a:t>
            </a:r>
          </a:p>
        </p:txBody>
      </p:sp>
      <p:sp>
        <p:nvSpPr>
          <p:cNvPr id="408" name="TextBox 407">
            <a:extLst>
              <a:ext uri="{FF2B5EF4-FFF2-40B4-BE49-F238E27FC236}">
                <a16:creationId xmlns="" xmlns:a16="http://schemas.microsoft.com/office/drawing/2014/main" id="{394AEFCE-C147-DA40-8FDB-19A9A16F208A}"/>
              </a:ext>
            </a:extLst>
          </p:cNvPr>
          <p:cNvSpPr txBox="1"/>
          <p:nvPr/>
        </p:nvSpPr>
        <p:spPr>
          <a:xfrm>
            <a:off x="2088133" y="3544800"/>
            <a:ext cx="442930" cy="1108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36 (100)</a:t>
            </a:r>
          </a:p>
        </p:txBody>
      </p:sp>
      <p:sp>
        <p:nvSpPr>
          <p:cNvPr id="409" name="TextBox 408">
            <a:extLst>
              <a:ext uri="{FF2B5EF4-FFF2-40B4-BE49-F238E27FC236}">
                <a16:creationId xmlns="" xmlns:a16="http://schemas.microsoft.com/office/drawing/2014/main" id="{A326300D-3C6C-AE4D-8782-81550430A9B2}"/>
              </a:ext>
            </a:extLst>
          </p:cNvPr>
          <p:cNvSpPr txBox="1"/>
          <p:nvPr/>
        </p:nvSpPr>
        <p:spPr>
          <a:xfrm>
            <a:off x="1825725" y="3898008"/>
            <a:ext cx="102592" cy="11080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15</a:t>
            </a:r>
          </a:p>
        </p:txBody>
      </p:sp>
      <p:sp>
        <p:nvSpPr>
          <p:cNvPr id="410" name="TextBox 409">
            <a:extLst>
              <a:ext uri="{FF2B5EF4-FFF2-40B4-BE49-F238E27FC236}">
                <a16:creationId xmlns="" xmlns:a16="http://schemas.microsoft.com/office/drawing/2014/main" id="{C3130F94-E8D0-0740-A83C-258EBF48628B}"/>
              </a:ext>
            </a:extLst>
          </p:cNvPr>
          <p:cNvSpPr txBox="1"/>
          <p:nvPr/>
        </p:nvSpPr>
        <p:spPr>
          <a:xfrm>
            <a:off x="2088133" y="3898008"/>
            <a:ext cx="442930" cy="1108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12 (80.0)</a:t>
            </a:r>
          </a:p>
        </p:txBody>
      </p:sp>
      <p:sp>
        <p:nvSpPr>
          <p:cNvPr id="411" name="TextBox 410">
            <a:extLst>
              <a:ext uri="{FF2B5EF4-FFF2-40B4-BE49-F238E27FC236}">
                <a16:creationId xmlns="" xmlns:a16="http://schemas.microsoft.com/office/drawing/2014/main" id="{4F35A07E-DC96-8042-AB2A-BDD2D92E4D44}"/>
              </a:ext>
            </a:extLst>
          </p:cNvPr>
          <p:cNvSpPr txBox="1"/>
          <p:nvPr/>
        </p:nvSpPr>
        <p:spPr>
          <a:xfrm>
            <a:off x="1851373" y="4231383"/>
            <a:ext cx="51296" cy="11080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9</a:t>
            </a:r>
          </a:p>
        </p:txBody>
      </p:sp>
      <p:sp>
        <p:nvSpPr>
          <p:cNvPr id="412" name="TextBox 411">
            <a:extLst>
              <a:ext uri="{FF2B5EF4-FFF2-40B4-BE49-F238E27FC236}">
                <a16:creationId xmlns="" xmlns:a16="http://schemas.microsoft.com/office/drawing/2014/main" id="{1C6C5919-ABF6-9E49-B09A-C9E9F8D220DE}"/>
              </a:ext>
            </a:extLst>
          </p:cNvPr>
          <p:cNvSpPr txBox="1"/>
          <p:nvPr/>
        </p:nvSpPr>
        <p:spPr>
          <a:xfrm>
            <a:off x="2088133" y="4231383"/>
            <a:ext cx="442930" cy="1108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7 (77.8)</a:t>
            </a:r>
          </a:p>
        </p:txBody>
      </p:sp>
      <p:sp>
        <p:nvSpPr>
          <p:cNvPr id="413" name="TextBox 412">
            <a:extLst>
              <a:ext uri="{FF2B5EF4-FFF2-40B4-BE49-F238E27FC236}">
                <a16:creationId xmlns="" xmlns:a16="http://schemas.microsoft.com/office/drawing/2014/main" id="{47D92BA7-55D5-ED47-A9A1-30472B2D5076}"/>
              </a:ext>
            </a:extLst>
          </p:cNvPr>
          <p:cNvSpPr txBox="1"/>
          <p:nvPr/>
        </p:nvSpPr>
        <p:spPr>
          <a:xfrm>
            <a:off x="1851373" y="4577458"/>
            <a:ext cx="51296" cy="1108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414" name="TextBox 413">
            <a:extLst>
              <a:ext uri="{FF2B5EF4-FFF2-40B4-BE49-F238E27FC236}">
                <a16:creationId xmlns="" xmlns:a16="http://schemas.microsoft.com/office/drawing/2014/main" id="{F6592558-A84F-C94F-8DD2-66AFDAA27170}"/>
              </a:ext>
            </a:extLst>
          </p:cNvPr>
          <p:cNvSpPr txBox="1"/>
          <p:nvPr/>
        </p:nvSpPr>
        <p:spPr>
          <a:xfrm>
            <a:off x="2088133" y="4577458"/>
            <a:ext cx="442930" cy="1108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3 (37.5)</a:t>
            </a:r>
          </a:p>
        </p:txBody>
      </p:sp>
      <p:grpSp>
        <p:nvGrpSpPr>
          <p:cNvPr id="422" name="Group 421">
            <a:extLst>
              <a:ext uri="{FF2B5EF4-FFF2-40B4-BE49-F238E27FC236}">
                <a16:creationId xmlns="" xmlns:a16="http://schemas.microsoft.com/office/drawing/2014/main" id="{E26FF6F4-90E6-3A4B-B4E8-3B572AFDE0DD}"/>
              </a:ext>
            </a:extLst>
          </p:cNvPr>
          <p:cNvGrpSpPr/>
          <p:nvPr/>
        </p:nvGrpSpPr>
        <p:grpSpPr>
          <a:xfrm>
            <a:off x="10159236" y="1771293"/>
            <a:ext cx="1270001" cy="3080545"/>
            <a:chOff x="2833645" y="5004570"/>
            <a:chExt cx="1270001" cy="54000"/>
          </a:xfrm>
        </p:grpSpPr>
        <p:cxnSp>
          <p:nvCxnSpPr>
            <p:cNvPr id="423" name="Straight Connector 422">
              <a:extLst>
                <a:ext uri="{FF2B5EF4-FFF2-40B4-BE49-F238E27FC236}">
                  <a16:creationId xmlns="" xmlns:a16="http://schemas.microsoft.com/office/drawing/2014/main" id="{6F3D3CA4-34EE-4648-A7AB-0BA9938A432E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2806646" y="5031569"/>
              <a:ext cx="54000" cy="1"/>
            </a:xfrm>
            <a:prstGeom prst="line">
              <a:avLst/>
            </a:prstGeom>
            <a:ln w="6350">
              <a:solidFill>
                <a:schemeClr val="accent6">
                  <a:lumMod val="20000"/>
                  <a:lumOff val="8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4" name="Straight Connector 423">
              <a:extLst>
                <a:ext uri="{FF2B5EF4-FFF2-40B4-BE49-F238E27FC236}">
                  <a16:creationId xmlns="" xmlns:a16="http://schemas.microsoft.com/office/drawing/2014/main" id="{DDAC6B3C-1A90-2C4A-9C96-E6BE1E581BE0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3057471" y="5031569"/>
              <a:ext cx="54000" cy="1"/>
            </a:xfrm>
            <a:prstGeom prst="line">
              <a:avLst/>
            </a:prstGeom>
            <a:ln w="6350">
              <a:solidFill>
                <a:schemeClr val="accent6">
                  <a:lumMod val="20000"/>
                  <a:lumOff val="8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5" name="Straight Connector 424">
              <a:extLst>
                <a:ext uri="{FF2B5EF4-FFF2-40B4-BE49-F238E27FC236}">
                  <a16:creationId xmlns="" xmlns:a16="http://schemas.microsoft.com/office/drawing/2014/main" id="{E7FFE0A8-E537-4249-B085-A680A9D85D66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3311471" y="5031569"/>
              <a:ext cx="54000" cy="1"/>
            </a:xfrm>
            <a:prstGeom prst="line">
              <a:avLst/>
            </a:prstGeom>
            <a:ln w="6350">
              <a:solidFill>
                <a:schemeClr val="accent6">
                  <a:lumMod val="20000"/>
                  <a:lumOff val="8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6" name="Straight Connector 425">
              <a:extLst>
                <a:ext uri="{FF2B5EF4-FFF2-40B4-BE49-F238E27FC236}">
                  <a16:creationId xmlns="" xmlns:a16="http://schemas.microsoft.com/office/drawing/2014/main" id="{04009981-EFB6-2B4B-B35F-B82BC496C0E3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3568646" y="5031569"/>
              <a:ext cx="54000" cy="1"/>
            </a:xfrm>
            <a:prstGeom prst="line">
              <a:avLst/>
            </a:prstGeom>
            <a:ln w="6350">
              <a:solidFill>
                <a:schemeClr val="accent6">
                  <a:lumMod val="20000"/>
                  <a:lumOff val="8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7" name="Straight Connector 426">
              <a:extLst>
                <a:ext uri="{FF2B5EF4-FFF2-40B4-BE49-F238E27FC236}">
                  <a16:creationId xmlns="" xmlns:a16="http://schemas.microsoft.com/office/drawing/2014/main" id="{1A25633D-2D6C-F543-8E7D-446FDCC492A1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3822646" y="5031569"/>
              <a:ext cx="54000" cy="1"/>
            </a:xfrm>
            <a:prstGeom prst="line">
              <a:avLst/>
            </a:prstGeom>
            <a:ln w="6350">
              <a:solidFill>
                <a:schemeClr val="accent6">
                  <a:lumMod val="20000"/>
                  <a:lumOff val="8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8" name="Straight Connector 427">
              <a:extLst>
                <a:ext uri="{FF2B5EF4-FFF2-40B4-BE49-F238E27FC236}">
                  <a16:creationId xmlns="" xmlns:a16="http://schemas.microsoft.com/office/drawing/2014/main" id="{AAAE8F8F-F346-7241-AE06-71D61865FF0E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4076646" y="5031569"/>
              <a:ext cx="54000" cy="1"/>
            </a:xfrm>
            <a:prstGeom prst="line">
              <a:avLst/>
            </a:prstGeom>
            <a:ln w="6350">
              <a:solidFill>
                <a:schemeClr val="accent6">
                  <a:lumMod val="20000"/>
                  <a:lumOff val="8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29" name="Straight Connector 428">
            <a:extLst>
              <a:ext uri="{FF2B5EF4-FFF2-40B4-BE49-F238E27FC236}">
                <a16:creationId xmlns="" xmlns:a16="http://schemas.microsoft.com/office/drawing/2014/main" id="{826C0B40-9585-F740-B2B2-FA5D97FF39A1}"/>
              </a:ext>
            </a:extLst>
          </p:cNvPr>
          <p:cNvCxnSpPr>
            <a:cxnSpLocks/>
          </p:cNvCxnSpPr>
          <p:nvPr/>
        </p:nvCxnSpPr>
        <p:spPr>
          <a:xfrm rot="16200000" flipV="1">
            <a:off x="9878603" y="4881987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0" name="TextBox 429">
            <a:extLst>
              <a:ext uri="{FF2B5EF4-FFF2-40B4-BE49-F238E27FC236}">
                <a16:creationId xmlns="" xmlns:a16="http://schemas.microsoft.com/office/drawing/2014/main" id="{72945FD1-6081-7A4D-831C-7598D03720B7}"/>
              </a:ext>
            </a:extLst>
          </p:cNvPr>
          <p:cNvSpPr txBox="1"/>
          <p:nvPr/>
        </p:nvSpPr>
        <p:spPr>
          <a:xfrm>
            <a:off x="9869200" y="4926383"/>
            <a:ext cx="65724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431" name="TextBox 430">
            <a:extLst>
              <a:ext uri="{FF2B5EF4-FFF2-40B4-BE49-F238E27FC236}">
                <a16:creationId xmlns="" xmlns:a16="http://schemas.microsoft.com/office/drawing/2014/main" id="{63E798BD-B1B5-C047-B6E0-068153755BA5}"/>
              </a:ext>
            </a:extLst>
          </p:cNvPr>
          <p:cNvSpPr txBox="1"/>
          <p:nvPr/>
        </p:nvSpPr>
        <p:spPr>
          <a:xfrm>
            <a:off x="10126375" y="4926383"/>
            <a:ext cx="65724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3</a:t>
            </a:r>
          </a:p>
        </p:txBody>
      </p:sp>
      <p:cxnSp>
        <p:nvCxnSpPr>
          <p:cNvPr id="432" name="Straight Connector 431">
            <a:extLst>
              <a:ext uri="{FF2B5EF4-FFF2-40B4-BE49-F238E27FC236}">
                <a16:creationId xmlns="" xmlns:a16="http://schemas.microsoft.com/office/drawing/2014/main" id="{FF648024-B95F-F645-8FDC-1EEF15A9C782}"/>
              </a:ext>
            </a:extLst>
          </p:cNvPr>
          <p:cNvCxnSpPr>
            <a:cxnSpLocks/>
          </p:cNvCxnSpPr>
          <p:nvPr/>
        </p:nvCxnSpPr>
        <p:spPr>
          <a:xfrm rot="16200000" flipV="1">
            <a:off x="10132237" y="4881987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3" name="TextBox 432">
            <a:extLst>
              <a:ext uri="{FF2B5EF4-FFF2-40B4-BE49-F238E27FC236}">
                <a16:creationId xmlns="" xmlns:a16="http://schemas.microsoft.com/office/drawing/2014/main" id="{9F56B37D-D997-894A-AEEF-1DD99B3D0C1E}"/>
              </a:ext>
            </a:extLst>
          </p:cNvPr>
          <p:cNvSpPr txBox="1"/>
          <p:nvPr/>
        </p:nvSpPr>
        <p:spPr>
          <a:xfrm>
            <a:off x="9618875" y="5114990"/>
            <a:ext cx="2220608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2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Median and range of time to onset</a:t>
            </a:r>
            <a:br>
              <a:rPr lang="en-GB" sz="12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</a:br>
            <a:r>
              <a:rPr lang="en-GB" sz="12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and duration of first AESI (months)</a:t>
            </a:r>
          </a:p>
        </p:txBody>
      </p:sp>
      <p:cxnSp>
        <p:nvCxnSpPr>
          <p:cNvPr id="435" name="Straight Connector 434">
            <a:extLst>
              <a:ext uri="{FF2B5EF4-FFF2-40B4-BE49-F238E27FC236}">
                <a16:creationId xmlns="" xmlns:a16="http://schemas.microsoft.com/office/drawing/2014/main" id="{574065F3-CD1A-8F4E-B334-791AC740355F}"/>
              </a:ext>
            </a:extLst>
          </p:cNvPr>
          <p:cNvCxnSpPr>
            <a:cxnSpLocks/>
          </p:cNvCxnSpPr>
          <p:nvPr/>
        </p:nvCxnSpPr>
        <p:spPr>
          <a:xfrm flipV="1">
            <a:off x="9904526" y="4853429"/>
            <a:ext cx="1534545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6" name="TextBox 435">
            <a:extLst>
              <a:ext uri="{FF2B5EF4-FFF2-40B4-BE49-F238E27FC236}">
                <a16:creationId xmlns="" xmlns:a16="http://schemas.microsoft.com/office/drawing/2014/main" id="{DAE60F26-8D74-AB4C-B300-AFDC04764B6E}"/>
              </a:ext>
            </a:extLst>
          </p:cNvPr>
          <p:cNvSpPr txBox="1"/>
          <p:nvPr/>
        </p:nvSpPr>
        <p:spPr>
          <a:xfrm>
            <a:off x="8137556" y="3481311"/>
            <a:ext cx="856004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Thromboembolic</a:t>
            </a:r>
          </a:p>
          <a:p>
            <a:pPr algn="r"/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event–venous onset</a:t>
            </a:r>
          </a:p>
        </p:txBody>
      </p:sp>
      <p:sp>
        <p:nvSpPr>
          <p:cNvPr id="438" name="TextBox 437">
            <a:extLst>
              <a:ext uri="{FF2B5EF4-FFF2-40B4-BE49-F238E27FC236}">
                <a16:creationId xmlns="" xmlns:a16="http://schemas.microsoft.com/office/drawing/2014/main" id="{5537CF7B-8FC6-474C-94C2-90C063B4DFBB}"/>
              </a:ext>
            </a:extLst>
          </p:cNvPr>
          <p:cNvSpPr txBox="1"/>
          <p:nvPr/>
        </p:nvSpPr>
        <p:spPr>
          <a:xfrm>
            <a:off x="8161601" y="2006313"/>
            <a:ext cx="831959" cy="11080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Hypertension onset</a:t>
            </a:r>
          </a:p>
        </p:txBody>
      </p:sp>
      <p:sp>
        <p:nvSpPr>
          <p:cNvPr id="439" name="TextBox 438">
            <a:extLst>
              <a:ext uri="{FF2B5EF4-FFF2-40B4-BE49-F238E27FC236}">
                <a16:creationId xmlns="" xmlns:a16="http://schemas.microsoft.com/office/drawing/2014/main" id="{059A794C-35F4-524E-93D8-2E12AB84E704}"/>
              </a:ext>
            </a:extLst>
          </p:cNvPr>
          <p:cNvSpPr txBox="1"/>
          <p:nvPr/>
        </p:nvSpPr>
        <p:spPr>
          <a:xfrm>
            <a:off x="10377200" y="4926383"/>
            <a:ext cx="65724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6</a:t>
            </a:r>
          </a:p>
        </p:txBody>
      </p:sp>
      <p:cxnSp>
        <p:nvCxnSpPr>
          <p:cNvPr id="440" name="Straight Connector 439">
            <a:extLst>
              <a:ext uri="{FF2B5EF4-FFF2-40B4-BE49-F238E27FC236}">
                <a16:creationId xmlns="" xmlns:a16="http://schemas.microsoft.com/office/drawing/2014/main" id="{474BF14C-E13E-A14D-AE83-EB84308AE644}"/>
              </a:ext>
            </a:extLst>
          </p:cNvPr>
          <p:cNvCxnSpPr>
            <a:cxnSpLocks/>
          </p:cNvCxnSpPr>
          <p:nvPr/>
        </p:nvCxnSpPr>
        <p:spPr>
          <a:xfrm rot="16200000" flipV="1">
            <a:off x="10383062" y="4881987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1" name="TextBox 440">
            <a:extLst>
              <a:ext uri="{FF2B5EF4-FFF2-40B4-BE49-F238E27FC236}">
                <a16:creationId xmlns="" xmlns:a16="http://schemas.microsoft.com/office/drawing/2014/main" id="{D5001C39-5331-2E4F-8516-FFC2E66878BF}"/>
              </a:ext>
            </a:extLst>
          </p:cNvPr>
          <p:cNvSpPr txBox="1"/>
          <p:nvPr/>
        </p:nvSpPr>
        <p:spPr>
          <a:xfrm>
            <a:off x="10631200" y="4926383"/>
            <a:ext cx="65724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9</a:t>
            </a:r>
          </a:p>
        </p:txBody>
      </p:sp>
      <p:cxnSp>
        <p:nvCxnSpPr>
          <p:cNvPr id="442" name="Straight Connector 441">
            <a:extLst>
              <a:ext uri="{FF2B5EF4-FFF2-40B4-BE49-F238E27FC236}">
                <a16:creationId xmlns="" xmlns:a16="http://schemas.microsoft.com/office/drawing/2014/main" id="{C4F4B071-D773-194F-9931-2795A3240DDB}"/>
              </a:ext>
            </a:extLst>
          </p:cNvPr>
          <p:cNvCxnSpPr>
            <a:cxnSpLocks/>
          </p:cNvCxnSpPr>
          <p:nvPr/>
        </p:nvCxnSpPr>
        <p:spPr>
          <a:xfrm rot="16200000" flipV="1">
            <a:off x="10637062" y="4881987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3" name="TextBox 442">
            <a:extLst>
              <a:ext uri="{FF2B5EF4-FFF2-40B4-BE49-F238E27FC236}">
                <a16:creationId xmlns="" xmlns:a16="http://schemas.microsoft.com/office/drawing/2014/main" id="{DC4ACF47-7A30-344E-9CE9-F88049305C54}"/>
              </a:ext>
            </a:extLst>
          </p:cNvPr>
          <p:cNvSpPr txBox="1"/>
          <p:nvPr/>
        </p:nvSpPr>
        <p:spPr>
          <a:xfrm>
            <a:off x="10855514" y="4926383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12</a:t>
            </a:r>
          </a:p>
        </p:txBody>
      </p:sp>
      <p:cxnSp>
        <p:nvCxnSpPr>
          <p:cNvPr id="444" name="Straight Connector 443">
            <a:extLst>
              <a:ext uri="{FF2B5EF4-FFF2-40B4-BE49-F238E27FC236}">
                <a16:creationId xmlns="" xmlns:a16="http://schemas.microsoft.com/office/drawing/2014/main" id="{2AAFD14C-1EC8-CF48-B648-F5B2D9F9EFF5}"/>
              </a:ext>
            </a:extLst>
          </p:cNvPr>
          <p:cNvCxnSpPr>
            <a:cxnSpLocks/>
          </p:cNvCxnSpPr>
          <p:nvPr/>
        </p:nvCxnSpPr>
        <p:spPr>
          <a:xfrm rot="16200000" flipV="1">
            <a:off x="10894237" y="4881987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6" name="TextBox 445">
            <a:extLst>
              <a:ext uri="{FF2B5EF4-FFF2-40B4-BE49-F238E27FC236}">
                <a16:creationId xmlns="" xmlns:a16="http://schemas.microsoft.com/office/drawing/2014/main" id="{7C648B4B-17F3-7347-8C9E-D2E8CA03C179}"/>
              </a:ext>
            </a:extLst>
          </p:cNvPr>
          <p:cNvSpPr txBox="1"/>
          <p:nvPr/>
        </p:nvSpPr>
        <p:spPr>
          <a:xfrm>
            <a:off x="11109514" y="4926383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15</a:t>
            </a:r>
          </a:p>
        </p:txBody>
      </p:sp>
      <p:cxnSp>
        <p:nvCxnSpPr>
          <p:cNvPr id="447" name="Straight Connector 446">
            <a:extLst>
              <a:ext uri="{FF2B5EF4-FFF2-40B4-BE49-F238E27FC236}">
                <a16:creationId xmlns="" xmlns:a16="http://schemas.microsoft.com/office/drawing/2014/main" id="{CDEA932C-65B8-4D43-AED8-7232231BBEB1}"/>
              </a:ext>
            </a:extLst>
          </p:cNvPr>
          <p:cNvCxnSpPr>
            <a:cxnSpLocks/>
          </p:cNvCxnSpPr>
          <p:nvPr/>
        </p:nvCxnSpPr>
        <p:spPr>
          <a:xfrm rot="16200000" flipV="1">
            <a:off x="11148237" y="4881987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8" name="TextBox 447">
            <a:extLst>
              <a:ext uri="{FF2B5EF4-FFF2-40B4-BE49-F238E27FC236}">
                <a16:creationId xmlns="" xmlns:a16="http://schemas.microsoft.com/office/drawing/2014/main" id="{86BFF077-27CC-784B-BFD3-2A889C00C62F}"/>
              </a:ext>
            </a:extLst>
          </p:cNvPr>
          <p:cNvSpPr txBox="1"/>
          <p:nvPr/>
        </p:nvSpPr>
        <p:spPr>
          <a:xfrm>
            <a:off x="11363514" y="4926383"/>
            <a:ext cx="1314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18</a:t>
            </a:r>
          </a:p>
        </p:txBody>
      </p:sp>
      <p:cxnSp>
        <p:nvCxnSpPr>
          <p:cNvPr id="449" name="Straight Connector 448">
            <a:extLst>
              <a:ext uri="{FF2B5EF4-FFF2-40B4-BE49-F238E27FC236}">
                <a16:creationId xmlns="" xmlns:a16="http://schemas.microsoft.com/office/drawing/2014/main" id="{CA9B2AAA-2831-BA41-837C-3F4F8EEACF71}"/>
              </a:ext>
            </a:extLst>
          </p:cNvPr>
          <p:cNvCxnSpPr>
            <a:cxnSpLocks/>
          </p:cNvCxnSpPr>
          <p:nvPr/>
        </p:nvCxnSpPr>
        <p:spPr>
          <a:xfrm rot="16200000" flipV="1">
            <a:off x="11402237" y="4881987"/>
            <a:ext cx="54000" cy="1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9" name="Diamond 458">
            <a:extLst>
              <a:ext uri="{FF2B5EF4-FFF2-40B4-BE49-F238E27FC236}">
                <a16:creationId xmlns="" xmlns:a16="http://schemas.microsoft.com/office/drawing/2014/main" id="{5062C08B-3368-6A4B-8F30-06F79A3CF9F8}"/>
              </a:ext>
            </a:extLst>
          </p:cNvPr>
          <p:cNvSpPr/>
          <p:nvPr/>
        </p:nvSpPr>
        <p:spPr>
          <a:xfrm>
            <a:off x="10016362" y="1494793"/>
            <a:ext cx="76510" cy="101875"/>
          </a:xfrm>
          <a:prstGeom prst="diamond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60" name="Diamond 459">
            <a:extLst>
              <a:ext uri="{FF2B5EF4-FFF2-40B4-BE49-F238E27FC236}">
                <a16:creationId xmlns="" xmlns:a16="http://schemas.microsoft.com/office/drawing/2014/main" id="{63594860-F7D9-FE45-95B4-155FE09A86DF}"/>
              </a:ext>
            </a:extLst>
          </p:cNvPr>
          <p:cNvSpPr/>
          <p:nvPr/>
        </p:nvSpPr>
        <p:spPr>
          <a:xfrm>
            <a:off x="10016362" y="1618618"/>
            <a:ext cx="76510" cy="101875"/>
          </a:xfrm>
          <a:prstGeom prst="diamond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469" name="Straight Connector 468">
            <a:extLst>
              <a:ext uri="{FF2B5EF4-FFF2-40B4-BE49-F238E27FC236}">
                <a16:creationId xmlns="" xmlns:a16="http://schemas.microsoft.com/office/drawing/2014/main" id="{78587D47-27FB-104F-A076-A8E86CD89658}"/>
              </a:ext>
            </a:extLst>
          </p:cNvPr>
          <p:cNvCxnSpPr>
            <a:cxnSpLocks/>
          </p:cNvCxnSpPr>
          <p:nvPr/>
        </p:nvCxnSpPr>
        <p:spPr>
          <a:xfrm flipV="1">
            <a:off x="9905602" y="1771293"/>
            <a:ext cx="0" cy="3088959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6" name="TextBox 475">
            <a:extLst>
              <a:ext uri="{FF2B5EF4-FFF2-40B4-BE49-F238E27FC236}">
                <a16:creationId xmlns="" xmlns:a16="http://schemas.microsoft.com/office/drawing/2014/main" id="{931B89B1-B01E-9542-B9A5-6DD2E240E254}"/>
              </a:ext>
            </a:extLst>
          </p:cNvPr>
          <p:cNvSpPr txBox="1"/>
          <p:nvPr/>
        </p:nvSpPr>
        <p:spPr>
          <a:xfrm>
            <a:off x="10073194" y="1938764"/>
            <a:ext cx="167810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1.5</a:t>
            </a:r>
          </a:p>
        </p:txBody>
      </p:sp>
      <p:cxnSp>
        <p:nvCxnSpPr>
          <p:cNvPr id="478" name="Straight Connector 477">
            <a:extLst>
              <a:ext uri="{FF2B5EF4-FFF2-40B4-BE49-F238E27FC236}">
                <a16:creationId xmlns="" xmlns:a16="http://schemas.microsoft.com/office/drawing/2014/main" id="{1F2557E1-DB75-7048-A75A-9D0E84691CDD}"/>
              </a:ext>
            </a:extLst>
          </p:cNvPr>
          <p:cNvCxnSpPr>
            <a:cxnSpLocks/>
          </p:cNvCxnSpPr>
          <p:nvPr/>
        </p:nvCxnSpPr>
        <p:spPr>
          <a:xfrm>
            <a:off x="9904341" y="2254685"/>
            <a:ext cx="1338334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9" name="TextBox 478">
            <a:extLst>
              <a:ext uri="{FF2B5EF4-FFF2-40B4-BE49-F238E27FC236}">
                <a16:creationId xmlns="" xmlns:a16="http://schemas.microsoft.com/office/drawing/2014/main" id="{660AB344-C32A-4043-AD4E-CF573EE813F9}"/>
              </a:ext>
            </a:extLst>
          </p:cNvPr>
          <p:cNvSpPr txBox="1"/>
          <p:nvPr/>
        </p:nvSpPr>
        <p:spPr>
          <a:xfrm>
            <a:off x="11293987" y="2203976"/>
            <a:ext cx="423267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0.0-16.3+</a:t>
            </a:r>
          </a:p>
        </p:txBody>
      </p:sp>
      <p:sp>
        <p:nvSpPr>
          <p:cNvPr id="480" name="TextBox 479">
            <a:extLst>
              <a:ext uri="{FF2B5EF4-FFF2-40B4-BE49-F238E27FC236}">
                <a16:creationId xmlns="" xmlns:a16="http://schemas.microsoft.com/office/drawing/2014/main" id="{E2BCD37C-44CC-0E4D-9D03-CC888A924DED}"/>
              </a:ext>
            </a:extLst>
          </p:cNvPr>
          <p:cNvSpPr txBox="1"/>
          <p:nvPr/>
        </p:nvSpPr>
        <p:spPr>
          <a:xfrm>
            <a:off x="10517704" y="2133891"/>
            <a:ext cx="167810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NE</a:t>
            </a:r>
          </a:p>
        </p:txBody>
      </p:sp>
      <p:cxnSp>
        <p:nvCxnSpPr>
          <p:cNvPr id="482" name="Straight Connector 481">
            <a:extLst>
              <a:ext uri="{FF2B5EF4-FFF2-40B4-BE49-F238E27FC236}">
                <a16:creationId xmlns="" xmlns:a16="http://schemas.microsoft.com/office/drawing/2014/main" id="{E281386A-01D2-2D4D-9EB1-8A56FBF81C5C}"/>
              </a:ext>
            </a:extLst>
          </p:cNvPr>
          <p:cNvCxnSpPr>
            <a:cxnSpLocks/>
          </p:cNvCxnSpPr>
          <p:nvPr/>
        </p:nvCxnSpPr>
        <p:spPr>
          <a:xfrm>
            <a:off x="9907516" y="2552424"/>
            <a:ext cx="1039884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3" name="TextBox 482">
            <a:extLst>
              <a:ext uri="{FF2B5EF4-FFF2-40B4-BE49-F238E27FC236}">
                <a16:creationId xmlns="" xmlns:a16="http://schemas.microsoft.com/office/drawing/2014/main" id="{031DFDD7-7A43-3646-AD2A-BB85CBECE7EA}"/>
              </a:ext>
            </a:extLst>
          </p:cNvPr>
          <p:cNvSpPr txBox="1"/>
          <p:nvPr/>
        </p:nvSpPr>
        <p:spPr>
          <a:xfrm>
            <a:off x="10980552" y="2500731"/>
            <a:ext cx="535597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0.1-12.3</a:t>
            </a:r>
          </a:p>
        </p:txBody>
      </p:sp>
      <p:sp>
        <p:nvSpPr>
          <p:cNvPr id="484" name="TextBox 483">
            <a:extLst>
              <a:ext uri="{FF2B5EF4-FFF2-40B4-BE49-F238E27FC236}">
                <a16:creationId xmlns="" xmlns:a16="http://schemas.microsoft.com/office/drawing/2014/main" id="{879CA85E-DF3F-3444-83E6-01FA1B23C61C}"/>
              </a:ext>
            </a:extLst>
          </p:cNvPr>
          <p:cNvSpPr txBox="1"/>
          <p:nvPr/>
        </p:nvSpPr>
        <p:spPr>
          <a:xfrm>
            <a:off x="10227583" y="2423742"/>
            <a:ext cx="167810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3.3</a:t>
            </a:r>
          </a:p>
        </p:txBody>
      </p:sp>
      <p:sp>
        <p:nvSpPr>
          <p:cNvPr id="485" name="Diamond 484">
            <a:extLst>
              <a:ext uri="{FF2B5EF4-FFF2-40B4-BE49-F238E27FC236}">
                <a16:creationId xmlns="" xmlns:a16="http://schemas.microsoft.com/office/drawing/2014/main" id="{9B95A837-76F9-244E-9BE8-4EDB1E2DE6A6}"/>
              </a:ext>
            </a:extLst>
          </p:cNvPr>
          <p:cNvSpPr/>
          <p:nvPr/>
        </p:nvSpPr>
        <p:spPr>
          <a:xfrm>
            <a:off x="10146537" y="2490736"/>
            <a:ext cx="76510" cy="123376"/>
          </a:xfrm>
          <a:prstGeom prst="diamond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486" name="Straight Connector 485">
            <a:extLst>
              <a:ext uri="{FF2B5EF4-FFF2-40B4-BE49-F238E27FC236}">
                <a16:creationId xmlns="" xmlns:a16="http://schemas.microsoft.com/office/drawing/2014/main" id="{111CFECC-3366-FA4C-B3C2-B81B6FAED48D}"/>
              </a:ext>
            </a:extLst>
          </p:cNvPr>
          <p:cNvCxnSpPr>
            <a:cxnSpLocks/>
          </p:cNvCxnSpPr>
          <p:nvPr/>
        </p:nvCxnSpPr>
        <p:spPr>
          <a:xfrm>
            <a:off x="9907516" y="2741698"/>
            <a:ext cx="916059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7" name="TextBox 486">
            <a:extLst>
              <a:ext uri="{FF2B5EF4-FFF2-40B4-BE49-F238E27FC236}">
                <a16:creationId xmlns="" xmlns:a16="http://schemas.microsoft.com/office/drawing/2014/main" id="{87603C89-9D47-C841-AFA5-79FDF8A77B9D}"/>
              </a:ext>
            </a:extLst>
          </p:cNvPr>
          <p:cNvSpPr txBox="1"/>
          <p:nvPr/>
        </p:nvSpPr>
        <p:spPr>
          <a:xfrm>
            <a:off x="10864765" y="2674515"/>
            <a:ext cx="800183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0.0-11.4+</a:t>
            </a:r>
          </a:p>
        </p:txBody>
      </p:sp>
      <p:sp>
        <p:nvSpPr>
          <p:cNvPr id="488" name="TextBox 487">
            <a:extLst>
              <a:ext uri="{FF2B5EF4-FFF2-40B4-BE49-F238E27FC236}">
                <a16:creationId xmlns="" xmlns:a16="http://schemas.microsoft.com/office/drawing/2014/main" id="{56FE9E90-B54F-2140-8C08-FF2977353347}"/>
              </a:ext>
            </a:extLst>
          </p:cNvPr>
          <p:cNvSpPr txBox="1"/>
          <p:nvPr/>
        </p:nvSpPr>
        <p:spPr>
          <a:xfrm>
            <a:off x="9983811" y="2621267"/>
            <a:ext cx="167810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0.4</a:t>
            </a:r>
          </a:p>
        </p:txBody>
      </p:sp>
      <p:sp>
        <p:nvSpPr>
          <p:cNvPr id="489" name="Diamond 488">
            <a:extLst>
              <a:ext uri="{FF2B5EF4-FFF2-40B4-BE49-F238E27FC236}">
                <a16:creationId xmlns="" xmlns:a16="http://schemas.microsoft.com/office/drawing/2014/main" id="{410E75F1-DAA8-5F4A-975A-180B8D8290D9}"/>
              </a:ext>
            </a:extLst>
          </p:cNvPr>
          <p:cNvSpPr/>
          <p:nvPr/>
        </p:nvSpPr>
        <p:spPr>
          <a:xfrm>
            <a:off x="9898887" y="2690761"/>
            <a:ext cx="76510" cy="101875"/>
          </a:xfrm>
          <a:prstGeom prst="diamond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2" name="TextBox 491">
            <a:extLst>
              <a:ext uri="{FF2B5EF4-FFF2-40B4-BE49-F238E27FC236}">
                <a16:creationId xmlns="" xmlns:a16="http://schemas.microsoft.com/office/drawing/2014/main" id="{0AECC2DB-4BB8-904E-AEF6-A36D298219D1}"/>
              </a:ext>
            </a:extLst>
          </p:cNvPr>
          <p:cNvSpPr txBox="1"/>
          <p:nvPr/>
        </p:nvSpPr>
        <p:spPr>
          <a:xfrm>
            <a:off x="10158929" y="4329519"/>
            <a:ext cx="167810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NE</a:t>
            </a:r>
          </a:p>
        </p:txBody>
      </p:sp>
      <p:cxnSp>
        <p:nvCxnSpPr>
          <p:cNvPr id="493" name="Straight Connector 492">
            <a:extLst>
              <a:ext uri="{FF2B5EF4-FFF2-40B4-BE49-F238E27FC236}">
                <a16:creationId xmlns="" xmlns:a16="http://schemas.microsoft.com/office/drawing/2014/main" id="{9BEAED3D-9626-9341-9E7F-27B1EFC283BC}"/>
              </a:ext>
            </a:extLst>
          </p:cNvPr>
          <p:cNvCxnSpPr>
            <a:cxnSpLocks/>
          </p:cNvCxnSpPr>
          <p:nvPr/>
        </p:nvCxnSpPr>
        <p:spPr>
          <a:xfrm>
            <a:off x="9951966" y="3067949"/>
            <a:ext cx="1062109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4" name="TextBox 493">
            <a:extLst>
              <a:ext uri="{FF2B5EF4-FFF2-40B4-BE49-F238E27FC236}">
                <a16:creationId xmlns="" xmlns:a16="http://schemas.microsoft.com/office/drawing/2014/main" id="{86D0B093-5B9A-4749-8F5A-63BD4B07AF64}"/>
              </a:ext>
            </a:extLst>
          </p:cNvPr>
          <p:cNvSpPr txBox="1"/>
          <p:nvPr/>
        </p:nvSpPr>
        <p:spPr>
          <a:xfrm>
            <a:off x="11053693" y="3003841"/>
            <a:ext cx="476868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0.5-13.1</a:t>
            </a:r>
          </a:p>
        </p:txBody>
      </p:sp>
      <p:sp>
        <p:nvSpPr>
          <p:cNvPr id="495" name="TextBox 494">
            <a:extLst>
              <a:ext uri="{FF2B5EF4-FFF2-40B4-BE49-F238E27FC236}">
                <a16:creationId xmlns="" xmlns:a16="http://schemas.microsoft.com/office/drawing/2014/main" id="{4358816B-4FBE-B343-88D7-DA633269CD6E}"/>
              </a:ext>
            </a:extLst>
          </p:cNvPr>
          <p:cNvSpPr txBox="1"/>
          <p:nvPr/>
        </p:nvSpPr>
        <p:spPr>
          <a:xfrm>
            <a:off x="10190679" y="2943980"/>
            <a:ext cx="167810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2.8</a:t>
            </a:r>
          </a:p>
        </p:txBody>
      </p:sp>
      <p:sp>
        <p:nvSpPr>
          <p:cNvPr id="496" name="Diamond 495">
            <a:extLst>
              <a:ext uri="{FF2B5EF4-FFF2-40B4-BE49-F238E27FC236}">
                <a16:creationId xmlns="" xmlns:a16="http://schemas.microsoft.com/office/drawing/2014/main" id="{6E6E61B9-D1BD-2946-AED8-C084DFBCD6D3}"/>
              </a:ext>
            </a:extLst>
          </p:cNvPr>
          <p:cNvSpPr/>
          <p:nvPr/>
        </p:nvSpPr>
        <p:spPr>
          <a:xfrm>
            <a:off x="10086212" y="3017012"/>
            <a:ext cx="76510" cy="101875"/>
          </a:xfrm>
          <a:prstGeom prst="diamond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497" name="Straight Connector 496">
            <a:extLst>
              <a:ext uri="{FF2B5EF4-FFF2-40B4-BE49-F238E27FC236}">
                <a16:creationId xmlns="" xmlns:a16="http://schemas.microsoft.com/office/drawing/2014/main" id="{B6AF926C-F350-2E49-A17A-2D8476030CC1}"/>
              </a:ext>
            </a:extLst>
          </p:cNvPr>
          <p:cNvCxnSpPr>
            <a:cxnSpLocks/>
          </p:cNvCxnSpPr>
          <p:nvPr/>
        </p:nvCxnSpPr>
        <p:spPr>
          <a:xfrm>
            <a:off x="9913866" y="3250150"/>
            <a:ext cx="928759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8" name="TextBox 497">
            <a:extLst>
              <a:ext uri="{FF2B5EF4-FFF2-40B4-BE49-F238E27FC236}">
                <a16:creationId xmlns="" xmlns:a16="http://schemas.microsoft.com/office/drawing/2014/main" id="{B887C1A2-F344-154B-8A69-7C52A8FFC3E4}"/>
              </a:ext>
            </a:extLst>
          </p:cNvPr>
          <p:cNvSpPr txBox="1"/>
          <p:nvPr/>
        </p:nvSpPr>
        <p:spPr>
          <a:xfrm>
            <a:off x="10893011" y="3190566"/>
            <a:ext cx="535597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0.0+-11.6+</a:t>
            </a:r>
          </a:p>
        </p:txBody>
      </p:sp>
      <p:cxnSp>
        <p:nvCxnSpPr>
          <p:cNvPr id="501" name="Straight Connector 500">
            <a:extLst>
              <a:ext uri="{FF2B5EF4-FFF2-40B4-BE49-F238E27FC236}">
                <a16:creationId xmlns="" xmlns:a16="http://schemas.microsoft.com/office/drawing/2014/main" id="{E9FE0F71-6A1F-0B4C-947A-D5DDCBDDBC59}"/>
              </a:ext>
            </a:extLst>
          </p:cNvPr>
          <p:cNvCxnSpPr>
            <a:cxnSpLocks/>
          </p:cNvCxnSpPr>
          <p:nvPr/>
        </p:nvCxnSpPr>
        <p:spPr>
          <a:xfrm>
            <a:off x="9993241" y="3662294"/>
            <a:ext cx="706509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2" name="TextBox 501">
            <a:extLst>
              <a:ext uri="{FF2B5EF4-FFF2-40B4-BE49-F238E27FC236}">
                <a16:creationId xmlns="" xmlns:a16="http://schemas.microsoft.com/office/drawing/2014/main" id="{9EC6A2DD-14C5-A941-BA7C-8E433E822B25}"/>
              </a:ext>
            </a:extLst>
          </p:cNvPr>
          <p:cNvSpPr txBox="1"/>
          <p:nvPr/>
        </p:nvSpPr>
        <p:spPr>
          <a:xfrm>
            <a:off x="10737397" y="3602477"/>
            <a:ext cx="373556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1.1-9.5</a:t>
            </a:r>
          </a:p>
        </p:txBody>
      </p:sp>
      <p:sp>
        <p:nvSpPr>
          <p:cNvPr id="503" name="TextBox 502">
            <a:extLst>
              <a:ext uri="{FF2B5EF4-FFF2-40B4-BE49-F238E27FC236}">
                <a16:creationId xmlns="" xmlns:a16="http://schemas.microsoft.com/office/drawing/2014/main" id="{279B0491-334A-8B41-BD8B-8A341CC15F79}"/>
              </a:ext>
            </a:extLst>
          </p:cNvPr>
          <p:cNvSpPr txBox="1"/>
          <p:nvPr/>
        </p:nvSpPr>
        <p:spPr>
          <a:xfrm>
            <a:off x="10183883" y="3527865"/>
            <a:ext cx="167810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2.8</a:t>
            </a:r>
          </a:p>
        </p:txBody>
      </p:sp>
      <p:sp>
        <p:nvSpPr>
          <p:cNvPr id="504" name="Diamond 503">
            <a:extLst>
              <a:ext uri="{FF2B5EF4-FFF2-40B4-BE49-F238E27FC236}">
                <a16:creationId xmlns="" xmlns:a16="http://schemas.microsoft.com/office/drawing/2014/main" id="{3E83A057-1D32-3B44-89FB-F7018E74052C}"/>
              </a:ext>
            </a:extLst>
          </p:cNvPr>
          <p:cNvSpPr/>
          <p:nvPr/>
        </p:nvSpPr>
        <p:spPr>
          <a:xfrm>
            <a:off x="10095737" y="3611357"/>
            <a:ext cx="76510" cy="101875"/>
          </a:xfrm>
          <a:prstGeom prst="diamond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505" name="Straight Connector 504">
            <a:extLst>
              <a:ext uri="{FF2B5EF4-FFF2-40B4-BE49-F238E27FC236}">
                <a16:creationId xmlns="" xmlns:a16="http://schemas.microsoft.com/office/drawing/2014/main" id="{C9DDEE14-3299-974F-AEA6-413D4FEFED35}"/>
              </a:ext>
            </a:extLst>
          </p:cNvPr>
          <p:cNvCxnSpPr>
            <a:cxnSpLocks/>
          </p:cNvCxnSpPr>
          <p:nvPr/>
        </p:nvCxnSpPr>
        <p:spPr>
          <a:xfrm>
            <a:off x="9907516" y="3844495"/>
            <a:ext cx="890659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6" name="TextBox 505">
            <a:extLst>
              <a:ext uri="{FF2B5EF4-FFF2-40B4-BE49-F238E27FC236}">
                <a16:creationId xmlns="" xmlns:a16="http://schemas.microsoft.com/office/drawing/2014/main" id="{5F2ADECB-6533-E340-9505-7015B6BE111E}"/>
              </a:ext>
            </a:extLst>
          </p:cNvPr>
          <p:cNvSpPr txBox="1"/>
          <p:nvPr/>
        </p:nvSpPr>
        <p:spPr>
          <a:xfrm>
            <a:off x="10847903" y="3782800"/>
            <a:ext cx="535597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0.1-11.0+</a:t>
            </a:r>
          </a:p>
        </p:txBody>
      </p:sp>
      <p:sp>
        <p:nvSpPr>
          <p:cNvPr id="514" name="TextBox 513">
            <a:extLst>
              <a:ext uri="{FF2B5EF4-FFF2-40B4-BE49-F238E27FC236}">
                <a16:creationId xmlns="" xmlns:a16="http://schemas.microsoft.com/office/drawing/2014/main" id="{AC58E59A-E4ED-1C41-B02A-8E3A02FF20E5}"/>
              </a:ext>
            </a:extLst>
          </p:cNvPr>
          <p:cNvSpPr txBox="1"/>
          <p:nvPr/>
        </p:nvSpPr>
        <p:spPr>
          <a:xfrm>
            <a:off x="10552628" y="4402544"/>
            <a:ext cx="535597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0.1-7.4+</a:t>
            </a:r>
          </a:p>
        </p:txBody>
      </p:sp>
      <p:sp>
        <p:nvSpPr>
          <p:cNvPr id="515" name="TextBox 514">
            <a:extLst>
              <a:ext uri="{FF2B5EF4-FFF2-40B4-BE49-F238E27FC236}">
                <a16:creationId xmlns="" xmlns:a16="http://schemas.microsoft.com/office/drawing/2014/main" id="{3A868126-667C-EF48-8C03-7D52C0F967C8}"/>
              </a:ext>
            </a:extLst>
          </p:cNvPr>
          <p:cNvSpPr txBox="1"/>
          <p:nvPr/>
        </p:nvSpPr>
        <p:spPr>
          <a:xfrm>
            <a:off x="10353546" y="4137094"/>
            <a:ext cx="167810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4.7</a:t>
            </a:r>
          </a:p>
        </p:txBody>
      </p:sp>
      <p:cxnSp>
        <p:nvCxnSpPr>
          <p:cNvPr id="517" name="Straight Connector 516">
            <a:extLst>
              <a:ext uri="{FF2B5EF4-FFF2-40B4-BE49-F238E27FC236}">
                <a16:creationId xmlns="" xmlns:a16="http://schemas.microsoft.com/office/drawing/2014/main" id="{8C4A8832-EFF0-1340-914B-C43C2F3B3301}"/>
              </a:ext>
            </a:extLst>
          </p:cNvPr>
          <p:cNvCxnSpPr>
            <a:cxnSpLocks/>
          </p:cNvCxnSpPr>
          <p:nvPr/>
        </p:nvCxnSpPr>
        <p:spPr>
          <a:xfrm>
            <a:off x="10021816" y="4262988"/>
            <a:ext cx="509659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8" name="Diamond 517">
            <a:extLst>
              <a:ext uri="{FF2B5EF4-FFF2-40B4-BE49-F238E27FC236}">
                <a16:creationId xmlns="" xmlns:a16="http://schemas.microsoft.com/office/drawing/2014/main" id="{87BFB9FC-0CB4-B24D-B543-3101B46B83BF}"/>
              </a:ext>
            </a:extLst>
          </p:cNvPr>
          <p:cNvSpPr/>
          <p:nvPr/>
        </p:nvSpPr>
        <p:spPr>
          <a:xfrm>
            <a:off x="10267187" y="4212051"/>
            <a:ext cx="76510" cy="101875"/>
          </a:xfrm>
          <a:prstGeom prst="diamond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519" name="Straight Connector 518">
            <a:extLst>
              <a:ext uri="{FF2B5EF4-FFF2-40B4-BE49-F238E27FC236}">
                <a16:creationId xmlns="" xmlns:a16="http://schemas.microsoft.com/office/drawing/2014/main" id="{E8883F09-B175-3C4F-A56A-86A41AC2538D}"/>
              </a:ext>
            </a:extLst>
          </p:cNvPr>
          <p:cNvCxnSpPr>
            <a:cxnSpLocks/>
          </p:cNvCxnSpPr>
          <p:nvPr/>
        </p:nvCxnSpPr>
        <p:spPr>
          <a:xfrm>
            <a:off x="9913866" y="4457889"/>
            <a:ext cx="592209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2" name="TextBox 521">
            <a:extLst>
              <a:ext uri="{FF2B5EF4-FFF2-40B4-BE49-F238E27FC236}">
                <a16:creationId xmlns="" xmlns:a16="http://schemas.microsoft.com/office/drawing/2014/main" id="{444FFB7C-5171-5145-A437-E6200871BE48}"/>
              </a:ext>
            </a:extLst>
          </p:cNvPr>
          <p:cNvSpPr txBox="1"/>
          <p:nvPr/>
        </p:nvSpPr>
        <p:spPr>
          <a:xfrm>
            <a:off x="10578028" y="4202519"/>
            <a:ext cx="535597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1.4-7.5</a:t>
            </a:r>
          </a:p>
        </p:txBody>
      </p:sp>
      <p:cxnSp>
        <p:nvCxnSpPr>
          <p:cNvPr id="523" name="Straight Connector 522">
            <a:extLst>
              <a:ext uri="{FF2B5EF4-FFF2-40B4-BE49-F238E27FC236}">
                <a16:creationId xmlns="" xmlns:a16="http://schemas.microsoft.com/office/drawing/2014/main" id="{C949DBDB-AD1F-0040-938D-C756A72E1265}"/>
              </a:ext>
            </a:extLst>
          </p:cNvPr>
          <p:cNvCxnSpPr>
            <a:cxnSpLocks/>
          </p:cNvCxnSpPr>
          <p:nvPr/>
        </p:nvCxnSpPr>
        <p:spPr>
          <a:xfrm>
            <a:off x="11072741" y="1587005"/>
            <a:ext cx="144080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4" name="Straight Connector 523">
            <a:extLst>
              <a:ext uri="{FF2B5EF4-FFF2-40B4-BE49-F238E27FC236}">
                <a16:creationId xmlns="" xmlns:a16="http://schemas.microsoft.com/office/drawing/2014/main" id="{FC64CC7A-7E98-0E42-B196-FB9F1C49D46B}"/>
              </a:ext>
            </a:extLst>
          </p:cNvPr>
          <p:cNvCxnSpPr>
            <a:cxnSpLocks/>
          </p:cNvCxnSpPr>
          <p:nvPr/>
        </p:nvCxnSpPr>
        <p:spPr>
          <a:xfrm>
            <a:off x="11072741" y="1644155"/>
            <a:ext cx="14408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5" name="TextBox 524">
            <a:extLst>
              <a:ext uri="{FF2B5EF4-FFF2-40B4-BE49-F238E27FC236}">
                <a16:creationId xmlns="" xmlns:a16="http://schemas.microsoft.com/office/drawing/2014/main" id="{DDB88939-B2D4-6F43-B755-35C24BDC6056}"/>
              </a:ext>
            </a:extLst>
          </p:cNvPr>
          <p:cNvSpPr txBox="1"/>
          <p:nvPr/>
        </p:nvSpPr>
        <p:spPr>
          <a:xfrm>
            <a:off x="11257479" y="1561461"/>
            <a:ext cx="350526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Range</a:t>
            </a:r>
          </a:p>
        </p:txBody>
      </p:sp>
      <p:sp>
        <p:nvSpPr>
          <p:cNvPr id="526" name="TextBox 525">
            <a:extLst>
              <a:ext uri="{FF2B5EF4-FFF2-40B4-BE49-F238E27FC236}">
                <a16:creationId xmlns="" xmlns:a16="http://schemas.microsoft.com/office/drawing/2014/main" id="{06FF75E4-C9C9-F240-97F2-6B0E4575F0FD}"/>
              </a:ext>
            </a:extLst>
          </p:cNvPr>
          <p:cNvSpPr txBox="1"/>
          <p:nvPr/>
        </p:nvSpPr>
        <p:spPr>
          <a:xfrm>
            <a:off x="10117653" y="1494786"/>
            <a:ext cx="800183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Median time to onset</a:t>
            </a:r>
          </a:p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Median duration</a:t>
            </a:r>
          </a:p>
        </p:txBody>
      </p:sp>
      <p:sp>
        <p:nvSpPr>
          <p:cNvPr id="527" name="TextBox 526">
            <a:extLst>
              <a:ext uri="{FF2B5EF4-FFF2-40B4-BE49-F238E27FC236}">
                <a16:creationId xmlns="" xmlns:a16="http://schemas.microsoft.com/office/drawing/2014/main" id="{04FDAE8C-7836-1A40-BA6B-5AE522C922DB}"/>
              </a:ext>
            </a:extLst>
          </p:cNvPr>
          <p:cNvSpPr txBox="1"/>
          <p:nvPr/>
        </p:nvSpPr>
        <p:spPr>
          <a:xfrm>
            <a:off x="8616854" y="3770236"/>
            <a:ext cx="37670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Duration</a:t>
            </a:r>
          </a:p>
        </p:txBody>
      </p:sp>
      <p:sp>
        <p:nvSpPr>
          <p:cNvPr id="530" name="TextBox 529">
            <a:extLst>
              <a:ext uri="{FF2B5EF4-FFF2-40B4-BE49-F238E27FC236}">
                <a16:creationId xmlns="" xmlns:a16="http://schemas.microsoft.com/office/drawing/2014/main" id="{5A47F9D6-3037-8D45-8A01-DF937E743592}"/>
              </a:ext>
            </a:extLst>
          </p:cNvPr>
          <p:cNvSpPr txBox="1"/>
          <p:nvPr/>
        </p:nvSpPr>
        <p:spPr>
          <a:xfrm>
            <a:off x="8230531" y="2988566"/>
            <a:ext cx="763029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Proteinuria onset</a:t>
            </a:r>
          </a:p>
        </p:txBody>
      </p:sp>
      <p:sp>
        <p:nvSpPr>
          <p:cNvPr id="531" name="TextBox 530">
            <a:extLst>
              <a:ext uri="{FF2B5EF4-FFF2-40B4-BE49-F238E27FC236}">
                <a16:creationId xmlns="" xmlns:a16="http://schemas.microsoft.com/office/drawing/2014/main" id="{ACB3D84C-9053-564A-9995-7CCF1525127C}"/>
              </a:ext>
            </a:extLst>
          </p:cNvPr>
          <p:cNvSpPr txBox="1"/>
          <p:nvPr/>
        </p:nvSpPr>
        <p:spPr>
          <a:xfrm>
            <a:off x="8616854" y="3182241"/>
            <a:ext cx="37670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Duration</a:t>
            </a:r>
          </a:p>
        </p:txBody>
      </p:sp>
      <p:sp>
        <p:nvSpPr>
          <p:cNvPr id="532" name="TextBox 531">
            <a:extLst>
              <a:ext uri="{FF2B5EF4-FFF2-40B4-BE49-F238E27FC236}">
                <a16:creationId xmlns="" xmlns:a16="http://schemas.microsoft.com/office/drawing/2014/main" id="{E65CA619-9407-5E4C-A09A-BF4A9A7D531B}"/>
              </a:ext>
            </a:extLst>
          </p:cNvPr>
          <p:cNvSpPr txBox="1"/>
          <p:nvPr/>
        </p:nvSpPr>
        <p:spPr>
          <a:xfrm>
            <a:off x="7723981" y="2471815"/>
            <a:ext cx="1269579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Bleeding/haemorrhage onset</a:t>
            </a:r>
          </a:p>
        </p:txBody>
      </p:sp>
      <p:sp>
        <p:nvSpPr>
          <p:cNvPr id="535" name="TextBox 534">
            <a:extLst>
              <a:ext uri="{FF2B5EF4-FFF2-40B4-BE49-F238E27FC236}">
                <a16:creationId xmlns="" xmlns:a16="http://schemas.microsoft.com/office/drawing/2014/main" id="{62820693-A945-2D45-95F9-3B6D03D2AB4A}"/>
              </a:ext>
            </a:extLst>
          </p:cNvPr>
          <p:cNvSpPr txBox="1"/>
          <p:nvPr/>
        </p:nvSpPr>
        <p:spPr>
          <a:xfrm>
            <a:off x="8616854" y="2662315"/>
            <a:ext cx="37670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Duration</a:t>
            </a:r>
          </a:p>
        </p:txBody>
      </p:sp>
      <p:sp>
        <p:nvSpPr>
          <p:cNvPr id="536" name="TextBox 535">
            <a:extLst>
              <a:ext uri="{FF2B5EF4-FFF2-40B4-BE49-F238E27FC236}">
                <a16:creationId xmlns="" xmlns:a16="http://schemas.microsoft.com/office/drawing/2014/main" id="{4BE0359B-CBDB-7142-B164-28BD11A68AA7}"/>
              </a:ext>
            </a:extLst>
          </p:cNvPr>
          <p:cNvSpPr txBox="1"/>
          <p:nvPr/>
        </p:nvSpPr>
        <p:spPr>
          <a:xfrm>
            <a:off x="8616854" y="2188002"/>
            <a:ext cx="37670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Duration</a:t>
            </a:r>
          </a:p>
        </p:txBody>
      </p:sp>
      <p:sp>
        <p:nvSpPr>
          <p:cNvPr id="540" name="TextBox 539">
            <a:extLst>
              <a:ext uri="{FF2B5EF4-FFF2-40B4-BE49-F238E27FC236}">
                <a16:creationId xmlns="" xmlns:a16="http://schemas.microsoft.com/office/drawing/2014/main" id="{7A726112-D3F4-7846-BBBB-E43BB9599EE1}"/>
              </a:ext>
            </a:extLst>
          </p:cNvPr>
          <p:cNvSpPr txBox="1"/>
          <p:nvPr/>
        </p:nvSpPr>
        <p:spPr>
          <a:xfrm>
            <a:off x="9027885" y="1338910"/>
            <a:ext cx="349455" cy="4431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Patients</a:t>
            </a:r>
          </a:p>
          <a:p>
            <a:pPr algn="ctr">
              <a:lnSpc>
                <a:spcPct val="90000"/>
              </a:lnSpc>
            </a:pPr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with</a:t>
            </a:r>
            <a:b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</a:br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AESIs,</a:t>
            </a:r>
            <a:b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</a:br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n</a:t>
            </a:r>
          </a:p>
        </p:txBody>
      </p:sp>
      <p:sp>
        <p:nvSpPr>
          <p:cNvPr id="541" name="TextBox 540">
            <a:extLst>
              <a:ext uri="{FF2B5EF4-FFF2-40B4-BE49-F238E27FC236}">
                <a16:creationId xmlns="" xmlns:a16="http://schemas.microsoft.com/office/drawing/2014/main" id="{143DC756-CF36-F84C-B258-76E9CD4C914E}"/>
              </a:ext>
            </a:extLst>
          </p:cNvPr>
          <p:cNvSpPr txBox="1"/>
          <p:nvPr/>
        </p:nvSpPr>
        <p:spPr>
          <a:xfrm>
            <a:off x="9404357" y="1338910"/>
            <a:ext cx="461665" cy="4431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Patients</a:t>
            </a:r>
            <a:b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</a:br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with AESIs</a:t>
            </a:r>
            <a:b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</a:br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resolution,</a:t>
            </a:r>
          </a:p>
          <a:p>
            <a:pPr algn="ctr">
              <a:lnSpc>
                <a:spcPct val="90000"/>
              </a:lnSpc>
            </a:pPr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n (%)</a:t>
            </a:r>
          </a:p>
        </p:txBody>
      </p:sp>
      <p:sp>
        <p:nvSpPr>
          <p:cNvPr id="546" name="TextBox 545">
            <a:extLst>
              <a:ext uri="{FF2B5EF4-FFF2-40B4-BE49-F238E27FC236}">
                <a16:creationId xmlns="" xmlns:a16="http://schemas.microsoft.com/office/drawing/2014/main" id="{E7FF2460-F1F4-2049-8DB3-926F47EA694F}"/>
              </a:ext>
            </a:extLst>
          </p:cNvPr>
          <p:cNvSpPr txBox="1"/>
          <p:nvPr/>
        </p:nvSpPr>
        <p:spPr>
          <a:xfrm>
            <a:off x="9125668" y="2006313"/>
            <a:ext cx="153888" cy="11080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148</a:t>
            </a:r>
          </a:p>
        </p:txBody>
      </p:sp>
      <p:sp>
        <p:nvSpPr>
          <p:cNvPr id="547" name="TextBox 546">
            <a:extLst>
              <a:ext uri="{FF2B5EF4-FFF2-40B4-BE49-F238E27FC236}">
                <a16:creationId xmlns="" xmlns:a16="http://schemas.microsoft.com/office/drawing/2014/main" id="{83851AF9-C802-0D4B-B0AD-082BC00762E3}"/>
              </a:ext>
            </a:extLst>
          </p:cNvPr>
          <p:cNvSpPr txBox="1"/>
          <p:nvPr/>
        </p:nvSpPr>
        <p:spPr>
          <a:xfrm>
            <a:off x="9413724" y="2006313"/>
            <a:ext cx="442930" cy="1108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46 (45.1)</a:t>
            </a:r>
          </a:p>
        </p:txBody>
      </p:sp>
      <p:sp>
        <p:nvSpPr>
          <p:cNvPr id="550" name="TextBox 549">
            <a:extLst>
              <a:ext uri="{FF2B5EF4-FFF2-40B4-BE49-F238E27FC236}">
                <a16:creationId xmlns="" xmlns:a16="http://schemas.microsoft.com/office/drawing/2014/main" id="{5860CCB8-C21F-D64A-9228-5D7CF9241D1E}"/>
              </a:ext>
            </a:extLst>
          </p:cNvPr>
          <p:cNvSpPr txBox="1"/>
          <p:nvPr/>
        </p:nvSpPr>
        <p:spPr>
          <a:xfrm>
            <a:off x="9151316" y="2484126"/>
            <a:ext cx="102592" cy="11080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83</a:t>
            </a:r>
          </a:p>
        </p:txBody>
      </p:sp>
      <p:sp>
        <p:nvSpPr>
          <p:cNvPr id="551" name="TextBox 550">
            <a:extLst>
              <a:ext uri="{FF2B5EF4-FFF2-40B4-BE49-F238E27FC236}">
                <a16:creationId xmlns="" xmlns:a16="http://schemas.microsoft.com/office/drawing/2014/main" id="{D07AECB2-1ED8-C444-8D4C-6AD5014F6910}"/>
              </a:ext>
            </a:extLst>
          </p:cNvPr>
          <p:cNvSpPr txBox="1"/>
          <p:nvPr/>
        </p:nvSpPr>
        <p:spPr>
          <a:xfrm>
            <a:off x="9413724" y="2484126"/>
            <a:ext cx="442930" cy="1108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64 (77.1)</a:t>
            </a:r>
          </a:p>
        </p:txBody>
      </p:sp>
      <p:sp>
        <p:nvSpPr>
          <p:cNvPr id="554" name="TextBox 553">
            <a:extLst>
              <a:ext uri="{FF2B5EF4-FFF2-40B4-BE49-F238E27FC236}">
                <a16:creationId xmlns="" xmlns:a16="http://schemas.microsoft.com/office/drawing/2014/main" id="{4800A35B-3B4F-7947-B573-B3FE82C5F603}"/>
              </a:ext>
            </a:extLst>
          </p:cNvPr>
          <p:cNvSpPr txBox="1"/>
          <p:nvPr/>
        </p:nvSpPr>
        <p:spPr>
          <a:xfrm>
            <a:off x="9151316" y="3000877"/>
            <a:ext cx="102592" cy="11080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70</a:t>
            </a:r>
          </a:p>
        </p:txBody>
      </p:sp>
      <p:sp>
        <p:nvSpPr>
          <p:cNvPr id="555" name="TextBox 554">
            <a:extLst>
              <a:ext uri="{FF2B5EF4-FFF2-40B4-BE49-F238E27FC236}">
                <a16:creationId xmlns="" xmlns:a16="http://schemas.microsoft.com/office/drawing/2014/main" id="{F2729B72-AB8E-514C-9D50-877F4C0C924A}"/>
              </a:ext>
            </a:extLst>
          </p:cNvPr>
          <p:cNvSpPr txBox="1"/>
          <p:nvPr/>
        </p:nvSpPr>
        <p:spPr>
          <a:xfrm>
            <a:off x="9413724" y="3000877"/>
            <a:ext cx="442930" cy="1108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32 (45.7)</a:t>
            </a:r>
          </a:p>
        </p:txBody>
      </p:sp>
      <p:sp>
        <p:nvSpPr>
          <p:cNvPr id="558" name="TextBox 557">
            <a:extLst>
              <a:ext uri="{FF2B5EF4-FFF2-40B4-BE49-F238E27FC236}">
                <a16:creationId xmlns="" xmlns:a16="http://schemas.microsoft.com/office/drawing/2014/main" id="{6FE87545-772B-4649-87F7-738BE6363390}"/>
              </a:ext>
            </a:extLst>
          </p:cNvPr>
          <p:cNvSpPr txBox="1"/>
          <p:nvPr/>
        </p:nvSpPr>
        <p:spPr>
          <a:xfrm>
            <a:off x="9176964" y="3616732"/>
            <a:ext cx="159396" cy="1108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10</a:t>
            </a:r>
          </a:p>
        </p:txBody>
      </p:sp>
      <p:sp>
        <p:nvSpPr>
          <p:cNvPr id="559" name="TextBox 558">
            <a:extLst>
              <a:ext uri="{FF2B5EF4-FFF2-40B4-BE49-F238E27FC236}">
                <a16:creationId xmlns="" xmlns:a16="http://schemas.microsoft.com/office/drawing/2014/main" id="{0EBB1F1A-292D-8A4A-9B7F-9B87A646993B}"/>
              </a:ext>
            </a:extLst>
          </p:cNvPr>
          <p:cNvSpPr txBox="1"/>
          <p:nvPr/>
        </p:nvSpPr>
        <p:spPr>
          <a:xfrm>
            <a:off x="9413724" y="3616732"/>
            <a:ext cx="442930" cy="1108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3 (30.0)</a:t>
            </a:r>
          </a:p>
        </p:txBody>
      </p:sp>
      <p:sp>
        <p:nvSpPr>
          <p:cNvPr id="563" name="TextBox 562">
            <a:extLst>
              <a:ext uri="{FF2B5EF4-FFF2-40B4-BE49-F238E27FC236}">
                <a16:creationId xmlns="" xmlns:a16="http://schemas.microsoft.com/office/drawing/2014/main" id="{E8DEA3A0-2095-424B-8E06-304767BF6B3B}"/>
              </a:ext>
            </a:extLst>
          </p:cNvPr>
          <p:cNvSpPr txBox="1"/>
          <p:nvPr/>
        </p:nvSpPr>
        <p:spPr>
          <a:xfrm>
            <a:off x="10308154" y="3722475"/>
            <a:ext cx="167810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NE</a:t>
            </a:r>
          </a:p>
        </p:txBody>
      </p:sp>
      <p:sp>
        <p:nvSpPr>
          <p:cNvPr id="566" name="TextBox 565">
            <a:extLst>
              <a:ext uri="{FF2B5EF4-FFF2-40B4-BE49-F238E27FC236}">
                <a16:creationId xmlns="" xmlns:a16="http://schemas.microsoft.com/office/drawing/2014/main" id="{9BD63006-C6D9-BB42-9D77-964421D97836}"/>
              </a:ext>
            </a:extLst>
          </p:cNvPr>
          <p:cNvSpPr txBox="1"/>
          <p:nvPr/>
        </p:nvSpPr>
        <p:spPr>
          <a:xfrm>
            <a:off x="10333554" y="3115430"/>
            <a:ext cx="167810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NE</a:t>
            </a:r>
          </a:p>
        </p:txBody>
      </p:sp>
      <p:cxnSp>
        <p:nvCxnSpPr>
          <p:cNvPr id="572" name="Straight Connector 571">
            <a:extLst>
              <a:ext uri="{FF2B5EF4-FFF2-40B4-BE49-F238E27FC236}">
                <a16:creationId xmlns="" xmlns:a16="http://schemas.microsoft.com/office/drawing/2014/main" id="{6C5CDDC2-985A-F341-8C00-1C4A7667A103}"/>
              </a:ext>
            </a:extLst>
          </p:cNvPr>
          <p:cNvCxnSpPr>
            <a:cxnSpLocks/>
          </p:cNvCxnSpPr>
          <p:nvPr/>
        </p:nvCxnSpPr>
        <p:spPr>
          <a:xfrm>
            <a:off x="9907516" y="2065411"/>
            <a:ext cx="858909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3" name="Diamond 572">
            <a:extLst>
              <a:ext uri="{FF2B5EF4-FFF2-40B4-BE49-F238E27FC236}">
                <a16:creationId xmlns="" xmlns:a16="http://schemas.microsoft.com/office/drawing/2014/main" id="{250C987D-4DC2-2043-9240-DA60D12A0007}"/>
              </a:ext>
            </a:extLst>
          </p:cNvPr>
          <p:cNvSpPr/>
          <p:nvPr/>
        </p:nvSpPr>
        <p:spPr>
          <a:xfrm>
            <a:off x="9987787" y="2003723"/>
            <a:ext cx="76510" cy="123376"/>
          </a:xfrm>
          <a:prstGeom prst="diamond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75" name="TextBox 574">
            <a:extLst>
              <a:ext uri="{FF2B5EF4-FFF2-40B4-BE49-F238E27FC236}">
                <a16:creationId xmlns="" xmlns:a16="http://schemas.microsoft.com/office/drawing/2014/main" id="{7B57AE84-263E-5F42-B1E7-9F9F7BD08CAF}"/>
              </a:ext>
            </a:extLst>
          </p:cNvPr>
          <p:cNvSpPr txBox="1"/>
          <p:nvPr/>
        </p:nvSpPr>
        <p:spPr>
          <a:xfrm>
            <a:off x="10802752" y="2013718"/>
            <a:ext cx="535597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0.0-10.3</a:t>
            </a:r>
          </a:p>
        </p:txBody>
      </p:sp>
      <p:sp>
        <p:nvSpPr>
          <p:cNvPr id="576" name="TextBox 575">
            <a:extLst>
              <a:ext uri="{FF2B5EF4-FFF2-40B4-BE49-F238E27FC236}">
                <a16:creationId xmlns="" xmlns:a16="http://schemas.microsoft.com/office/drawing/2014/main" id="{041095AA-F72A-CA40-BA4B-D5A7BC0074AC}"/>
              </a:ext>
            </a:extLst>
          </p:cNvPr>
          <p:cNvSpPr txBox="1"/>
          <p:nvPr/>
        </p:nvSpPr>
        <p:spPr>
          <a:xfrm>
            <a:off x="8127938" y="4062955"/>
            <a:ext cx="865622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Thromboembolic</a:t>
            </a:r>
          </a:p>
          <a:p>
            <a:pPr algn="r"/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event–arterial onset</a:t>
            </a:r>
          </a:p>
        </p:txBody>
      </p:sp>
      <p:sp>
        <p:nvSpPr>
          <p:cNvPr id="577" name="TextBox 576">
            <a:extLst>
              <a:ext uri="{FF2B5EF4-FFF2-40B4-BE49-F238E27FC236}">
                <a16:creationId xmlns="" xmlns:a16="http://schemas.microsoft.com/office/drawing/2014/main" id="{8137B28D-911C-9543-9411-E617743AA866}"/>
              </a:ext>
            </a:extLst>
          </p:cNvPr>
          <p:cNvSpPr txBox="1"/>
          <p:nvPr/>
        </p:nvSpPr>
        <p:spPr>
          <a:xfrm>
            <a:off x="9176964" y="4198376"/>
            <a:ext cx="159396" cy="1108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9</a:t>
            </a:r>
          </a:p>
        </p:txBody>
      </p:sp>
      <p:sp>
        <p:nvSpPr>
          <p:cNvPr id="578" name="TextBox 577">
            <a:extLst>
              <a:ext uri="{FF2B5EF4-FFF2-40B4-BE49-F238E27FC236}">
                <a16:creationId xmlns="" xmlns:a16="http://schemas.microsoft.com/office/drawing/2014/main" id="{0A059DEE-24D3-414B-AB8A-E3821E271311}"/>
              </a:ext>
            </a:extLst>
          </p:cNvPr>
          <p:cNvSpPr txBox="1"/>
          <p:nvPr/>
        </p:nvSpPr>
        <p:spPr>
          <a:xfrm>
            <a:off x="9413724" y="4198376"/>
            <a:ext cx="442930" cy="1108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2 (22.2)</a:t>
            </a:r>
          </a:p>
        </p:txBody>
      </p:sp>
      <p:sp>
        <p:nvSpPr>
          <p:cNvPr id="579" name="TextBox 578">
            <a:extLst>
              <a:ext uri="{FF2B5EF4-FFF2-40B4-BE49-F238E27FC236}">
                <a16:creationId xmlns="" xmlns:a16="http://schemas.microsoft.com/office/drawing/2014/main" id="{BB59E4B0-3FFE-8144-9EA8-A0889098C161}"/>
              </a:ext>
            </a:extLst>
          </p:cNvPr>
          <p:cNvSpPr txBox="1"/>
          <p:nvPr/>
        </p:nvSpPr>
        <p:spPr>
          <a:xfrm>
            <a:off x="8616854" y="4358230"/>
            <a:ext cx="37670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Duration</a:t>
            </a:r>
          </a:p>
        </p:txBody>
      </p:sp>
      <p:sp>
        <p:nvSpPr>
          <p:cNvPr id="338" name="ZoneTexte 337">
            <a:extLst>
              <a:ext uri="{FF2B5EF4-FFF2-40B4-BE49-F238E27FC236}">
                <a16:creationId xmlns="" xmlns:a16="http://schemas.microsoft.com/office/drawing/2014/main" id="{CCFCA4F2-A658-D54A-8DAA-C335CEE0C28E}"/>
              </a:ext>
            </a:extLst>
          </p:cNvPr>
          <p:cNvSpPr txBox="1"/>
          <p:nvPr/>
        </p:nvSpPr>
        <p:spPr>
          <a:xfrm>
            <a:off x="1435533" y="5508521"/>
            <a:ext cx="10146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err="1">
                <a:solidFill>
                  <a:srgbClr val="5D8298"/>
                </a:solidFill>
                <a:latin typeface="+mj-lt"/>
              </a:rPr>
              <a:t>AESIs</a:t>
            </a:r>
            <a:r>
              <a:rPr lang="fr-FR" sz="1600" dirty="0">
                <a:solidFill>
                  <a:srgbClr val="5D8298"/>
                </a:solidFill>
                <a:latin typeface="+mj-lt"/>
              </a:rPr>
              <a:t> </a:t>
            </a:r>
            <a:r>
              <a:rPr lang="fr-FR" sz="1600" dirty="0" err="1">
                <a:solidFill>
                  <a:srgbClr val="5D8298"/>
                </a:solidFill>
                <a:latin typeface="+mj-lt"/>
              </a:rPr>
              <a:t>defined</a:t>
            </a:r>
            <a:r>
              <a:rPr lang="fr-FR" sz="1600" dirty="0">
                <a:solidFill>
                  <a:srgbClr val="5D8298"/>
                </a:solidFill>
                <a:latin typeface="+mj-lt"/>
              </a:rPr>
              <a:t> for atezolizumab </a:t>
            </a:r>
            <a:r>
              <a:rPr lang="fr-FR" sz="1600" dirty="0" err="1">
                <a:solidFill>
                  <a:srgbClr val="5D8298"/>
                </a:solidFill>
                <a:latin typeface="+mj-lt"/>
              </a:rPr>
              <a:t>requiring</a:t>
            </a:r>
            <a:r>
              <a:rPr lang="fr-FR" sz="1600" dirty="0">
                <a:solidFill>
                  <a:srgbClr val="5D8298"/>
                </a:solidFill>
                <a:latin typeface="+mj-lt"/>
              </a:rPr>
              <a:t> </a:t>
            </a:r>
            <a:r>
              <a:rPr lang="fr-FR" sz="1600" dirty="0" err="1">
                <a:solidFill>
                  <a:srgbClr val="5D8298"/>
                </a:solidFill>
                <a:latin typeface="+mj-lt"/>
              </a:rPr>
              <a:t>systemic</a:t>
            </a:r>
            <a:r>
              <a:rPr lang="fr-FR" sz="1600" dirty="0">
                <a:solidFill>
                  <a:srgbClr val="5D8298"/>
                </a:solidFill>
                <a:latin typeface="+mj-lt"/>
              </a:rPr>
              <a:t> </a:t>
            </a:r>
            <a:r>
              <a:rPr lang="fr-FR" sz="1600" dirty="0" err="1">
                <a:solidFill>
                  <a:srgbClr val="5D8298"/>
                </a:solidFill>
                <a:latin typeface="+mj-lt"/>
              </a:rPr>
              <a:t>corticosteroid</a:t>
            </a:r>
            <a:r>
              <a:rPr lang="fr-FR" sz="1600" dirty="0">
                <a:solidFill>
                  <a:srgbClr val="5D8298"/>
                </a:solidFill>
                <a:latin typeface="+mj-lt"/>
              </a:rPr>
              <a:t> </a:t>
            </a:r>
            <a:r>
              <a:rPr lang="fr-FR" sz="1600" dirty="0" err="1">
                <a:solidFill>
                  <a:srgbClr val="5D8298"/>
                </a:solidFill>
                <a:latin typeface="+mj-lt"/>
              </a:rPr>
              <a:t>treatment</a:t>
            </a:r>
            <a:r>
              <a:rPr lang="fr-FR" sz="1600" dirty="0">
                <a:solidFill>
                  <a:srgbClr val="5D8298"/>
                </a:solidFill>
                <a:latin typeface="+mj-lt"/>
              </a:rPr>
              <a:t> </a:t>
            </a:r>
            <a:r>
              <a:rPr lang="fr-FR" sz="1600" dirty="0" err="1">
                <a:solidFill>
                  <a:srgbClr val="5D8298"/>
                </a:solidFill>
                <a:latin typeface="+mj-lt"/>
              </a:rPr>
              <a:t>within</a:t>
            </a:r>
            <a:r>
              <a:rPr lang="fr-FR" sz="1600" dirty="0">
                <a:solidFill>
                  <a:srgbClr val="5D8298"/>
                </a:solidFill>
                <a:latin typeface="+mj-lt"/>
              </a:rPr>
              <a:t> 30 </a:t>
            </a:r>
            <a:r>
              <a:rPr lang="fr-FR" sz="1600" dirty="0" err="1">
                <a:solidFill>
                  <a:srgbClr val="5D8298"/>
                </a:solidFill>
                <a:latin typeface="+mj-lt"/>
              </a:rPr>
              <a:t>days</a:t>
            </a:r>
            <a:r>
              <a:rPr lang="fr-FR" sz="1600" dirty="0">
                <a:solidFill>
                  <a:srgbClr val="5D8298"/>
                </a:solidFill>
                <a:latin typeface="+mj-lt"/>
              </a:rPr>
              <a:t> of </a:t>
            </a:r>
            <a:r>
              <a:rPr lang="fr-FR" sz="1600" dirty="0" err="1">
                <a:solidFill>
                  <a:srgbClr val="5D8298"/>
                </a:solidFill>
                <a:latin typeface="+mj-lt"/>
              </a:rPr>
              <a:t>their</a:t>
            </a:r>
            <a:r>
              <a:rPr lang="fr-FR" sz="1600" dirty="0">
                <a:solidFill>
                  <a:srgbClr val="5D8298"/>
                </a:solidFill>
                <a:latin typeface="+mj-lt"/>
              </a:rPr>
              <a:t> </a:t>
            </a:r>
            <a:r>
              <a:rPr lang="fr-FR" sz="1600" dirty="0" err="1">
                <a:solidFill>
                  <a:srgbClr val="5D8298"/>
                </a:solidFill>
                <a:latin typeface="+mj-lt"/>
              </a:rPr>
              <a:t>onset</a:t>
            </a:r>
            <a:r>
              <a:rPr lang="fr-FR" sz="1600" dirty="0">
                <a:solidFill>
                  <a:srgbClr val="5D8298"/>
                </a:solidFill>
                <a:latin typeface="+mj-lt"/>
              </a:rPr>
              <a:t> </a:t>
            </a:r>
            <a:r>
              <a:rPr lang="fr-FR" sz="1600" dirty="0" err="1">
                <a:solidFill>
                  <a:srgbClr val="5D8298"/>
                </a:solidFill>
                <a:latin typeface="+mj-lt"/>
              </a:rPr>
              <a:t>occured</a:t>
            </a:r>
            <a:r>
              <a:rPr lang="fr-FR" sz="1600" dirty="0">
                <a:solidFill>
                  <a:srgbClr val="5D8298"/>
                </a:solidFill>
                <a:latin typeface="+mj-lt"/>
              </a:rPr>
              <a:t> in 12.2% of patients in the </a:t>
            </a:r>
            <a:r>
              <a:rPr lang="fr-FR" sz="1600" dirty="0" err="1">
                <a:solidFill>
                  <a:srgbClr val="5D8298"/>
                </a:solidFill>
                <a:latin typeface="+mj-lt"/>
              </a:rPr>
              <a:t>atezolizumab+bevacizumab</a:t>
            </a:r>
            <a:r>
              <a:rPr lang="fr-FR" sz="1600" dirty="0">
                <a:solidFill>
                  <a:srgbClr val="5D8298"/>
                </a:solidFill>
                <a:latin typeface="+mj-lt"/>
              </a:rPr>
              <a:t> arm</a:t>
            </a:r>
          </a:p>
        </p:txBody>
      </p:sp>
      <p:sp>
        <p:nvSpPr>
          <p:cNvPr id="340" name="Flèche vers la droite 339">
            <a:extLst>
              <a:ext uri="{FF2B5EF4-FFF2-40B4-BE49-F238E27FC236}">
                <a16:creationId xmlns="" xmlns:a16="http://schemas.microsoft.com/office/drawing/2014/main" id="{43D2AE96-9212-C348-B9F5-2AC2C0BF3801}"/>
              </a:ext>
            </a:extLst>
          </p:cNvPr>
          <p:cNvSpPr/>
          <p:nvPr/>
        </p:nvSpPr>
        <p:spPr>
          <a:xfrm>
            <a:off x="623392" y="5610726"/>
            <a:ext cx="780790" cy="33855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436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>
            <a:extLst>
              <a:ext uri="{FF2B5EF4-FFF2-40B4-BE49-F238E27FC236}">
                <a16:creationId xmlns="" xmlns:a16="http://schemas.microsoft.com/office/drawing/2014/main" id="{9C50CD3E-D8DF-274C-955D-8372B8DAA57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20184" y="1391732"/>
            <a:ext cx="10963200" cy="4525200"/>
          </a:xfrm>
        </p:spPr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chemeClr val="accent1"/>
                </a:solidFill>
              </a:rPr>
              <a:t>KEY FINDINGS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AESIs from the IMbrave150 study seem manageable and their severity is consistent with the known safety profiles of atezolizumab and bevacizumab </a:t>
            </a:r>
            <a:r>
              <a:rPr lang="en-GB" dirty="0">
                <a:solidFill>
                  <a:schemeClr val="tx2"/>
                </a:solidFill>
              </a:rPr>
              <a:t>individually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>
                <a:solidFill>
                  <a:schemeClr val="accent1"/>
                </a:solidFill>
              </a:rPr>
              <a:t>PERSPECTIVES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The combination of atezolizumab and bevacizumab as the first-line standard of care is reinforced by the similar safety profile for the combination and individual agents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cap="none" dirty="0"/>
              <a:t>IMbrave</a:t>
            </a:r>
            <a:r>
              <a:rPr lang="en-GB" dirty="0"/>
              <a:t>150: </a:t>
            </a:r>
            <a:r>
              <a:rPr lang="en-GB" noProof="0" dirty="0"/>
              <a:t>Conclusion and discussion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4BFCCFAF-C356-8C47-8A33-9CDA80F91014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09320"/>
            <a:ext cx="8116800" cy="365125"/>
          </a:xfrm>
        </p:spPr>
        <p:txBody>
          <a:bodyPr anchor="b"/>
          <a:lstStyle/>
          <a:p>
            <a:r>
              <a:rPr lang="en-US" dirty="0"/>
              <a:t>AESI, adverse event of special interest</a:t>
            </a:r>
          </a:p>
        </p:txBody>
      </p:sp>
    </p:spTree>
    <p:extLst>
      <p:ext uri="{BB962C8B-B14F-4D97-AF65-F5344CB8AC3E}">
        <p14:creationId xmlns:p14="http://schemas.microsoft.com/office/powerpoint/2010/main" val="1177439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icture containing graphics, drawing&#10;&#10;Description automatically generated">
            <a:hlinkClick r:id="rId3"/>
            <a:extLst>
              <a:ext uri="{FF2B5EF4-FFF2-40B4-BE49-F238E27FC236}">
                <a16:creationId xmlns="" xmlns:a16="http://schemas.microsoft.com/office/drawing/2014/main" id="{C2C4BD9F-05FC-447B-8775-4EEC938150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4366" y="3995204"/>
            <a:ext cx="1224136" cy="1228047"/>
          </a:xfrm>
          <a:prstGeom prst="rect">
            <a:avLst/>
          </a:prstGeom>
        </p:spPr>
      </p:pic>
      <p:pic>
        <p:nvPicPr>
          <p:cNvPr id="23" name="Picture 22" descr="A close up of a sign&#10;&#10;Description automatically generated">
            <a:hlinkClick r:id="rId5"/>
            <a:extLst>
              <a:ext uri="{FF2B5EF4-FFF2-40B4-BE49-F238E27FC236}">
                <a16:creationId xmlns="" xmlns:a16="http://schemas.microsoft.com/office/drawing/2014/main" id="{EA8CD275-AF84-4BF9-B0A1-3E978243002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90038" y="3995203"/>
            <a:ext cx="1220099" cy="1224000"/>
          </a:xfrm>
          <a:prstGeom prst="rect">
            <a:avLst/>
          </a:prstGeom>
        </p:spPr>
      </p:pic>
      <p:pic>
        <p:nvPicPr>
          <p:cNvPr id="25" name="Picture 24" descr="A picture containing drawing&#10;&#10;Description automatically generated">
            <a:hlinkClick r:id="rId7"/>
            <a:extLst>
              <a:ext uri="{FF2B5EF4-FFF2-40B4-BE49-F238E27FC236}">
                <a16:creationId xmlns="" xmlns:a16="http://schemas.microsoft.com/office/drawing/2014/main" id="{B652715D-27E4-4F4C-B758-686BF072429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63580" y="3995203"/>
            <a:ext cx="1220099" cy="1224000"/>
          </a:xfrm>
          <a:prstGeom prst="rect">
            <a:avLst/>
          </a:prstGeom>
        </p:spPr>
      </p:pic>
      <p:pic>
        <p:nvPicPr>
          <p:cNvPr id="27" name="Picture 26" descr="A picture containing graphics, drawing&#10;&#10;Description automatically generated">
            <a:hlinkClick r:id="rId9"/>
            <a:extLst>
              <a:ext uri="{FF2B5EF4-FFF2-40B4-BE49-F238E27FC236}">
                <a16:creationId xmlns="" xmlns:a16="http://schemas.microsoft.com/office/drawing/2014/main" id="{118E5ACB-BCEB-4BCF-8FE7-B7B73C552F4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378755" y="3995203"/>
            <a:ext cx="1216206" cy="122400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941700" y="5336166"/>
            <a:ext cx="169873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chemeClr val="tx2"/>
                </a:solidFill>
                <a:ea typeface="Aileron" charset="0"/>
                <a:cs typeface="PT Sans Narrow"/>
              </a:rPr>
              <a:t>Follow us on Twitter </a:t>
            </a:r>
            <a:r>
              <a:rPr lang="en-GB" sz="1600" dirty="0">
                <a:solidFill>
                  <a:schemeClr val="tx2"/>
                </a:solidFill>
                <a:ea typeface="Aileron" charset="0"/>
                <a:cs typeface="PT Sans Narrow"/>
              </a:rPr>
              <a:t/>
            </a:r>
            <a:br>
              <a:rPr lang="en-GB" sz="1600" dirty="0">
                <a:solidFill>
                  <a:schemeClr val="tx2"/>
                </a:solidFill>
                <a:ea typeface="Aileron" charset="0"/>
                <a:cs typeface="PT Sans Narrow"/>
              </a:rPr>
            </a:br>
            <a:r>
              <a:rPr lang="en-GB" sz="1600" b="1" u="sng" dirty="0">
                <a:solidFill>
                  <a:schemeClr val="accent1"/>
                </a:solidFill>
                <a:ea typeface="Aileron" charset="0"/>
                <a:cs typeface="PT Sans Narrow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@hccconnectinfo</a:t>
            </a:r>
            <a:endParaRPr lang="en-GB" sz="1600" b="1" u="sng" dirty="0">
              <a:solidFill>
                <a:schemeClr val="accent1"/>
              </a:solidFill>
              <a:ea typeface="Aileron" charset="0"/>
              <a:cs typeface="PT Sans Narrow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67170" y="5336167"/>
            <a:ext cx="2084815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1400" dirty="0">
                <a:solidFill>
                  <a:schemeClr val="tx2"/>
                </a:solidFill>
                <a:ea typeface="Aileron" charset="0"/>
                <a:cs typeface="PT Sans Narrow"/>
              </a:rPr>
              <a:t>Follow the </a:t>
            </a:r>
            <a:r>
              <a:rPr lang="en-GB" sz="1600" dirty="0">
                <a:solidFill>
                  <a:schemeClr val="tx2"/>
                </a:solidFill>
                <a:ea typeface="Aileron" charset="0"/>
                <a:cs typeface="PT Sans Narrow"/>
              </a:rPr>
              <a:t/>
            </a:r>
            <a:br>
              <a:rPr lang="en-GB" sz="1600" dirty="0">
                <a:solidFill>
                  <a:schemeClr val="tx2"/>
                </a:solidFill>
                <a:ea typeface="Aileron" charset="0"/>
                <a:cs typeface="PT Sans Narrow"/>
              </a:rPr>
            </a:br>
            <a:r>
              <a:rPr lang="en-GB" sz="1600" b="1" u="sng" dirty="0">
                <a:solidFill>
                  <a:schemeClr val="accent1"/>
                </a:solidFill>
                <a:ea typeface="Aileron" charset="0"/>
                <a:cs typeface="PT Sans Narrow"/>
                <a:hlinkClick r:id="rId7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HCC CONNECT</a:t>
            </a:r>
            <a:r>
              <a:rPr lang="en-GB" sz="1600" b="1" dirty="0">
                <a:solidFill>
                  <a:schemeClr val="tx2"/>
                </a:solidFill>
                <a:ea typeface="Aileron" charset="0"/>
                <a:cs typeface="PT Sans Narrow"/>
              </a:rPr>
              <a:t/>
            </a:r>
            <a:br>
              <a:rPr lang="en-GB" sz="1600" b="1" dirty="0">
                <a:solidFill>
                  <a:schemeClr val="tx2"/>
                </a:solidFill>
                <a:ea typeface="Aileron" charset="0"/>
                <a:cs typeface="PT Sans Narrow"/>
              </a:rPr>
            </a:br>
            <a:r>
              <a:rPr lang="en-GB" sz="1400" dirty="0">
                <a:solidFill>
                  <a:schemeClr val="tx2"/>
                </a:solidFill>
                <a:ea typeface="Aileron" charset="0"/>
                <a:cs typeface="PT Sans Narrow"/>
              </a:rPr>
              <a:t>group on LinkedIn</a:t>
            </a:r>
            <a:endParaRPr lang="en-GB" sz="1600" dirty="0">
              <a:solidFill>
                <a:schemeClr val="tx2"/>
              </a:solidFill>
              <a:ea typeface="Aileron" charset="0"/>
              <a:cs typeface="PT Sans Narrow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896200" y="5336167"/>
            <a:ext cx="248646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400" dirty="0">
                <a:solidFill>
                  <a:schemeClr val="tx2"/>
                </a:solidFill>
                <a:cs typeface="PT Sans Narrow"/>
              </a:rPr>
              <a:t>Email</a:t>
            </a:r>
            <a:r>
              <a:rPr lang="en-US" sz="1600" dirty="0">
                <a:solidFill>
                  <a:schemeClr val="tx2"/>
                </a:solidFill>
                <a:cs typeface="PT Sans Narrow"/>
              </a:rPr>
              <a:t/>
            </a:r>
            <a:br>
              <a:rPr lang="en-US" sz="1600" dirty="0">
                <a:solidFill>
                  <a:schemeClr val="tx2"/>
                </a:solidFill>
                <a:cs typeface="PT Sans Narrow"/>
              </a:rPr>
            </a:br>
            <a:r>
              <a:rPr lang="en-US" sz="1600" b="1" dirty="0">
                <a:solidFill>
                  <a:schemeClr val="accent1"/>
                </a:solidFill>
                <a:cs typeface="PT Sans Narrow"/>
                <a:hlinkClick r:id="rId5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froukje.sosef@cor2ed.com</a:t>
            </a:r>
            <a:endParaRPr lang="en-GB" sz="1600" b="1" dirty="0">
              <a:solidFill>
                <a:schemeClr val="accent1"/>
              </a:solidFill>
              <a:ea typeface="Aileron" charset="0"/>
              <a:cs typeface="PT Sans Narrow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55402" y="5336166"/>
            <a:ext cx="2084815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1400" dirty="0">
                <a:solidFill>
                  <a:schemeClr val="tx2"/>
                </a:solidFill>
                <a:ea typeface="Aileron" charset="0"/>
                <a:cs typeface="PT Sans Narrow"/>
              </a:rPr>
              <a:t>Watch us on the</a:t>
            </a:r>
            <a:br>
              <a:rPr lang="en-GB" sz="1400" dirty="0">
                <a:solidFill>
                  <a:schemeClr val="tx2"/>
                </a:solidFill>
                <a:ea typeface="Aileron" charset="0"/>
                <a:cs typeface="PT Sans Narrow"/>
              </a:rPr>
            </a:br>
            <a:r>
              <a:rPr lang="en-GB" sz="1400" dirty="0">
                <a:solidFill>
                  <a:schemeClr val="tx2"/>
                </a:solidFill>
                <a:ea typeface="Aileron" charset="0"/>
                <a:cs typeface="PT Sans Narrow"/>
              </a:rPr>
              <a:t>Vimeo Channe</a:t>
            </a:r>
            <a:r>
              <a:rPr lang="en-GB" sz="1600" dirty="0">
                <a:solidFill>
                  <a:schemeClr val="tx2"/>
                </a:solidFill>
                <a:ea typeface="Aileron" charset="0"/>
                <a:cs typeface="PT Sans Narrow"/>
              </a:rPr>
              <a:t>l</a:t>
            </a:r>
            <a:br>
              <a:rPr lang="en-GB" sz="1600" dirty="0">
                <a:solidFill>
                  <a:schemeClr val="tx2"/>
                </a:solidFill>
                <a:ea typeface="Aileron" charset="0"/>
                <a:cs typeface="PT Sans Narrow"/>
              </a:rPr>
            </a:br>
            <a:r>
              <a:rPr lang="en-GB" sz="1600" b="1" dirty="0">
                <a:solidFill>
                  <a:schemeClr val="accent1"/>
                </a:solidFill>
                <a:ea typeface="Aileron" charset="0"/>
                <a:cs typeface="PT Sans Narrow"/>
                <a:hlinkClick r:id="rId9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HCC CONNECT</a:t>
            </a:r>
            <a:endParaRPr lang="en-GB" sz="1600" b="1" dirty="0">
              <a:solidFill>
                <a:schemeClr val="accent1"/>
              </a:solidFill>
              <a:ea typeface="Aileron" charset="0"/>
              <a:cs typeface="PT Sans Narrow"/>
            </a:endParaRPr>
          </a:p>
        </p:txBody>
      </p:sp>
      <p:sp>
        <p:nvSpPr>
          <p:cNvPr id="15" name="Title 8">
            <a:extLst>
              <a:ext uri="{FF2B5EF4-FFF2-40B4-BE49-F238E27FC236}">
                <a16:creationId xmlns="" xmlns:a16="http://schemas.microsoft.com/office/drawing/2014/main" id="{071CF435-729F-403B-B87A-421B27068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5656" y="274638"/>
            <a:ext cx="8924840" cy="3586410"/>
          </a:xfrm>
        </p:spPr>
        <p:txBody>
          <a:bodyPr>
            <a:normAutofit/>
          </a:bodyPr>
          <a:lstStyle/>
          <a:p>
            <a:pPr>
              <a:lnSpc>
                <a:spcPts val="3800"/>
              </a:lnSpc>
              <a:spcBef>
                <a:spcPts val="800"/>
              </a:spcBef>
            </a:pPr>
            <a:r>
              <a:rPr lang="en-US" sz="3600" cap="none" dirty="0">
                <a:solidFill>
                  <a:schemeClr val="tx2"/>
                </a:solidFill>
              </a:rPr>
              <a:t>REACH </a:t>
            </a:r>
            <a:r>
              <a:rPr lang="en-US" sz="3600" cap="none" dirty="0">
                <a:solidFill>
                  <a:schemeClr val="accent1"/>
                </a:solidFill>
              </a:rPr>
              <a:t>HCC CONNECT </a:t>
            </a:r>
            <a:r>
              <a:rPr lang="en-US" sz="3600" cap="none" dirty="0">
                <a:solidFill>
                  <a:schemeClr val="tx2"/>
                </a:solidFill>
              </a:rPr>
              <a:t>VIA </a:t>
            </a:r>
            <a:br>
              <a:rPr lang="en-US" sz="3600" cap="none" dirty="0">
                <a:solidFill>
                  <a:schemeClr val="tx2"/>
                </a:solidFill>
              </a:rPr>
            </a:br>
            <a:r>
              <a:rPr lang="en-US" sz="3600" cap="none" spc="-50" dirty="0">
                <a:solidFill>
                  <a:schemeClr val="tx2"/>
                </a:solidFill>
              </a:rPr>
              <a:t>TWITTER, LINKEDIN, VIMEO, AND EMAIL</a:t>
            </a:r>
            <a:r>
              <a:rPr lang="en-US" sz="3600" cap="none" dirty="0">
                <a:solidFill>
                  <a:schemeClr val="tx2"/>
                </a:solidFill>
              </a:rPr>
              <a:t/>
            </a:r>
            <a:br>
              <a:rPr lang="en-US" sz="3600" cap="none" dirty="0">
                <a:solidFill>
                  <a:schemeClr val="tx2"/>
                </a:solidFill>
              </a:rPr>
            </a:br>
            <a:r>
              <a:rPr lang="en-US" sz="3600" cap="none" dirty="0">
                <a:solidFill>
                  <a:schemeClr val="tx2"/>
                </a:solidFill>
              </a:rPr>
              <a:t>OR VISIT THE GROUP’S WEBSITE</a:t>
            </a:r>
            <a:br>
              <a:rPr lang="en-US" sz="3600" cap="none" dirty="0">
                <a:solidFill>
                  <a:schemeClr val="tx2"/>
                </a:solidFill>
              </a:rPr>
            </a:br>
            <a:r>
              <a:rPr lang="en-US" sz="3600" u="sng" cap="none" dirty="0">
                <a:solidFill>
                  <a:schemeClr val="accent1"/>
                </a:solidFill>
                <a:hlinkClick r:id="rId11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http://www.hccconnect.info</a:t>
            </a:r>
            <a:endParaRPr lang="en-US" sz="3600" cap="none" dirty="0">
              <a:solidFill>
                <a:schemeClr val="accent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8450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505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A09C7235-1601-4110-B808-BD18FA347F5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Please note: </a:t>
            </a:r>
            <a:r>
              <a:rPr lang="en-GB" dirty="0"/>
              <a:t>The</a:t>
            </a:r>
            <a:r>
              <a:rPr lang="en-GB" b="1" dirty="0"/>
              <a:t> </a:t>
            </a:r>
            <a:r>
              <a:rPr lang="en-GB" dirty="0"/>
              <a:t>views expressed within this presentation are the personal opinions of the author. </a:t>
            </a:r>
            <a:br>
              <a:rPr lang="en-GB" dirty="0"/>
            </a:br>
            <a:r>
              <a:rPr lang="en-GB" dirty="0"/>
              <a:t>They do not necessarily represent the views of the author’s academic institution or the rest of </a:t>
            </a:r>
            <a:br>
              <a:rPr lang="en-GB" dirty="0"/>
            </a:br>
            <a:r>
              <a:rPr lang="en-GB" dirty="0"/>
              <a:t>HCC CONNECT group.</a:t>
            </a:r>
          </a:p>
          <a:p>
            <a:pPr marL="0" indent="0">
              <a:buNone/>
            </a:pPr>
            <a:r>
              <a:rPr lang="en-GB" dirty="0"/>
              <a:t>This content is supported by an Independent Educational Grant from Bayer.</a:t>
            </a:r>
            <a:r>
              <a:rPr lang="en-GB" i="1" dirty="0"/>
              <a:t> 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Dr. Su Pin Choo has the following relevant financial disclosures: </a:t>
            </a:r>
          </a:p>
          <a:p>
            <a:r>
              <a:rPr lang="en-GB" dirty="0"/>
              <a:t>Bayer, BMS, Eisai, MSD, Roche, Sirtex </a:t>
            </a:r>
            <a:endParaRPr lang="en-GB" dirty="0">
              <a:highlight>
                <a:srgbClr val="FFFF00"/>
              </a:highlight>
            </a:endParaRPr>
          </a:p>
          <a:p>
            <a:pPr marL="288000" lvl="1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75F1A2E3-911C-4E12-831B-42FF62660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DISCLAIMER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92EF3EC2-6381-4222-8910-80A90730CD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5"/>
          </p:nvPr>
        </p:nvSpPr>
        <p:spPr>
          <a:xfrm>
            <a:off x="620184" y="6309320"/>
            <a:ext cx="8116800" cy="365125"/>
          </a:xfrm>
        </p:spPr>
        <p:txBody>
          <a:bodyPr anchor="b"/>
          <a:lstStyle/>
          <a:p>
            <a:r>
              <a:rPr lang="en-GB" dirty="0"/>
              <a:t>HCC, hepatocellular carcinoma  </a:t>
            </a:r>
          </a:p>
        </p:txBody>
      </p:sp>
    </p:spTree>
    <p:extLst>
      <p:ext uri="{BB962C8B-B14F-4D97-AF65-F5344CB8AC3E}">
        <p14:creationId xmlns:p14="http://schemas.microsoft.com/office/powerpoint/2010/main" val="3287728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256050093"/>
              </p:ext>
            </p:extLst>
          </p:nvPr>
        </p:nvGraphicFramePr>
        <p:xfrm>
          <a:off x="620184" y="1268760"/>
          <a:ext cx="10963275" cy="3997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8632"/>
                <a:gridCol w="1620218"/>
                <a:gridCol w="365442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Abstract title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First author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Abstract number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Sequential treatment with </a:t>
                      </a:r>
                      <a:r>
                        <a:rPr lang="en-GB" sz="1600" dirty="0" err="1" smtClean="0"/>
                        <a:t>sorafenib</a:t>
                      </a:r>
                      <a:r>
                        <a:rPr lang="en-GB" sz="1600" dirty="0" smtClean="0"/>
                        <a:t> followed by </a:t>
                      </a:r>
                      <a:r>
                        <a:rPr lang="en-GB" sz="1600" dirty="0" err="1" smtClean="0"/>
                        <a:t>regorafenib</a:t>
                      </a:r>
                      <a:r>
                        <a:rPr lang="en-GB" sz="1600" dirty="0" smtClean="0"/>
                        <a:t> in patients with </a:t>
                      </a:r>
                      <a:r>
                        <a:rPr lang="en-GB" sz="1600" dirty="0" err="1" smtClean="0"/>
                        <a:t>unresectable</a:t>
                      </a:r>
                      <a:r>
                        <a:rPr lang="en-GB" sz="1600" dirty="0" smtClean="0"/>
                        <a:t> HCC: interim analysis of the observational REFINE study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Merle P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smtClean="0"/>
                        <a:t>ILCA 2020. Abstract P-115. Poster presentation </a:t>
                      </a:r>
                    </a:p>
                    <a:p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cap="none" dirty="0" smtClean="0"/>
                        <a:t>Real-world dosing of </a:t>
                      </a:r>
                      <a:r>
                        <a:rPr lang="en-GB" sz="1600" cap="none" dirty="0" err="1" smtClean="0"/>
                        <a:t>regorafenib</a:t>
                      </a:r>
                      <a:r>
                        <a:rPr lang="en-GB" sz="1600" cap="none" dirty="0" smtClean="0"/>
                        <a:t> in patients with </a:t>
                      </a:r>
                      <a:r>
                        <a:rPr lang="en-GB" sz="1600" cap="none" dirty="0" err="1" smtClean="0"/>
                        <a:t>unresectable</a:t>
                      </a:r>
                      <a:r>
                        <a:rPr lang="en-GB" sz="1600" cap="none" dirty="0" smtClean="0"/>
                        <a:t> HCC: Interim analysis of the observational REFINE study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Merle P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0" dirty="0" smtClean="0"/>
                        <a:t>ESMO 2020. Abstract #1010P. Poster presentation</a:t>
                      </a:r>
                      <a:endParaRPr lang="en-GB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cap="none" dirty="0" err="1" smtClean="0"/>
                        <a:t>Regorafenib</a:t>
                      </a:r>
                      <a:r>
                        <a:rPr lang="en-GB" sz="1600" cap="none" dirty="0" smtClean="0"/>
                        <a:t> in patients with </a:t>
                      </a:r>
                      <a:r>
                        <a:rPr lang="en-GB" sz="1600" cap="none" dirty="0" err="1" smtClean="0"/>
                        <a:t>unresectable</a:t>
                      </a:r>
                      <a:r>
                        <a:rPr lang="en-GB" sz="1600" cap="none" dirty="0" smtClean="0"/>
                        <a:t> HCC in real-world practice in Asia: Interim results from the observational REFINE study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Lim HY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smtClean="0"/>
                        <a:t>ESMO 2020. Abstract #1009P. Poster presentation</a:t>
                      </a:r>
                    </a:p>
                    <a:p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err="1" smtClean="0"/>
                        <a:t>Nivolumab</a:t>
                      </a:r>
                      <a:r>
                        <a:rPr lang="en-GB" sz="1600" baseline="0" dirty="0" smtClean="0"/>
                        <a:t> after </a:t>
                      </a:r>
                      <a:r>
                        <a:rPr lang="en-GB" sz="1600" dirty="0" smtClean="0"/>
                        <a:t>selective internal radiation therapy using selective internal radiation-spheres resin microspheres in patients with HCC: the NASIR-HCC trial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err="1" smtClean="0"/>
                        <a:t>Sangro</a:t>
                      </a:r>
                      <a:r>
                        <a:rPr lang="en-GB" sz="1600" dirty="0" smtClean="0"/>
                        <a:t> B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ILCA 2020. Abstract #O-27. Oral presentation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IMbrave150: Management of adverse events of special interest for </a:t>
                      </a:r>
                      <a:r>
                        <a:rPr lang="en-GB" sz="1600" dirty="0" err="1" smtClean="0"/>
                        <a:t>atezolizumab</a:t>
                      </a:r>
                      <a:r>
                        <a:rPr lang="en-GB" sz="1600" dirty="0" smtClean="0"/>
                        <a:t> and bevacizumab in </a:t>
                      </a:r>
                      <a:r>
                        <a:rPr lang="en-GB" sz="1600" dirty="0" err="1" smtClean="0"/>
                        <a:t>unresectable</a:t>
                      </a:r>
                      <a:r>
                        <a:rPr lang="en-GB" sz="1600" dirty="0" smtClean="0"/>
                        <a:t> HCC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Ikeda M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ESMO 2020. Abstract #1008P. Poster presentation</a:t>
                      </a:r>
                      <a:endParaRPr lang="en-GB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Abstracts covered in this summary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616206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REFINE: Background and study design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8C33D507-3FBE-3140-8E67-1A847C94C5B5}"/>
              </a:ext>
            </a:extLst>
          </p:cNvPr>
          <p:cNvSpPr/>
          <p:nvPr/>
        </p:nvSpPr>
        <p:spPr>
          <a:xfrm>
            <a:off x="619200" y="2289646"/>
            <a:ext cx="10948913" cy="1200329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2000" b="1" dirty="0">
                <a:solidFill>
                  <a:schemeClr val="accent1"/>
                </a:solidFill>
                <a:latin typeface="+mj-lt"/>
              </a:rPr>
              <a:t>REFINE study (NCT03289273): </a:t>
            </a:r>
            <a:r>
              <a:rPr lang="en-GB" sz="2000" dirty="0">
                <a:solidFill>
                  <a:srgbClr val="5D8298"/>
                </a:solidFill>
                <a:latin typeface="+mj-lt"/>
              </a:rPr>
              <a:t>prospective, observational, post-authorisation safety study to evaluate the safety and effectiveness of regorafenib in patients with hepatocellular carcinoma (HCC) in real-world practice</a:t>
            </a:r>
          </a:p>
          <a:p>
            <a:pPr>
              <a:lnSpc>
                <a:spcPct val="90000"/>
              </a:lnSpc>
            </a:pPr>
            <a:r>
              <a:rPr lang="en-GB" sz="2000" b="1" dirty="0">
                <a:solidFill>
                  <a:schemeClr val="accent1"/>
                </a:solidFill>
                <a:latin typeface="+mj-lt"/>
              </a:rPr>
              <a:t>Data cut-off date: </a:t>
            </a:r>
            <a:r>
              <a:rPr lang="en-GB" sz="2000" dirty="0">
                <a:solidFill>
                  <a:srgbClr val="5D8298"/>
                </a:solidFill>
                <a:latin typeface="+mj-lt"/>
              </a:rPr>
              <a:t>11 November 2019 </a:t>
            </a:r>
            <a:r>
              <a:rPr lang="en-GB" sz="2000" dirty="0">
                <a:solidFill>
                  <a:srgbClr val="5D8298"/>
                </a:solidFill>
                <a:cs typeface="Arial"/>
              </a:rPr>
              <a:t>–</a:t>
            </a:r>
            <a:r>
              <a:rPr lang="en-GB" sz="2000" dirty="0">
                <a:solidFill>
                  <a:srgbClr val="5D8298"/>
                </a:solidFill>
                <a:latin typeface="Arial"/>
                <a:cs typeface="Arial"/>
              </a:rPr>
              <a:t> </a:t>
            </a:r>
            <a:r>
              <a:rPr lang="en-GB" sz="2000" dirty="0">
                <a:solidFill>
                  <a:srgbClr val="5D8298"/>
                </a:solidFill>
              </a:rPr>
              <a:t>interim analysis </a:t>
            </a:r>
            <a:endParaRPr lang="en-GB" sz="2000" dirty="0">
              <a:solidFill>
                <a:srgbClr val="5D8298"/>
              </a:solidFill>
              <a:latin typeface="+mj-lt"/>
            </a:endParaRPr>
          </a:p>
        </p:txBody>
      </p:sp>
      <p:sp>
        <p:nvSpPr>
          <p:cNvPr id="27" name="Rectangle : coins arrondis 26">
            <a:extLst>
              <a:ext uri="{FF2B5EF4-FFF2-40B4-BE49-F238E27FC236}">
                <a16:creationId xmlns="" xmlns:a16="http://schemas.microsoft.com/office/drawing/2014/main" id="{37A40E3E-114D-A343-B87B-11BEF132FCCD}"/>
              </a:ext>
            </a:extLst>
          </p:cNvPr>
          <p:cNvSpPr/>
          <p:nvPr/>
        </p:nvSpPr>
        <p:spPr>
          <a:xfrm>
            <a:off x="623888" y="3429000"/>
            <a:ext cx="10958512" cy="1481057"/>
          </a:xfrm>
          <a:prstGeom prst="roundRect">
            <a:avLst>
              <a:gd name="adj" fmla="val 15415"/>
            </a:avLst>
          </a:prstGeom>
          <a:solidFill>
            <a:schemeClr val="accent1">
              <a:lumMod val="20000"/>
              <a:lumOff val="80000"/>
            </a:schemeClr>
          </a:solidFill>
          <a:ln w="1905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/>
          </a:p>
        </p:txBody>
      </p:sp>
      <p:cxnSp>
        <p:nvCxnSpPr>
          <p:cNvPr id="36" name="Straight Connector 40">
            <a:extLst>
              <a:ext uri="{FF2B5EF4-FFF2-40B4-BE49-F238E27FC236}">
                <a16:creationId xmlns="" xmlns:a16="http://schemas.microsoft.com/office/drawing/2014/main" id="{FCF280A3-8B91-6546-B20F-C8EEB132450E}"/>
              </a:ext>
            </a:extLst>
          </p:cNvPr>
          <p:cNvCxnSpPr>
            <a:cxnSpLocks/>
          </p:cNvCxnSpPr>
          <p:nvPr/>
        </p:nvCxnSpPr>
        <p:spPr>
          <a:xfrm>
            <a:off x="3503713" y="4169528"/>
            <a:ext cx="936103" cy="0"/>
          </a:xfrm>
          <a:prstGeom prst="line">
            <a:avLst/>
          </a:prstGeom>
          <a:ln w="381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28">
            <a:extLst>
              <a:ext uri="{FF2B5EF4-FFF2-40B4-BE49-F238E27FC236}">
                <a16:creationId xmlns="" xmlns:a16="http://schemas.microsoft.com/office/drawing/2014/main" id="{CABF7121-3A06-E644-A99C-0B89C01D71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1729" y="3529689"/>
            <a:ext cx="2920888" cy="1279679"/>
          </a:xfrm>
          <a:prstGeom prst="roundRect">
            <a:avLst>
              <a:gd name="adj" fmla="val 12782"/>
            </a:avLst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/>
        </p:spPr>
        <p:txBody>
          <a:bodyPr lIns="45720" tIns="45720" rIns="45720" bIns="45720" anchor="ctr"/>
          <a:lstStyle>
            <a:lvl1pPr defTabSz="519113"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1pPr>
            <a:lvl2pPr marL="104775" indent="-104775" defTabSz="519113">
              <a:lnSpc>
                <a:spcPct val="93000"/>
              </a:lnSpc>
              <a:spcAft>
                <a:spcPts val="5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4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2pPr>
            <a:lvl3pPr defTabSz="519113">
              <a:lnSpc>
                <a:spcPct val="93000"/>
              </a:lnSpc>
              <a:spcAft>
                <a:spcPts val="4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3pPr>
            <a:lvl4pPr defTabSz="519113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4pPr>
            <a:lvl5pPr defTabSz="519113">
              <a:lnSpc>
                <a:spcPct val="93000"/>
              </a:lnSpc>
              <a:spcAft>
                <a:spcPts val="1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5pPr>
            <a:lvl6pPr marL="2514600" indent="-228600" defTabSz="51911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6pPr>
            <a:lvl7pPr marL="2971800" indent="-228600" defTabSz="51911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7pPr>
            <a:lvl8pPr marL="3429000" indent="-228600" defTabSz="51911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8pPr>
            <a:lvl9pPr marL="3886200" indent="-228600" defTabSz="51911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9pPr>
          </a:lstStyle>
          <a:p>
            <a:pPr algn="ctr">
              <a:lnSpc>
                <a:spcPts val="1400"/>
              </a:lnSpc>
              <a:spcBef>
                <a:spcPts val="40"/>
              </a:spcBef>
              <a:spcAft>
                <a:spcPts val="500"/>
              </a:spcAft>
              <a:buClr>
                <a:srgbClr val="FFFFFF"/>
              </a:buClr>
              <a:buSzTx/>
            </a:pPr>
            <a:r>
              <a:rPr lang="en-GB" altLang="zh-CN" sz="1400" b="1" dirty="0">
                <a:solidFill>
                  <a:schemeClr val="accent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Eligibility criteria</a:t>
            </a:r>
          </a:p>
          <a:p>
            <a:pPr marL="185738" lvl="1" indent="-185738">
              <a:lnSpc>
                <a:spcPts val="1400"/>
              </a:lnSpc>
              <a:spcBef>
                <a:spcPts val="40"/>
              </a:spcBef>
              <a:spcAft>
                <a:spcPts val="45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</a:pPr>
            <a:r>
              <a:rPr lang="en-GB" altLang="en-US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Patients with unresectable HCC</a:t>
            </a:r>
          </a:p>
          <a:p>
            <a:pPr marL="185738" lvl="1" indent="-185738">
              <a:lnSpc>
                <a:spcPts val="1400"/>
              </a:lnSpc>
              <a:spcBef>
                <a:spcPts val="40"/>
              </a:spcBef>
              <a:spcAft>
                <a:spcPts val="45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</a:pPr>
            <a:r>
              <a:rPr lang="en-GB" altLang="en-US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Physician’s decision to treat with regorafenib</a:t>
            </a:r>
            <a:endParaRPr lang="en-GB" altLang="en-US" sz="1100" b="1" dirty="0">
              <a:solidFill>
                <a:schemeClr val="tx1"/>
              </a:solidFill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marL="0" lvl="1" indent="0" algn="ctr">
              <a:lnSpc>
                <a:spcPts val="1400"/>
              </a:lnSpc>
              <a:spcBef>
                <a:spcPts val="40"/>
              </a:spcBef>
              <a:spcAft>
                <a:spcPts val="450"/>
              </a:spcAft>
              <a:buClr>
                <a:schemeClr val="accent1"/>
              </a:buClr>
              <a:buSzTx/>
            </a:pPr>
            <a:r>
              <a:rPr lang="en-GB" altLang="en-US" sz="1100" dirty="0">
                <a:solidFill>
                  <a:schemeClr val="tx1"/>
                </a:solidFill>
                <a:ea typeface="MS PGothic" panose="020B0600070205080204" pitchFamily="34" charset="-128"/>
                <a:cs typeface="Calibri" panose="020F0502020204030204" pitchFamily="34" charset="0"/>
              </a:rPr>
              <a:t>(N=1,000)</a:t>
            </a:r>
            <a:endParaRPr lang="en-GB" altLang="en-US" dirty="0">
              <a:solidFill>
                <a:schemeClr val="tx1"/>
              </a:solidFill>
              <a:latin typeface="+mn-lt"/>
              <a:ea typeface="MS PGothic" panose="020B0600070205080204" pitchFamily="34" charset="-128"/>
              <a:cs typeface="Calibri" panose="020F0502020204030204" pitchFamily="34" charset="0"/>
            </a:endParaRPr>
          </a:p>
        </p:txBody>
      </p:sp>
      <p:sp>
        <p:nvSpPr>
          <p:cNvPr id="38" name="TextBox 28">
            <a:extLst>
              <a:ext uri="{FF2B5EF4-FFF2-40B4-BE49-F238E27FC236}">
                <a16:creationId xmlns="" xmlns:a16="http://schemas.microsoft.com/office/drawing/2014/main" id="{C114CCA6-62CC-D347-9632-4681BE3B28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9593" y="3529688"/>
            <a:ext cx="2920887" cy="1279680"/>
          </a:xfrm>
          <a:prstGeom prst="roundRect">
            <a:avLst>
              <a:gd name="adj" fmla="val 8387"/>
            </a:avLst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  <a:effectLst/>
        </p:spPr>
        <p:txBody>
          <a:bodyPr lIns="45720" tIns="45720" rIns="45720" bIns="45720" anchor="ctr"/>
          <a:lstStyle>
            <a:lvl1pPr defTabSz="519113"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1pPr>
            <a:lvl2pPr marL="104775" indent="-104775" defTabSz="519113">
              <a:lnSpc>
                <a:spcPct val="93000"/>
              </a:lnSpc>
              <a:spcAft>
                <a:spcPts val="5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4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2pPr>
            <a:lvl3pPr defTabSz="519113">
              <a:lnSpc>
                <a:spcPct val="93000"/>
              </a:lnSpc>
              <a:spcAft>
                <a:spcPts val="4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3pPr>
            <a:lvl4pPr defTabSz="519113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4pPr>
            <a:lvl5pPr defTabSz="519113">
              <a:lnSpc>
                <a:spcPct val="93000"/>
              </a:lnSpc>
              <a:spcAft>
                <a:spcPts val="1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5pPr>
            <a:lvl6pPr marL="2514600" indent="-228600" defTabSz="51911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6pPr>
            <a:lvl7pPr marL="2971800" indent="-228600" defTabSz="51911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7pPr>
            <a:lvl8pPr marL="3429000" indent="-228600" defTabSz="51911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8pPr>
            <a:lvl9pPr marL="3886200" indent="-228600" defTabSz="51911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9pPr>
          </a:lstStyle>
          <a:p>
            <a:pPr algn="ctr">
              <a:lnSpc>
                <a:spcPct val="100000"/>
              </a:lnSpc>
              <a:spcAft>
                <a:spcPct val="0"/>
              </a:spcAft>
              <a:buClr>
                <a:srgbClr val="FFFFFF"/>
              </a:buClr>
              <a:buSzTx/>
              <a:buFont typeface="Arial" panose="020B0604020202020204" pitchFamily="34" charset="0"/>
              <a:buNone/>
            </a:pPr>
            <a:r>
              <a:rPr lang="en-GB" altLang="zh-CN" sz="1400" b="1" dirty="0">
                <a:solidFill>
                  <a:schemeClr val="accent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Treatment</a:t>
            </a:r>
            <a:endParaRPr lang="en-GB" altLang="zh-CN" sz="1400" dirty="0">
              <a:solidFill>
                <a:schemeClr val="accent1"/>
              </a:solidFill>
              <a:latin typeface="+mn-lt"/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marL="185738" lvl="1" indent="-185738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</a:pPr>
            <a:r>
              <a:rPr lang="en-GB" altLang="en-US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Regorafenib at the discretion of </a:t>
            </a:r>
            <a:br>
              <a:rPr lang="en-GB" altLang="en-US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</a:br>
            <a:r>
              <a:rPr lang="en-GB" altLang="en-US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the treating physician according </a:t>
            </a:r>
            <a:br>
              <a:rPr lang="en-GB" altLang="en-US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</a:br>
            <a:r>
              <a:rPr lang="en-GB" altLang="en-US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to the local health authority </a:t>
            </a:r>
            <a:br>
              <a:rPr lang="en-GB" altLang="en-US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</a:br>
            <a:r>
              <a:rPr lang="en-GB" altLang="en-US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approved label</a:t>
            </a:r>
            <a:r>
              <a:rPr lang="en-GB" altLang="en-US" baseline="30000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a</a:t>
            </a:r>
          </a:p>
        </p:txBody>
      </p:sp>
      <p:sp>
        <p:nvSpPr>
          <p:cNvPr id="62" name="Rectangle : coins arrondis 61">
            <a:extLst>
              <a:ext uri="{FF2B5EF4-FFF2-40B4-BE49-F238E27FC236}">
                <a16:creationId xmlns="" xmlns:a16="http://schemas.microsoft.com/office/drawing/2014/main" id="{68A05CA8-3A68-4747-A395-0D54BEFE548F}"/>
              </a:ext>
            </a:extLst>
          </p:cNvPr>
          <p:cNvSpPr/>
          <p:nvPr/>
        </p:nvSpPr>
        <p:spPr>
          <a:xfrm>
            <a:off x="8104860" y="3530355"/>
            <a:ext cx="3265944" cy="127968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en-GB" sz="1400" b="1" dirty="0">
                <a:solidFill>
                  <a:schemeClr val="accent1"/>
                </a:solidFill>
                <a:cs typeface="Calibri" panose="020F0502020204030204" pitchFamily="34" charset="0"/>
              </a:rPr>
              <a:t>Primary objective:</a:t>
            </a:r>
            <a:r>
              <a:rPr lang="en-GB" sz="1400" dirty="0">
                <a:solidFill>
                  <a:schemeClr val="accent1"/>
                </a:solidFill>
                <a:cs typeface="Calibri" panose="020F0502020204030204" pitchFamily="34" charset="0"/>
              </a:rPr>
              <a:t> </a:t>
            </a:r>
          </a:p>
          <a:p>
            <a:pPr marL="184150" indent="-1841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cs typeface="Calibri" panose="020F0502020204030204" pitchFamily="34" charset="0"/>
              </a:rPr>
              <a:t>Safety in real-world practice conditions</a:t>
            </a:r>
          </a:p>
          <a:p>
            <a:r>
              <a:rPr lang="en-GB" sz="1400" b="1" dirty="0">
                <a:solidFill>
                  <a:schemeClr val="accent1"/>
                </a:solidFill>
                <a:cs typeface="Calibri" panose="020F0502020204030204" pitchFamily="34" charset="0"/>
              </a:rPr>
              <a:t>Secondary objectives:</a:t>
            </a:r>
            <a:endParaRPr lang="en-GB" sz="1400" dirty="0">
              <a:solidFill>
                <a:schemeClr val="accent1"/>
              </a:solidFill>
              <a:cs typeface="Calibri" panose="020F0502020204030204" pitchFamily="34" charset="0"/>
            </a:endParaRPr>
          </a:p>
          <a:p>
            <a:pPr marL="184150" indent="-1841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cs typeface="Calibri" panose="020F0502020204030204" pitchFamily="34" charset="0"/>
              </a:rPr>
              <a:t>OS, PFS, TTP, ORR in real-world practice conditions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="" xmlns:a16="http://schemas.microsoft.com/office/drawing/2014/main" id="{F2877974-FF60-6142-A572-5BA83D706ECD}"/>
              </a:ext>
            </a:extLst>
          </p:cNvPr>
          <p:cNvSpPr txBox="1"/>
          <p:nvPr/>
        </p:nvSpPr>
        <p:spPr>
          <a:xfrm>
            <a:off x="1127448" y="4913872"/>
            <a:ext cx="10945216" cy="120032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dirty="0">
                <a:solidFill>
                  <a:schemeClr val="tx2"/>
                </a:solidFill>
                <a:ea typeface="Aileron" charset="0"/>
                <a:cs typeface="Aileron" charset="0"/>
              </a:rPr>
              <a:t>Planned interim analysis of REFINE carried out after the first 500 patients were enrolled in the study for </a:t>
            </a:r>
            <a:r>
              <a:rPr lang="en-GB" dirty="0">
                <a:solidFill>
                  <a:schemeClr val="tx2"/>
                </a:solidFill>
                <a:latin typeface="Calibri"/>
                <a:ea typeface="Aileron" charset="0"/>
                <a:cs typeface="Calibri"/>
              </a:rPr>
              <a:t>≥</a:t>
            </a:r>
            <a:r>
              <a:rPr lang="en-GB" dirty="0">
                <a:solidFill>
                  <a:schemeClr val="tx2"/>
                </a:solidFill>
                <a:ea typeface="Aileron" charset="0"/>
                <a:cs typeface="Aileron" charset="0"/>
              </a:rPr>
              <a:t>4 months:</a:t>
            </a:r>
          </a:p>
          <a:p>
            <a:pPr>
              <a:tabLst>
                <a:tab pos="2455863" algn="l"/>
              </a:tabLst>
            </a:pPr>
            <a:r>
              <a:rPr lang="en-GB" b="1" dirty="0">
                <a:solidFill>
                  <a:schemeClr val="tx2"/>
                </a:solidFill>
                <a:ea typeface="Aileron" charset="0"/>
                <a:cs typeface="Aileron" charset="0"/>
              </a:rPr>
              <a:t>P-115 from ILCA 2020</a:t>
            </a:r>
            <a:r>
              <a:rPr lang="en-GB" dirty="0">
                <a:solidFill>
                  <a:schemeClr val="tx2"/>
                </a:solidFill>
                <a:ea typeface="Aileron" charset="0"/>
                <a:cs typeface="Aileron" charset="0"/>
              </a:rPr>
              <a:t>	</a:t>
            </a:r>
            <a:r>
              <a:rPr lang="en-GB" dirty="0">
                <a:solidFill>
                  <a:schemeClr val="tx2"/>
                </a:solidFill>
                <a:ea typeface="Aileron" charset="0"/>
                <a:cs typeface="Aileron" charset="0"/>
                <a:sym typeface="Wingdings" pitchFamily="2" charset="2"/>
              </a:rPr>
              <a:t> P</a:t>
            </a:r>
            <a:r>
              <a:rPr lang="en-GB" dirty="0">
                <a:solidFill>
                  <a:schemeClr val="tx2"/>
                </a:solidFill>
                <a:ea typeface="Aileron" charset="0"/>
                <a:cs typeface="Aileron" charset="0"/>
              </a:rPr>
              <a:t>resents primary and </a:t>
            </a:r>
            <a:r>
              <a:rPr lang="en-GB" dirty="0">
                <a:solidFill>
                  <a:schemeClr val="tx2"/>
                </a:solidFill>
              </a:rPr>
              <a:t>secondary outcomes at </a:t>
            </a:r>
            <a:r>
              <a:rPr lang="en-GB" dirty="0">
                <a:solidFill>
                  <a:schemeClr val="tx2"/>
                </a:solidFill>
                <a:ea typeface="Aileron" charset="0"/>
                <a:cs typeface="Aileron" charset="0"/>
              </a:rPr>
              <a:t>the interim analysis</a:t>
            </a:r>
          </a:p>
          <a:p>
            <a:pPr>
              <a:tabLst>
                <a:tab pos="2455863" algn="l"/>
              </a:tabLst>
            </a:pPr>
            <a:r>
              <a:rPr lang="en-GB" b="1" dirty="0">
                <a:solidFill>
                  <a:schemeClr val="tx2"/>
                </a:solidFill>
                <a:ea typeface="Aileron" charset="0"/>
                <a:cs typeface="Aileron" charset="0"/>
              </a:rPr>
              <a:t>1010-P from ESMO 2020</a:t>
            </a:r>
            <a:r>
              <a:rPr lang="en-GB" dirty="0">
                <a:solidFill>
                  <a:schemeClr val="tx2"/>
                </a:solidFill>
                <a:ea typeface="Aileron" charset="0"/>
                <a:cs typeface="Aileron" charset="0"/>
              </a:rPr>
              <a:t>	</a:t>
            </a:r>
            <a:r>
              <a:rPr lang="en-GB" dirty="0">
                <a:solidFill>
                  <a:schemeClr val="tx2"/>
                </a:solidFill>
                <a:ea typeface="Aileron" charset="0"/>
                <a:cs typeface="Aileron" charset="0"/>
                <a:sym typeface="Wingdings" pitchFamily="2" charset="2"/>
              </a:rPr>
              <a:t> </a:t>
            </a:r>
            <a:r>
              <a:rPr lang="en-GB" dirty="0">
                <a:solidFill>
                  <a:schemeClr val="tx2"/>
                </a:solidFill>
                <a:sym typeface="Wingdings" pitchFamily="2" charset="2"/>
              </a:rPr>
              <a:t>Reports</a:t>
            </a:r>
            <a:r>
              <a:rPr lang="en-GB" dirty="0">
                <a:solidFill>
                  <a:schemeClr val="tx2"/>
                </a:solidFill>
                <a:ea typeface="Aileron" charset="0"/>
                <a:cs typeface="Aileron" charset="0"/>
                <a:sym typeface="Wingdings" pitchFamily="2" charset="2"/>
              </a:rPr>
              <a:t> on </a:t>
            </a:r>
            <a:r>
              <a:rPr lang="en-GB" dirty="0">
                <a:solidFill>
                  <a:schemeClr val="tx2"/>
                </a:solidFill>
                <a:ea typeface="Aileron" charset="0"/>
                <a:cs typeface="Aileron" charset="0"/>
              </a:rPr>
              <a:t>the dosing of regorafenib in real-world practice at the interim analysis</a:t>
            </a:r>
          </a:p>
          <a:p>
            <a:pPr>
              <a:tabLst>
                <a:tab pos="2455863" algn="l"/>
              </a:tabLst>
            </a:pPr>
            <a:r>
              <a:rPr lang="en-GB" b="1" dirty="0">
                <a:solidFill>
                  <a:schemeClr val="tx2"/>
                </a:solidFill>
                <a:ea typeface="Aileron" charset="0"/>
                <a:cs typeface="Aileron" charset="0"/>
              </a:rPr>
              <a:t>1009-P from ESMO 2020</a:t>
            </a:r>
            <a:r>
              <a:rPr lang="en-GB" dirty="0">
                <a:solidFill>
                  <a:schemeClr val="tx2"/>
                </a:solidFill>
                <a:ea typeface="Aileron" charset="0"/>
                <a:cs typeface="Aileron" charset="0"/>
              </a:rPr>
              <a:t>	</a:t>
            </a:r>
            <a:r>
              <a:rPr lang="en-GB" dirty="0">
                <a:solidFill>
                  <a:schemeClr val="tx2"/>
                </a:solidFill>
                <a:ea typeface="Aileron" charset="0"/>
                <a:cs typeface="Aileron" charset="0"/>
                <a:sym typeface="Wingdings" pitchFamily="2" charset="2"/>
              </a:rPr>
              <a:t> </a:t>
            </a:r>
            <a:r>
              <a:rPr lang="en-GB" dirty="0">
                <a:solidFill>
                  <a:schemeClr val="tx2"/>
                </a:solidFill>
                <a:sym typeface="Wingdings" pitchFamily="2" charset="2"/>
              </a:rPr>
              <a:t>Presents interim results from a subpopulation in Korea, China, and Taiwan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2" name="Flèche vers la droite 31">
            <a:extLst>
              <a:ext uri="{FF2B5EF4-FFF2-40B4-BE49-F238E27FC236}">
                <a16:creationId xmlns="" xmlns:a16="http://schemas.microsoft.com/office/drawing/2014/main" id="{6F654131-5FE2-664D-80BD-4CC8819398FD}"/>
              </a:ext>
            </a:extLst>
          </p:cNvPr>
          <p:cNvSpPr/>
          <p:nvPr/>
        </p:nvSpPr>
        <p:spPr>
          <a:xfrm>
            <a:off x="407368" y="5271720"/>
            <a:ext cx="690376" cy="484632"/>
          </a:xfrm>
          <a:prstGeom prst="rightArrow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3" name="Rectangle 32">
            <a:extLst>
              <a:ext uri="{FF2B5EF4-FFF2-40B4-BE49-F238E27FC236}">
                <a16:creationId xmlns="" xmlns:a16="http://schemas.microsoft.com/office/drawing/2014/main" id="{FDFB163C-F6DE-1846-902B-B8F7752D4BAB}"/>
              </a:ext>
            </a:extLst>
          </p:cNvPr>
          <p:cNvSpPr/>
          <p:nvPr/>
        </p:nvSpPr>
        <p:spPr>
          <a:xfrm>
            <a:off x="649677" y="1018852"/>
            <a:ext cx="10918436" cy="1200329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2000" b="1" dirty="0">
                <a:solidFill>
                  <a:schemeClr val="accent1"/>
                </a:solidFill>
                <a:latin typeface="+mj-lt"/>
              </a:rPr>
              <a:t>RESORCE study (NCT03289273): </a:t>
            </a:r>
            <a:r>
              <a:rPr lang="en-GB" sz="2000" dirty="0">
                <a:solidFill>
                  <a:srgbClr val="5D8298"/>
                </a:solidFill>
                <a:latin typeface="+mj-lt"/>
              </a:rPr>
              <a:t>Phase 3, randomised, controlled study showed that regorafenib improved overall survival (OS) vs placebo in patients who had disease progression on prior sorafenib (10.6 vs 7.8 months, respectively; hazard ratio [HR] 0.62, 95% confidence interval [CI] 0.50-0.78; one-sided p&lt;0.0001) </a:t>
            </a:r>
          </a:p>
        </p:txBody>
      </p:sp>
      <p:sp>
        <p:nvSpPr>
          <p:cNvPr id="12" name="Flèche vers le bas 11">
            <a:extLst>
              <a:ext uri="{FF2B5EF4-FFF2-40B4-BE49-F238E27FC236}">
                <a16:creationId xmlns="" xmlns:a16="http://schemas.microsoft.com/office/drawing/2014/main" id="{064FAE98-3C76-374A-B403-7D41EADBBAB0}"/>
              </a:ext>
            </a:extLst>
          </p:cNvPr>
          <p:cNvSpPr/>
          <p:nvPr/>
        </p:nvSpPr>
        <p:spPr>
          <a:xfrm>
            <a:off x="5854824" y="1924298"/>
            <a:ext cx="457200" cy="354064"/>
          </a:xfrm>
          <a:prstGeom prst="downArrow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5"/>
          </p:nvPr>
        </p:nvSpPr>
        <p:spPr>
          <a:xfrm>
            <a:off x="620184" y="6309320"/>
            <a:ext cx="10588384" cy="365125"/>
          </a:xfrm>
        </p:spPr>
        <p:txBody>
          <a:bodyPr anchor="b"/>
          <a:lstStyle/>
          <a:p>
            <a:r>
              <a:rPr lang="en-GB" baseline="30000" dirty="0"/>
              <a:t>a</a:t>
            </a:r>
            <a:r>
              <a:rPr lang="en-GB" dirty="0"/>
              <a:t> Labelled dose: 160 mg QD, 3 weeks on/1 week off in a 4-week cycle; the decision on the dose and duration of regorafenib treatment is at the discretion of the treating physician based on the recommendations in the local product information </a:t>
            </a:r>
            <a:br>
              <a:rPr lang="en-GB" dirty="0"/>
            </a:br>
            <a:r>
              <a:rPr lang="en-GB" dirty="0"/>
              <a:t>HCC, hepatocellular carcinoma; HR; hazard ratio; ORR, overall response rate; OS, overall survival; PFS, progression-free survival; QD, once daily; TTP, time to progression</a:t>
            </a:r>
          </a:p>
        </p:txBody>
      </p:sp>
    </p:spTree>
    <p:extLst>
      <p:ext uri="{BB962C8B-B14F-4D97-AF65-F5344CB8AC3E}">
        <p14:creationId xmlns:p14="http://schemas.microsoft.com/office/powerpoint/2010/main" val="2400712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E1C903-EB03-4C5A-984B-750C2EB65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Sequential treatment with sorafenib followed by regorafenib in patients with unresectable HCC: interim analysis of the observational REFINE study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6F2498F-6992-AD44-B44F-B61B10DD1E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/>
              <a:t>Merle P, et al.</a:t>
            </a:r>
            <a:br>
              <a:rPr lang="en-GB" b="1" dirty="0"/>
            </a:br>
            <a:r>
              <a:rPr lang="en-GB" b="1" dirty="0"/>
              <a:t>ILCA 2020. Abstract P-115. Poster presentation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HCC, hepatocellular carcinoma</a:t>
            </a:r>
          </a:p>
        </p:txBody>
      </p:sp>
    </p:spTree>
    <p:extLst>
      <p:ext uri="{BB962C8B-B14F-4D97-AF65-F5344CB8AC3E}">
        <p14:creationId xmlns:p14="http://schemas.microsoft.com/office/powerpoint/2010/main" val="3217334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 : coins arrondis 7">
            <a:extLst>
              <a:ext uri="{FF2B5EF4-FFF2-40B4-BE49-F238E27FC236}">
                <a16:creationId xmlns="" xmlns:a16="http://schemas.microsoft.com/office/drawing/2014/main" id="{215C8BE5-CB5D-744D-8A86-000D04B4BB21}"/>
              </a:ext>
            </a:extLst>
          </p:cNvPr>
          <p:cNvSpPr/>
          <p:nvPr/>
        </p:nvSpPr>
        <p:spPr>
          <a:xfrm>
            <a:off x="619200" y="2228671"/>
            <a:ext cx="5404792" cy="1200329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377950" lvl="1"/>
            <a:r>
              <a:rPr lang="en-GB" dirty="0">
                <a:solidFill>
                  <a:schemeClr val="bg1"/>
                </a:solidFill>
              </a:rPr>
              <a:t>Class A: 67% of patients</a:t>
            </a:r>
          </a:p>
          <a:p>
            <a:pPr marL="1377950" lvl="1"/>
            <a:r>
              <a:rPr lang="en-GB" dirty="0">
                <a:solidFill>
                  <a:schemeClr val="bg1"/>
                </a:solidFill>
              </a:rPr>
              <a:t>Class B: 11% of patients </a:t>
            </a:r>
          </a:p>
          <a:p>
            <a:pPr marL="1377950" lvl="1"/>
            <a:r>
              <a:rPr lang="en-GB" dirty="0">
                <a:solidFill>
                  <a:schemeClr val="bg1"/>
                </a:solidFill>
              </a:rPr>
              <a:t>Class C: 1% of patients </a:t>
            </a:r>
          </a:p>
          <a:p>
            <a:pPr marL="7938" lvl="1" algn="ctr"/>
            <a:r>
              <a:rPr lang="en-GB" dirty="0">
                <a:solidFill>
                  <a:schemeClr val="bg1"/>
                </a:solidFill>
              </a:rPr>
              <a:t>Not evaluable: 21% of patients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71B0EC18-27DC-FA4A-AFB9-A32AFE02D91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20184" y="1078137"/>
            <a:ext cx="10963200" cy="779264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en-GB" b="1" dirty="0">
                <a:solidFill>
                  <a:schemeClr val="accent1"/>
                </a:solidFill>
              </a:rPr>
              <a:t>REFINE study (NCT03289273): </a:t>
            </a:r>
            <a:r>
              <a:rPr lang="en-GB" dirty="0"/>
              <a:t>At the interim analysis, 498/500 patients received regorafenib and were evaluable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9200" y="246566"/>
            <a:ext cx="8740800" cy="807285"/>
          </a:xfrm>
        </p:spPr>
        <p:txBody>
          <a:bodyPr/>
          <a:lstStyle/>
          <a:p>
            <a:r>
              <a:rPr lang="en-GB" dirty="0"/>
              <a:t>REFINE: Results </a:t>
            </a:r>
            <a:r>
              <a:rPr lang="en-GB" dirty="0">
                <a:cs typeface="Arial"/>
              </a:rPr>
              <a:t>–</a:t>
            </a:r>
            <a:r>
              <a:rPr lang="en-GB" dirty="0"/>
              <a:t> patient characteristics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D5F7AC35-16A7-D947-B91F-8EDAA4F13E02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09320"/>
            <a:ext cx="8116800" cy="365125"/>
          </a:xfrm>
        </p:spPr>
        <p:txBody>
          <a:bodyPr/>
          <a:lstStyle/>
          <a:p>
            <a:r>
              <a:rPr lang="en-GB" baseline="30000" dirty="0"/>
              <a:t>a</a:t>
            </a:r>
            <a:r>
              <a:rPr lang="en-GB" dirty="0"/>
              <a:t> Nivolumab was the most common Immune checkpoint inhibitor</a:t>
            </a:r>
            <a:br>
              <a:rPr lang="en-GB" dirty="0"/>
            </a:br>
            <a:r>
              <a:rPr lang="en-GB" dirty="0"/>
              <a:t>ECOG PS, Eastern Cooperative Oncology Group performance status</a:t>
            </a:r>
          </a:p>
        </p:txBody>
      </p:sp>
      <p:graphicFrame>
        <p:nvGraphicFramePr>
          <p:cNvPr id="16" name="Tableau 15">
            <a:extLst>
              <a:ext uri="{FF2B5EF4-FFF2-40B4-BE49-F238E27FC236}">
                <a16:creationId xmlns="" xmlns:a16="http://schemas.microsoft.com/office/drawing/2014/main" id="{E124E642-1DD8-EB48-BDDA-CD5A571161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889123"/>
              </p:ext>
            </p:extLst>
          </p:nvPr>
        </p:nvGraphicFramePr>
        <p:xfrm>
          <a:off x="619200" y="3598192"/>
          <a:ext cx="5404792" cy="2351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4632">
                  <a:extLst>
                    <a:ext uri="{9D8B030D-6E8A-4147-A177-3AD203B41FA5}">
                      <a16:colId xmlns="" xmlns:a16="http://schemas.microsoft.com/office/drawing/2014/main" val="3471000664"/>
                    </a:ext>
                  </a:extLst>
                </a:gridCol>
                <a:gridCol w="1440160">
                  <a:extLst>
                    <a:ext uri="{9D8B030D-6E8A-4147-A177-3AD203B41FA5}">
                      <a16:colId xmlns="" xmlns:a16="http://schemas.microsoft.com/office/drawing/2014/main" val="601113796"/>
                    </a:ext>
                  </a:extLst>
                </a:gridCol>
              </a:tblGrid>
              <a:tr h="44050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noProof="0" dirty="0"/>
                        <a:t>Patients,</a:t>
                      </a:r>
                      <a:r>
                        <a:rPr lang="en-GB" sz="1600" baseline="0" noProof="0" dirty="0"/>
                        <a:t> </a:t>
                      </a:r>
                      <a:r>
                        <a:rPr lang="en-GB" sz="1600" noProof="0" dirty="0"/>
                        <a:t>n 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GB" sz="1600" b="1" kern="1200" noProof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Regorafenib (N=498)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72031360"/>
                  </a:ext>
                </a:extLst>
              </a:tr>
              <a:tr h="242080">
                <a:tc gridSpan="2"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</a:pPr>
                      <a:r>
                        <a:rPr lang="en-GB" sz="1600" b="0" noProof="0" dirty="0"/>
                        <a:t>Prior systemic anticancer therapy</a:t>
                      </a:r>
                    </a:p>
                  </a:txBody>
                  <a:tcPr marT="36000" marB="36000" anchor="ctr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</a:pPr>
                      <a:endParaRPr lang="en-GB" sz="1600" b="1" noProof="0"/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="" xmlns:a16="http://schemas.microsoft.com/office/drawing/2014/main" val="3579952626"/>
                  </a:ext>
                </a:extLst>
              </a:tr>
              <a:tr h="242080">
                <a:tc>
                  <a:txBody>
                    <a:bodyPr/>
                    <a:lstStyle/>
                    <a:p>
                      <a:pPr marL="0" indent="179388" algn="l">
                        <a:lnSpc>
                          <a:spcPct val="80000"/>
                        </a:lnSpc>
                        <a:tabLst/>
                      </a:pPr>
                      <a:r>
                        <a:rPr lang="en-GB" sz="1600" noProof="0" dirty="0"/>
                        <a:t>Any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GB" sz="1600" noProof="0" dirty="0"/>
                        <a:t>490 (98)</a:t>
                      </a:r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="" xmlns:a16="http://schemas.microsoft.com/office/drawing/2014/main" val="1689518449"/>
                  </a:ext>
                </a:extLst>
              </a:tr>
              <a:tr h="242080">
                <a:tc>
                  <a:txBody>
                    <a:bodyPr/>
                    <a:lstStyle/>
                    <a:p>
                      <a:pPr marL="0" indent="179388" algn="l">
                        <a:lnSpc>
                          <a:spcPct val="80000"/>
                        </a:lnSpc>
                        <a:tabLst/>
                      </a:pPr>
                      <a:r>
                        <a:rPr lang="en-GB" sz="1600" noProof="0" dirty="0"/>
                        <a:t>Sorafenib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GB" sz="1600" noProof="0" dirty="0"/>
                        <a:t>482 (97)</a:t>
                      </a:r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="" xmlns:a16="http://schemas.microsoft.com/office/drawing/2014/main" val="2898441224"/>
                  </a:ext>
                </a:extLst>
              </a:tr>
              <a:tr h="242080">
                <a:tc>
                  <a:txBody>
                    <a:bodyPr/>
                    <a:lstStyle/>
                    <a:p>
                      <a:pPr marL="0" indent="179388" algn="l">
                        <a:lnSpc>
                          <a:spcPct val="80000"/>
                        </a:lnSpc>
                        <a:tabLst/>
                      </a:pPr>
                      <a:r>
                        <a:rPr lang="en-GB" sz="1600" noProof="0" dirty="0"/>
                        <a:t>Multikinase inhibitor other than sorafenib</a:t>
                      </a:r>
                      <a:endParaRPr lang="en-GB" sz="1600" baseline="30000" noProof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GB" sz="1600" noProof="0" dirty="0"/>
                        <a:t>18 (4)</a:t>
                      </a:r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="" xmlns:a16="http://schemas.microsoft.com/office/drawing/2014/main" val="14793052"/>
                  </a:ext>
                </a:extLst>
              </a:tr>
              <a:tr h="242080">
                <a:tc>
                  <a:txBody>
                    <a:bodyPr/>
                    <a:lstStyle/>
                    <a:p>
                      <a:pPr marL="0" indent="179388" algn="l">
                        <a:lnSpc>
                          <a:spcPct val="80000"/>
                        </a:lnSpc>
                        <a:tabLst/>
                      </a:pPr>
                      <a:r>
                        <a:rPr lang="en-GB" sz="1600" noProof="0" dirty="0"/>
                        <a:t>Immune checkpoint inhibitor</a:t>
                      </a:r>
                      <a:r>
                        <a:rPr lang="en-GB" sz="1600" baseline="30000" noProof="0" dirty="0"/>
                        <a:t>a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GB" sz="1600" noProof="0" dirty="0"/>
                        <a:t>49 (10)</a:t>
                      </a:r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="" xmlns:a16="http://schemas.microsoft.com/office/drawing/2014/main" val="3458064586"/>
                  </a:ext>
                </a:extLst>
              </a:tr>
              <a:tr h="242080">
                <a:tc>
                  <a:txBody>
                    <a:bodyPr/>
                    <a:lstStyle/>
                    <a:p>
                      <a:pPr marL="0" indent="179388" algn="l">
                        <a:lnSpc>
                          <a:spcPct val="80000"/>
                        </a:lnSpc>
                        <a:tabLst/>
                      </a:pPr>
                      <a:r>
                        <a:rPr lang="en-GB" sz="1600" noProof="0" dirty="0"/>
                        <a:t>Other immunotherapy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GB" sz="1600" noProof="0" dirty="0"/>
                        <a:t>2 (&lt;1)</a:t>
                      </a:r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="" xmlns:a16="http://schemas.microsoft.com/office/drawing/2014/main" val="2769561172"/>
                  </a:ext>
                </a:extLst>
              </a:tr>
              <a:tr h="242080">
                <a:tc>
                  <a:txBody>
                    <a:bodyPr/>
                    <a:lstStyle/>
                    <a:p>
                      <a:pPr marL="0" indent="179388" algn="l">
                        <a:lnSpc>
                          <a:spcPct val="80000"/>
                        </a:lnSpc>
                        <a:tabLst/>
                      </a:pPr>
                      <a:r>
                        <a:rPr lang="en-GB" sz="1600" noProof="0" dirty="0"/>
                        <a:t>Other systemic therapy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GB" sz="1600" noProof="0" dirty="0"/>
                        <a:t>43 (9)</a:t>
                      </a:r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="" xmlns:a16="http://schemas.microsoft.com/office/drawing/2014/main" val="439741352"/>
                  </a:ext>
                </a:extLst>
              </a:tr>
            </a:tbl>
          </a:graphicData>
        </a:graphic>
      </p:graphicFrame>
      <p:graphicFrame>
        <p:nvGraphicFramePr>
          <p:cNvPr id="18" name="Tableau 17">
            <a:extLst>
              <a:ext uri="{FF2B5EF4-FFF2-40B4-BE49-F238E27FC236}">
                <a16:creationId xmlns="" xmlns:a16="http://schemas.microsoft.com/office/drawing/2014/main" id="{A0E4A819-0009-A041-9A68-938D58278A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763424"/>
              </p:ext>
            </p:extLst>
          </p:nvPr>
        </p:nvGraphicFramePr>
        <p:xfrm>
          <a:off x="6183518" y="3598192"/>
          <a:ext cx="5384596" cy="1822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8711">
                  <a:extLst>
                    <a:ext uri="{9D8B030D-6E8A-4147-A177-3AD203B41FA5}">
                      <a16:colId xmlns="" xmlns:a16="http://schemas.microsoft.com/office/drawing/2014/main" val="3471000664"/>
                    </a:ext>
                  </a:extLst>
                </a:gridCol>
                <a:gridCol w="2495885">
                  <a:extLst>
                    <a:ext uri="{9D8B030D-6E8A-4147-A177-3AD203B41FA5}">
                      <a16:colId xmlns="" xmlns:a16="http://schemas.microsoft.com/office/drawing/2014/main" val="272549123"/>
                    </a:ext>
                  </a:extLst>
                </a:gridCol>
              </a:tblGrid>
              <a:tr h="18002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noProof="0" dirty="0"/>
                        <a:t>Patients, n 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GB" sz="1600" b="1" kern="1200" noProof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Regorafenib </a:t>
                      </a:r>
                      <a:br>
                        <a:rPr lang="en-GB" sz="1600" b="1" kern="1200" noProof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600" b="1" kern="1200" noProof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(N=498)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72031360"/>
                  </a:ext>
                </a:extLst>
              </a:tr>
              <a:tr h="180020">
                <a:tc gridSpan="2">
                  <a:txBody>
                    <a:bodyPr/>
                    <a:lstStyle/>
                    <a:p>
                      <a:pPr algn="l"/>
                      <a:r>
                        <a:rPr lang="en-GB" sz="1600" b="0" noProof="0" dirty="0"/>
                        <a:t>Number of prior treatment lines before regorafenib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79952626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marL="0" indent="179388" algn="l">
                        <a:tabLst/>
                      </a:pPr>
                      <a:r>
                        <a:rPr lang="en-GB" sz="1600" noProof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8 (2)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89518449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marL="0" indent="179388" algn="l">
                        <a:tabLst/>
                      </a:pPr>
                      <a:r>
                        <a:rPr lang="en-GB" sz="1600" noProof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403 (81)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98441224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marL="0" indent="179388" algn="l">
                        <a:tabLst/>
                      </a:pPr>
                      <a:r>
                        <a:rPr lang="en-GB" sz="1600" noProof="0" dirty="0"/>
                        <a:t>≥2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87 (17)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793052"/>
                  </a:ext>
                </a:extLst>
              </a:tr>
            </a:tbl>
          </a:graphicData>
        </a:graphic>
      </p:graphicFrame>
      <p:sp>
        <p:nvSpPr>
          <p:cNvPr id="19" name="Rectangle : coins arrondis 7">
            <a:extLst>
              <a:ext uri="{FF2B5EF4-FFF2-40B4-BE49-F238E27FC236}">
                <a16:creationId xmlns="" xmlns:a16="http://schemas.microsoft.com/office/drawing/2014/main" id="{EE2788B7-93B4-6440-A28C-401E6798EF8E}"/>
              </a:ext>
            </a:extLst>
          </p:cNvPr>
          <p:cNvSpPr/>
          <p:nvPr/>
        </p:nvSpPr>
        <p:spPr>
          <a:xfrm>
            <a:off x="6178028" y="2228671"/>
            <a:ext cx="5404792" cy="1200329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4825"/>
            <a:r>
              <a:rPr lang="en-GB" dirty="0">
                <a:solidFill>
                  <a:schemeClr val="bg1"/>
                </a:solidFill>
              </a:rPr>
              <a:t>0: 42% patients </a:t>
            </a:r>
          </a:p>
          <a:p>
            <a:pPr marL="1774825"/>
            <a:r>
              <a:rPr lang="en-GB" dirty="0">
                <a:solidFill>
                  <a:schemeClr val="bg1"/>
                </a:solidFill>
              </a:rPr>
              <a:t>1: 40% patients </a:t>
            </a:r>
          </a:p>
          <a:p>
            <a:pPr marL="1774825"/>
            <a:r>
              <a:rPr lang="en-GB" dirty="0">
                <a:solidFill>
                  <a:schemeClr val="bg1"/>
                </a:solidFill>
              </a:rPr>
              <a:t>2-4: 5% patients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Missing or not evaluable: 13% of patients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9201" y="1849200"/>
            <a:ext cx="5404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chemeClr val="tx2"/>
                </a:solidFill>
              </a:rPr>
              <a:t>CHILD</a:t>
            </a:r>
            <a:r>
              <a:rPr lang="en-GB" sz="2000" b="1" dirty="0">
                <a:solidFill>
                  <a:schemeClr val="tx2"/>
                </a:solidFill>
                <a:cs typeface="Calibri" panose="020F0502020204030204" pitchFamily="34" charset="0"/>
              </a:rPr>
              <a:t>–</a:t>
            </a:r>
            <a:r>
              <a:rPr lang="en-GB" sz="2000" b="1" dirty="0">
                <a:solidFill>
                  <a:schemeClr val="tx2"/>
                </a:solidFill>
              </a:rPr>
              <a:t>PUGH CLASSIFICATION (LIVER DISEASE)</a:t>
            </a:r>
            <a:endParaRPr lang="en-GB" sz="2000" b="1" dirty="0">
              <a:solidFill>
                <a:schemeClr val="tx2"/>
              </a:solidFill>
              <a:latin typeface="Aileron" charset="0"/>
              <a:ea typeface="Aileron" charset="0"/>
              <a:cs typeface="Aileron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89758" y="1849200"/>
            <a:ext cx="5404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chemeClr val="tx2"/>
                </a:solidFill>
              </a:rPr>
              <a:t>ECOG PS SCORE</a:t>
            </a:r>
            <a:endParaRPr lang="en-GB" sz="2000" b="1" dirty="0">
              <a:solidFill>
                <a:schemeClr val="tx2"/>
              </a:solidFill>
              <a:latin typeface="Aileron" charset="0"/>
              <a:ea typeface="Aileron" charset="0"/>
              <a:cs typeface="Ailero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875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9200" y="246566"/>
            <a:ext cx="8740800" cy="807285"/>
          </a:xfrm>
        </p:spPr>
        <p:txBody>
          <a:bodyPr/>
          <a:lstStyle/>
          <a:p>
            <a:r>
              <a:rPr lang="en-GB" dirty="0"/>
              <a:t>REFINE: Results </a:t>
            </a:r>
            <a:r>
              <a:rPr lang="en-GB" dirty="0">
                <a:cs typeface="Arial"/>
              </a:rPr>
              <a:t>– </a:t>
            </a:r>
            <a:r>
              <a:rPr lang="en-GB" dirty="0"/>
              <a:t>safety and effectiveness</a:t>
            </a:r>
            <a:endParaRPr lang="en-GB" noProof="0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="" xmlns:a16="http://schemas.microsoft.com/office/drawing/2014/main" id="{9C50CD3E-D8DF-274C-955D-8372B8DAA57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093296"/>
            <a:ext cx="9436256" cy="581149"/>
          </a:xfrm>
        </p:spPr>
        <p:txBody>
          <a:bodyPr anchor="b">
            <a:noAutofit/>
          </a:bodyPr>
          <a:lstStyle/>
          <a:p>
            <a:r>
              <a:rPr lang="en-GB" baseline="30000" dirty="0">
                <a:solidFill>
                  <a:schemeClr val="tx2"/>
                </a:solidFill>
              </a:rPr>
              <a:t>a </a:t>
            </a:r>
            <a:r>
              <a:rPr lang="en-GB" dirty="0">
                <a:solidFill>
                  <a:schemeClr val="tx2"/>
                </a:solidFill>
              </a:rPr>
              <a:t>From the start of regorafenib treatment</a:t>
            </a:r>
            <a:r>
              <a:rPr lang="en-GB" dirty="0"/>
              <a:t/>
            </a:r>
            <a:br>
              <a:rPr lang="en-GB" dirty="0"/>
            </a:br>
            <a:r>
              <a:rPr lang="en-GB" baseline="30000" dirty="0"/>
              <a:t>b</a:t>
            </a:r>
            <a:r>
              <a:rPr lang="en-GB" dirty="0"/>
              <a:t> Includes patients who received regorafenib as first-line (n=8) or second-line treatment after agents other than sorafenib (n=5) </a:t>
            </a:r>
            <a:br>
              <a:rPr lang="en-GB" dirty="0"/>
            </a:br>
            <a:r>
              <a:rPr lang="en-GB" dirty="0"/>
              <a:t>CI, confidence interval; HFSR, hand</a:t>
            </a:r>
            <a:r>
              <a:rPr lang="en-GB" dirty="0">
                <a:latin typeface="+mn-lt"/>
                <a:cs typeface="Arial"/>
              </a:rPr>
              <a:t>–</a:t>
            </a:r>
            <a:r>
              <a:rPr lang="en-GB" dirty="0"/>
              <a:t>foot skin reaction; NE, not estimable; OS, overall survival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="" xmlns:a16="http://schemas.microsoft.com/office/drawing/2014/main" id="{08491FC9-1EC1-2247-9956-E06397302951}"/>
              </a:ext>
            </a:extLst>
          </p:cNvPr>
          <p:cNvSpPr/>
          <p:nvPr/>
        </p:nvSpPr>
        <p:spPr>
          <a:xfrm>
            <a:off x="619200" y="1030290"/>
            <a:ext cx="11093424" cy="1323439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j-lt"/>
              </a:rPr>
              <a:t>Primary objective:</a:t>
            </a:r>
          </a:p>
          <a:p>
            <a:r>
              <a:rPr lang="en-GB" sz="2000" b="1" dirty="0">
                <a:solidFill>
                  <a:srgbClr val="5D8298"/>
                </a:solidFill>
                <a:latin typeface="+mj-lt"/>
              </a:rPr>
              <a:t>Safety</a:t>
            </a:r>
            <a:r>
              <a:rPr lang="en-GB" sz="2000" dirty="0">
                <a:solidFill>
                  <a:srgbClr val="5D8298"/>
                </a:solidFill>
                <a:latin typeface="+mj-lt"/>
              </a:rPr>
              <a:t>: among all regorafenib-treated patients (N=498), the most frequent treatment-emergent adverse event (TEAEs) (any grade) were:</a:t>
            </a:r>
          </a:p>
          <a:p>
            <a:pPr marL="268288" indent="-268288">
              <a:buClr>
                <a:srgbClr val="FFC000"/>
              </a:buClr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5D8298"/>
                </a:solidFill>
                <a:latin typeface="+mj-lt"/>
              </a:rPr>
              <a:t>HFSR</a:t>
            </a:r>
            <a:r>
              <a:rPr lang="en-GB" sz="2000" dirty="0">
                <a:solidFill>
                  <a:srgbClr val="5D8298"/>
                </a:solidFill>
                <a:latin typeface="+mj-lt"/>
              </a:rPr>
              <a:t> (30%), </a:t>
            </a:r>
            <a:r>
              <a:rPr lang="en-GB" sz="2000" b="1" dirty="0">
                <a:solidFill>
                  <a:srgbClr val="5D8298"/>
                </a:solidFill>
                <a:latin typeface="+mj-lt"/>
              </a:rPr>
              <a:t>diarrhoea</a:t>
            </a:r>
            <a:r>
              <a:rPr lang="en-GB" sz="2000" dirty="0">
                <a:solidFill>
                  <a:srgbClr val="5D8298"/>
                </a:solidFill>
                <a:latin typeface="+mj-lt"/>
              </a:rPr>
              <a:t> (21%), </a:t>
            </a:r>
            <a:r>
              <a:rPr lang="en-GB" sz="2000" b="1" dirty="0">
                <a:solidFill>
                  <a:srgbClr val="5D8298"/>
                </a:solidFill>
                <a:latin typeface="+mj-lt"/>
              </a:rPr>
              <a:t>fatigue</a:t>
            </a:r>
            <a:r>
              <a:rPr lang="en-GB" sz="2000" dirty="0">
                <a:solidFill>
                  <a:srgbClr val="5D8298"/>
                </a:solidFill>
                <a:latin typeface="+mj-lt"/>
              </a:rPr>
              <a:t> (16%), and </a:t>
            </a:r>
            <a:r>
              <a:rPr lang="en-GB" sz="2000" b="1" dirty="0">
                <a:solidFill>
                  <a:srgbClr val="5D8298"/>
                </a:solidFill>
                <a:latin typeface="+mj-lt"/>
              </a:rPr>
              <a:t>decreased appetite </a:t>
            </a:r>
            <a:r>
              <a:rPr lang="en-GB" sz="2000" dirty="0">
                <a:solidFill>
                  <a:srgbClr val="5D8298"/>
                </a:solidFill>
                <a:latin typeface="+mj-lt"/>
              </a:rPr>
              <a:t>(14%)</a:t>
            </a:r>
          </a:p>
        </p:txBody>
      </p:sp>
      <p:graphicFrame>
        <p:nvGraphicFramePr>
          <p:cNvPr id="5" name="Tableau 5">
            <a:extLst>
              <a:ext uri="{FF2B5EF4-FFF2-40B4-BE49-F238E27FC236}">
                <a16:creationId xmlns="" xmlns:a16="http://schemas.microsoft.com/office/drawing/2014/main" id="{5FDDC400-1CB8-3B44-83EB-460805D37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0446186"/>
              </p:ext>
            </p:extLst>
          </p:nvPr>
        </p:nvGraphicFramePr>
        <p:xfrm>
          <a:off x="619200" y="3744456"/>
          <a:ext cx="5417918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3275">
                  <a:extLst>
                    <a:ext uri="{9D8B030D-6E8A-4147-A177-3AD203B41FA5}">
                      <a16:colId xmlns="" xmlns:a16="http://schemas.microsoft.com/office/drawing/2014/main" val="3558452666"/>
                    </a:ext>
                  </a:extLst>
                </a:gridCol>
                <a:gridCol w="555684">
                  <a:extLst>
                    <a:ext uri="{9D8B030D-6E8A-4147-A177-3AD203B41FA5}">
                      <a16:colId xmlns="" xmlns:a16="http://schemas.microsoft.com/office/drawing/2014/main" val="3367869318"/>
                    </a:ext>
                  </a:extLst>
                </a:gridCol>
                <a:gridCol w="1041907">
                  <a:extLst>
                    <a:ext uri="{9D8B030D-6E8A-4147-A177-3AD203B41FA5}">
                      <a16:colId xmlns="" xmlns:a16="http://schemas.microsoft.com/office/drawing/2014/main" val="4280883851"/>
                    </a:ext>
                  </a:extLst>
                </a:gridCol>
                <a:gridCol w="1667052">
                  <a:extLst>
                    <a:ext uri="{9D8B030D-6E8A-4147-A177-3AD203B41FA5}">
                      <a16:colId xmlns="" xmlns:a16="http://schemas.microsoft.com/office/drawing/2014/main" val="25681941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500" noProof="0" dirty="0"/>
                        <a:t>Regorafenib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noProof="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noProof="0" dirty="0"/>
                        <a:t>Censored n 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noProof="0" dirty="0"/>
                        <a:t>Median OS</a:t>
                      </a:r>
                      <a:r>
                        <a:rPr lang="en-GB" sz="1500" baseline="0" noProof="0" dirty="0"/>
                        <a:t> </a:t>
                      </a:r>
                      <a:br>
                        <a:rPr lang="en-GB" sz="1500" baseline="0" noProof="0" dirty="0"/>
                      </a:br>
                      <a:r>
                        <a:rPr lang="en-GB" sz="1500" noProof="0" dirty="0"/>
                        <a:t>(95% CI),</a:t>
                      </a:r>
                      <a:r>
                        <a:rPr lang="en-GB" sz="1500" baseline="30000" noProof="0" dirty="0"/>
                        <a:t>a </a:t>
                      </a:r>
                      <a:r>
                        <a:rPr lang="en-GB" sz="1500" baseline="0" noProof="0" dirty="0"/>
                        <a:t>months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30352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500" b="0" noProof="0" dirty="0"/>
                        <a:t>Any line</a:t>
                      </a:r>
                      <a:r>
                        <a:rPr lang="en-GB" sz="1500" b="0" baseline="30000" noProof="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noProof="0" dirty="0"/>
                        <a:t>498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noProof="0" dirty="0"/>
                        <a:t>343 (69)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noProof="0" dirty="0"/>
                        <a:t>13.2 (11.4-16.3)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1682617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500" b="0" noProof="0" dirty="0"/>
                        <a:t>Any line after sorafenib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noProof="0" dirty="0"/>
                        <a:t>482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noProof="0" dirty="0"/>
                        <a:t>330 (68)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noProof="0" dirty="0"/>
                        <a:t>13.9 (11.4-16.3)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85152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500" b="1" noProof="0" dirty="0"/>
                        <a:t>Second line after sorafenib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noProof="0" dirty="0"/>
                        <a:t>398</a:t>
                      </a:r>
                    </a:p>
                  </a:txBody>
                  <a:tcPr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noProof="0" dirty="0"/>
                        <a:t>278 (70)</a:t>
                      </a:r>
                    </a:p>
                  </a:txBody>
                  <a:tcPr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noProof="0" dirty="0"/>
                        <a:t>14.8 (12.9-18.4)</a:t>
                      </a:r>
                    </a:p>
                  </a:txBody>
                  <a:tcPr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776979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500" b="0" noProof="0" dirty="0"/>
                        <a:t>Third or higher line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noProof="0" dirty="0"/>
                        <a:t>87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noProof="0" dirty="0"/>
                        <a:t>54 (62)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noProof="0" dirty="0"/>
                        <a:t>8.3 (6.7-12.3)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233750266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5892D9B1-3A60-4145-9D0D-3BE64C9F25E6}"/>
              </a:ext>
            </a:extLst>
          </p:cNvPr>
          <p:cNvSpPr/>
          <p:nvPr/>
        </p:nvSpPr>
        <p:spPr>
          <a:xfrm>
            <a:off x="619200" y="2321584"/>
            <a:ext cx="5459482" cy="1477328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r>
              <a:rPr lang="en-GB" b="1" dirty="0">
                <a:solidFill>
                  <a:schemeClr val="accent1"/>
                </a:solidFill>
              </a:rPr>
              <a:t>Secondary objectives:</a:t>
            </a:r>
          </a:p>
          <a:p>
            <a:r>
              <a:rPr lang="en-GB" b="1" dirty="0">
                <a:solidFill>
                  <a:srgbClr val="5D8298"/>
                </a:solidFill>
              </a:rPr>
              <a:t>Effectiveness</a:t>
            </a:r>
            <a:r>
              <a:rPr lang="en-GB" dirty="0">
                <a:solidFill>
                  <a:srgbClr val="5D8298"/>
                </a:solidFill>
              </a:rPr>
              <a:t>: </a:t>
            </a:r>
          </a:p>
          <a:p>
            <a:r>
              <a:rPr lang="en-GB" b="1" dirty="0">
                <a:solidFill>
                  <a:srgbClr val="5D8298"/>
                </a:solidFill>
              </a:rPr>
              <a:t>Median OS: </a:t>
            </a:r>
            <a:r>
              <a:rPr lang="en-GB" dirty="0">
                <a:solidFill>
                  <a:srgbClr val="5D8298"/>
                </a:solidFill>
              </a:rPr>
              <a:t>14.8 (95% CI 12.9-18.4) months in patients who received regorafenib as second-line treatment </a:t>
            </a:r>
            <a:br>
              <a:rPr lang="en-GB" dirty="0">
                <a:solidFill>
                  <a:srgbClr val="5D8298"/>
                </a:solidFill>
              </a:rPr>
            </a:br>
            <a:r>
              <a:rPr lang="en-GB" dirty="0">
                <a:solidFill>
                  <a:srgbClr val="5D8298"/>
                </a:solidFill>
              </a:rPr>
              <a:t>after sorafenib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="" xmlns:a16="http://schemas.microsoft.com/office/drawing/2014/main" id="{33DF361C-F167-C34C-B00F-35FE1AA3A88A}"/>
              </a:ext>
            </a:extLst>
          </p:cNvPr>
          <p:cNvSpPr/>
          <p:nvPr/>
        </p:nvSpPr>
        <p:spPr>
          <a:xfrm>
            <a:off x="6353618" y="2321584"/>
            <a:ext cx="5117946" cy="1477328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r>
              <a:rPr lang="en-GB" b="1" dirty="0">
                <a:solidFill>
                  <a:srgbClr val="5D8298"/>
                </a:solidFill>
              </a:rPr>
              <a:t>Effectiveness</a:t>
            </a:r>
            <a:r>
              <a:rPr lang="en-GB" dirty="0">
                <a:solidFill>
                  <a:srgbClr val="5D8298"/>
                </a:solidFill>
              </a:rPr>
              <a:t> </a:t>
            </a:r>
            <a:r>
              <a:rPr lang="en-GB" b="1" dirty="0">
                <a:solidFill>
                  <a:srgbClr val="5D8298"/>
                </a:solidFill>
              </a:rPr>
              <a:t>(cont.):</a:t>
            </a:r>
            <a:r>
              <a:rPr lang="en-GB" dirty="0">
                <a:solidFill>
                  <a:srgbClr val="5D8298"/>
                </a:solidFill>
              </a:rPr>
              <a:t> </a:t>
            </a:r>
          </a:p>
          <a:p>
            <a:r>
              <a:rPr lang="en-GB" dirty="0">
                <a:solidFill>
                  <a:srgbClr val="5D8298"/>
                </a:solidFill>
              </a:rPr>
              <a:t>In patients who received prior sorafenib, </a:t>
            </a:r>
            <a:r>
              <a:rPr lang="en-GB" b="1" dirty="0">
                <a:solidFill>
                  <a:srgbClr val="5D8298"/>
                </a:solidFill>
              </a:rPr>
              <a:t>medium OS </a:t>
            </a:r>
            <a:r>
              <a:rPr lang="en-GB" dirty="0">
                <a:solidFill>
                  <a:srgbClr val="5D8298"/>
                </a:solidFill>
              </a:rPr>
              <a:t>in Child Pugh A and B were as follows: </a:t>
            </a:r>
          </a:p>
          <a:p>
            <a:r>
              <a:rPr lang="en-GB" dirty="0">
                <a:solidFill>
                  <a:srgbClr val="5D8298"/>
                </a:solidFill>
              </a:rPr>
              <a:t>16.0 (95% CI 13.1-18.8) months and 8.0 (5.2-NE) months respectively</a:t>
            </a:r>
          </a:p>
        </p:txBody>
      </p:sp>
      <p:graphicFrame>
        <p:nvGraphicFramePr>
          <p:cNvPr id="111" name="Tableau 5">
            <a:extLst>
              <a:ext uri="{FF2B5EF4-FFF2-40B4-BE49-F238E27FC236}">
                <a16:creationId xmlns="" xmlns:a16="http://schemas.microsoft.com/office/drawing/2014/main" id="{048AB010-9C76-7E41-91E6-93A6516142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640414"/>
              </p:ext>
            </p:extLst>
          </p:nvPr>
        </p:nvGraphicFramePr>
        <p:xfrm>
          <a:off x="6353618" y="4288120"/>
          <a:ext cx="5211465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617">
                  <a:extLst>
                    <a:ext uri="{9D8B030D-6E8A-4147-A177-3AD203B41FA5}">
                      <a16:colId xmlns="" xmlns:a16="http://schemas.microsoft.com/office/drawing/2014/main" val="3558452666"/>
                    </a:ext>
                  </a:extLst>
                </a:gridCol>
                <a:gridCol w="507867">
                  <a:extLst>
                    <a:ext uri="{9D8B030D-6E8A-4147-A177-3AD203B41FA5}">
                      <a16:colId xmlns="" xmlns:a16="http://schemas.microsoft.com/office/drawing/2014/main" val="3367869318"/>
                    </a:ext>
                  </a:extLst>
                </a:gridCol>
                <a:gridCol w="1061903">
                  <a:extLst>
                    <a:ext uri="{9D8B030D-6E8A-4147-A177-3AD203B41FA5}">
                      <a16:colId xmlns="" xmlns:a16="http://schemas.microsoft.com/office/drawing/2014/main" val="4280883851"/>
                    </a:ext>
                  </a:extLst>
                </a:gridCol>
                <a:gridCol w="1841078">
                  <a:extLst>
                    <a:ext uri="{9D8B030D-6E8A-4147-A177-3AD203B41FA5}">
                      <a16:colId xmlns="" xmlns:a16="http://schemas.microsoft.com/office/drawing/2014/main" val="25681941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sz="15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noProof="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noProof="0" dirty="0"/>
                        <a:t>Censored n 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noProof="0" dirty="0"/>
                        <a:t>Median OS</a:t>
                      </a:r>
                      <a:r>
                        <a:rPr lang="en-GB" sz="1500" baseline="0" noProof="0" dirty="0"/>
                        <a:t> </a:t>
                      </a:r>
                      <a:r>
                        <a:rPr lang="en-GB" sz="1500" noProof="0" dirty="0"/>
                        <a:t>(95% CI),</a:t>
                      </a:r>
                      <a:r>
                        <a:rPr lang="en-GB" sz="1500" baseline="0" noProof="0" dirty="0"/>
                        <a:t> </a:t>
                      </a:r>
                      <a:r>
                        <a:rPr lang="en-GB" sz="1500" noProof="0" dirty="0"/>
                        <a:t>months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30352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500" b="0" noProof="0" dirty="0"/>
                        <a:t>Child–Pugh class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500" noProof="0" dirty="0"/>
                    </a:p>
                  </a:txBody>
                  <a:tcPr anchor="ctr"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500" noProof="0" dirty="0"/>
                    </a:p>
                  </a:txBody>
                  <a:tcPr anchor="ctr"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500" noProof="0" dirty="0"/>
                    </a:p>
                  </a:txBody>
                  <a:tcPr anchor="ctr"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682617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185738" algn="l">
                        <a:tabLst/>
                      </a:pPr>
                      <a:r>
                        <a:rPr lang="en-GB" sz="1500" b="1" noProof="0" dirty="0"/>
                        <a:t>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noProof="0" dirty="0"/>
                        <a:t>324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noProof="0" dirty="0"/>
                        <a:t>236 (73)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noProof="0" dirty="0"/>
                        <a:t>16.0 (13.1-18.8.)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202688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185738" algn="l">
                        <a:tabLst/>
                      </a:pPr>
                      <a:r>
                        <a:rPr lang="en-GB" sz="1500" b="1" noProof="0" dirty="0"/>
                        <a:t>B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noProof="0" dirty="0"/>
                        <a:t>56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noProof="0" dirty="0"/>
                        <a:t>32 (57)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noProof="0" dirty="0"/>
                        <a:t>8.0 (5.2-NE)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816766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8105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E1C903-EB03-4C5A-984B-750C2EB65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dirty="0"/>
              <a:t>Real-world dosing of regorafenib in patients with unresectable HCC: Interim analysis of the observational REFINE study</a:t>
            </a:r>
            <a:endParaRPr lang="en-GB" sz="2200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F73D343E-DA87-A048-B5FC-0F3268C9B4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/>
              <a:t>Merle P, et al. </a:t>
            </a:r>
            <a:br>
              <a:rPr lang="en-GB" b="1" dirty="0"/>
            </a:br>
            <a:r>
              <a:rPr lang="en-GB" b="1" dirty="0"/>
              <a:t>ESMO 2020. Abstract #1010P. Poster presentation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HCC, hepatocellular carcinoma</a:t>
            </a:r>
          </a:p>
        </p:txBody>
      </p:sp>
    </p:spTree>
    <p:extLst>
      <p:ext uri="{BB962C8B-B14F-4D97-AF65-F5344CB8AC3E}">
        <p14:creationId xmlns:p14="http://schemas.microsoft.com/office/powerpoint/2010/main" val="73983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hème Office">
  <a:themeElements>
    <a:clrScheme name="Cor2Ed - HCC Connect Colour Palette">
      <a:dk1>
        <a:srgbClr val="000000"/>
      </a:dk1>
      <a:lt1>
        <a:srgbClr val="FFFFFF"/>
      </a:lt1>
      <a:dk2>
        <a:srgbClr val="5D8298"/>
      </a:dk2>
      <a:lt2>
        <a:srgbClr val="EEECE1"/>
      </a:lt2>
      <a:accent1>
        <a:srgbClr val="FEA302"/>
      </a:accent1>
      <a:accent2>
        <a:srgbClr val="C0504D"/>
      </a:accent2>
      <a:accent3>
        <a:srgbClr val="E9D0CD"/>
      </a:accent3>
      <a:accent4>
        <a:srgbClr val="F4EAE7"/>
      </a:accent4>
      <a:accent5>
        <a:srgbClr val="ECE6ED"/>
      </a:accent5>
      <a:accent6>
        <a:srgbClr val="8B878B"/>
      </a:accent6>
      <a:hlink>
        <a:srgbClr val="FEA302"/>
      </a:hlink>
      <a:folHlink>
        <a:srgbClr val="FEA30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solidFill>
              <a:srgbClr val="505050"/>
            </a:solidFill>
            <a:latin typeface="Aileron" charset="0"/>
            <a:ea typeface="Aileron" charset="0"/>
            <a:cs typeface="Aileron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est1" id="{6EE5619C-8EAA-A44B-80F2-E23E4FCA5203}" vid="{AB7894ED-5683-8E4A-9ED0-7D17E9D41A6D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GUCONNECT_template_v2-good</Template>
  <TotalTime>2979</TotalTime>
  <Words>3451</Words>
  <Application>Microsoft Office PowerPoint</Application>
  <PresentationFormat>Widescreen</PresentationFormat>
  <Paragraphs>1100</Paragraphs>
  <Slides>28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42" baseType="lpstr">
      <vt:lpstr>Arial Unicode MS</vt:lpstr>
      <vt:lpstr>MS PGothic</vt:lpstr>
      <vt:lpstr>宋体</vt:lpstr>
      <vt:lpstr>Aileron</vt:lpstr>
      <vt:lpstr>Arial</vt:lpstr>
      <vt:lpstr>Calibri</vt:lpstr>
      <vt:lpstr>Lucida Grande</vt:lpstr>
      <vt:lpstr>PT Sans</vt:lpstr>
      <vt:lpstr>PT Sans Narrow</vt:lpstr>
      <vt:lpstr>System Font Regular</vt:lpstr>
      <vt:lpstr>Times New Roman</vt:lpstr>
      <vt:lpstr>Verdana</vt:lpstr>
      <vt:lpstr>Wingdings</vt:lpstr>
      <vt:lpstr>Thème Office</vt:lpstr>
      <vt:lpstr>PowerPoint Presentation</vt:lpstr>
      <vt:lpstr>Meeting summary ILCA 2020 and ESMO 2020, virtual meetings  Dr. Su Pin Choo Curie Oncology and National Cancer Centre, Singapore  HIGHLIGHTS FROM HCC CONNECT SEPTEMBER 2020</vt:lpstr>
      <vt:lpstr>DISCLAIMER</vt:lpstr>
      <vt:lpstr>Abstracts covered in this summary</vt:lpstr>
      <vt:lpstr>REFINE: Background and study design</vt:lpstr>
      <vt:lpstr>Sequential treatment with sorafenib followed by regorafenib in patients with unresectable HCC: interim analysis of the observational REFINE study</vt:lpstr>
      <vt:lpstr>REFINE: Results – patient characteristics</vt:lpstr>
      <vt:lpstr>REFINE: Results – safety and effectiveness</vt:lpstr>
      <vt:lpstr>Real-world dosing of regorafenib in patients with unresectable HCC: Interim analysis of the observational REFINE study</vt:lpstr>
      <vt:lpstr>REFINE: Results – patient characteristics*</vt:lpstr>
      <vt:lpstr>REFINE: Results – dosing and treatment Duration  and safety</vt:lpstr>
      <vt:lpstr>Regorafenib in patients with unresectable HCC in real-world practice in Asia: Interim results from the observational REFINE study</vt:lpstr>
      <vt:lpstr>REFINE: Results – patient characteristics</vt:lpstr>
      <vt:lpstr>REFINE: Results – treatment duration, safety, and effectiveness</vt:lpstr>
      <vt:lpstr>REFINE: conclusions</vt:lpstr>
      <vt:lpstr>REFINE: DISCUSSION</vt:lpstr>
      <vt:lpstr>NIVOLUMAB AFTER selective internal radiation therapy USING selective internal radiation-SPHERES RESIN MICROSPHERES IN PATIENTS WITH HCC: THE NASIR-HCC TRIAL</vt:lpstr>
      <vt:lpstr>NASIR-HCC: Background and study design</vt:lpstr>
      <vt:lpstr>NASIR-HCC: Results – safety endpoint</vt:lpstr>
      <vt:lpstr>NASIR-HCC: Results – preliminary efficacy</vt:lpstr>
      <vt:lpstr>NASIR-HCC: conclusions</vt:lpstr>
      <vt:lpstr>IMbrave150: Management of adverse events of special interest for atezolizumab and bevacizumab in unresectable HCC</vt:lpstr>
      <vt:lpstr>IMbrave150: Background and study design</vt:lpstr>
      <vt:lpstr>IMbrave150: Key considerations and summary of AESIs</vt:lpstr>
      <vt:lpstr>IMbrave150: Results – incidence and management of AESIS</vt:lpstr>
      <vt:lpstr>IMbrave150: Conclusion and discussion</vt:lpstr>
      <vt:lpstr>REACH HCC CONNECT VIA  TWITTER, LINKEDIN, VIMEO, AND EMAIL OR VISIT THE GROUP’S WEBSITE http://www.hccconnect.info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de Microsoft Office</dc:creator>
  <cp:lastModifiedBy>Louise Handbury</cp:lastModifiedBy>
  <cp:revision>476</cp:revision>
  <cp:lastPrinted>2020-07-03T14:16:09Z</cp:lastPrinted>
  <dcterms:created xsi:type="dcterms:W3CDTF">2016-10-14T09:38:18Z</dcterms:created>
  <dcterms:modified xsi:type="dcterms:W3CDTF">2020-09-29T08:33:47Z</dcterms:modified>
</cp:coreProperties>
</file>