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75" r:id="rId3"/>
    <p:sldId id="258" r:id="rId4"/>
    <p:sldId id="464" r:id="rId5"/>
    <p:sldId id="465" r:id="rId6"/>
    <p:sldId id="340" r:id="rId7"/>
    <p:sldId id="455" r:id="rId8"/>
    <p:sldId id="452" r:id="rId9"/>
    <p:sldId id="456" r:id="rId10"/>
    <p:sldId id="461" r:id="rId11"/>
    <p:sldId id="462" r:id="rId12"/>
    <p:sldId id="454" r:id="rId13"/>
    <p:sldId id="467" r:id="rId14"/>
    <p:sldId id="458" r:id="rId15"/>
    <p:sldId id="460" r:id="rId16"/>
    <p:sldId id="459" r:id="rId17"/>
    <p:sldId id="466" r:id="rId18"/>
    <p:sldId id="463" r:id="rId19"/>
    <p:sldId id="278" r:id="rId20"/>
    <p:sldId id="280"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24" userDrawn="1">
          <p15:clr>
            <a:srgbClr val="A4A3A4"/>
          </p15:clr>
        </p15:guide>
        <p15:guide id="3" pos="385" userDrawn="1">
          <p15:clr>
            <a:srgbClr val="A4A3A4"/>
          </p15:clr>
        </p15:guide>
        <p15:guide id="4" orient="horz" pos="405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FFA402"/>
    <a:srgbClr val="E7F5E9"/>
    <a:srgbClr val="CBEBD0"/>
    <a:srgbClr val="2E7B8E"/>
    <a:srgbClr val="03C750"/>
    <a:srgbClr val="C7573C"/>
    <a:srgbClr val="505050"/>
    <a:srgbClr val="FF3F0D"/>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3792" autoAdjust="0"/>
  </p:normalViewPr>
  <p:slideViewPr>
    <p:cSldViewPr snapToObjects="1">
      <p:cViewPr varScale="1">
        <p:scale>
          <a:sx n="125" d="100"/>
          <a:sy n="125" d="100"/>
        </p:scale>
        <p:origin x="1397" y="72"/>
      </p:cViewPr>
      <p:guideLst>
        <p:guide orient="horz" pos="2160"/>
        <p:guide pos="3424"/>
        <p:guide pos="385"/>
        <p:guide orient="horz" pos="405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7/7/2020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7/7/2020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262778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a:p>
        </p:txBody>
      </p:sp>
    </p:spTree>
    <p:extLst>
      <p:ext uri="{BB962C8B-B14F-4D97-AF65-F5344CB8AC3E}">
        <p14:creationId xmlns:p14="http://schemas.microsoft.com/office/powerpoint/2010/main" val="168073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6</a:t>
            </a:fld>
            <a:endParaRPr lang="fr-FR"/>
          </a:p>
        </p:txBody>
      </p:sp>
    </p:spTree>
    <p:extLst>
      <p:ext uri="{BB962C8B-B14F-4D97-AF65-F5344CB8AC3E}">
        <p14:creationId xmlns:p14="http://schemas.microsoft.com/office/powerpoint/2010/main" val="143894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17</a:t>
            </a:fld>
            <a:endParaRPr lang="fr-FR"/>
          </a:p>
        </p:txBody>
      </p:sp>
    </p:spTree>
    <p:extLst>
      <p:ext uri="{BB962C8B-B14F-4D97-AF65-F5344CB8AC3E}">
        <p14:creationId xmlns:p14="http://schemas.microsoft.com/office/powerpoint/2010/main" val="140667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a:p>
        </p:txBody>
      </p:sp>
    </p:spTree>
    <p:extLst>
      <p:ext uri="{BB962C8B-B14F-4D97-AF65-F5344CB8AC3E}">
        <p14:creationId xmlns:p14="http://schemas.microsoft.com/office/powerpoint/2010/main" val="410882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96140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196" y="1974810"/>
            <a:ext cx="7041609" cy="283674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57200" y="1412875"/>
            <a:ext cx="38862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4621089" y="1412875"/>
            <a:ext cx="3890066"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B1FAC36-8967-D04C-8BC9-B8599B8B9C57}"/>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465138" y="1412875"/>
            <a:ext cx="3890066"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4621089" y="1412875"/>
            <a:ext cx="3890066"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18650831-B8DB-DB46-ACE2-EAE3A90998A5}"/>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465138"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4621089"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4618810"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468313"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2C132D6C-7DB9-7A41-BB64-913C2A55D9B9}"/>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Image 27">
            <a:extLst>
              <a:ext uri="{FF2B5EF4-FFF2-40B4-BE49-F238E27FC236}">
                <a16:creationId xmlns:a16="http://schemas.microsoft.com/office/drawing/2014/main" id="{9C7B4148-E10D-4AA3-9345-3AE8401BD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756" y="17573"/>
            <a:ext cx="5657756" cy="6858000"/>
          </a:xfrm>
          <a:prstGeom prst="rect">
            <a:avLst/>
          </a:prstGeom>
        </p:spPr>
      </p:pic>
      <p:sp>
        <p:nvSpPr>
          <p:cNvPr id="8" name="Titre 1"/>
          <p:cNvSpPr txBox="1">
            <a:spLocks/>
          </p:cNvSpPr>
          <p:nvPr userDrawn="1"/>
        </p:nvSpPr>
        <p:spPr>
          <a:xfrm>
            <a:off x="3121588" y="455574"/>
            <a:ext cx="2656490" cy="1101218"/>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GU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err="1">
                <a:ln>
                  <a:noFill/>
                </a:ln>
                <a:solidFill>
                  <a:srgbClr val="5D8298"/>
                </a:solidFill>
                <a:effectLst/>
                <a:uLnTx/>
                <a:uFillTx/>
                <a:latin typeface="+mj-lt"/>
                <a:ea typeface="Verdana" panose="020B0604030504040204" pitchFamily="34" charset="0"/>
                <a:cs typeface="PT Sans" charset="-52"/>
              </a:rPr>
              <a:t>Bodenackerstrasse</a:t>
            </a: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SWITZERLAND</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563" y="531224"/>
            <a:ext cx="2479088" cy="998711"/>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B101-B4C2-C744-BADE-F4C799C1A97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121CDC6-B05D-BF49-A1B1-982249566E8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8C333F-8116-0143-ABCF-C43E3292D9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203355-0FD6-0044-BCE0-5448DBCC14B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C0EB3F2-42D1-AF44-A238-816B55D2AC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D8270E-4C04-A44B-AD2C-A462F860B758}"/>
              </a:ext>
            </a:extLst>
          </p:cNvPr>
          <p:cNvSpPr>
            <a:spLocks noGrp="1"/>
          </p:cNvSpPr>
          <p:nvPr>
            <p:ph type="sldNum" sz="quarter" idx="12"/>
          </p:nvPr>
        </p:nvSpPr>
        <p:spPr/>
        <p:txBody>
          <a:bodyPr/>
          <a:lstStyle/>
          <a:p>
            <a:fld id="{AA6A0F54-4E63-8744-8F84-F9CDDD77DBF4}" type="slidenum">
              <a:rPr lang="en-US" smtClean="0"/>
              <a:t>‹#›</a:t>
            </a:fld>
            <a:endParaRPr lang="en-US" dirty="0"/>
          </a:p>
        </p:txBody>
      </p:sp>
    </p:spTree>
    <p:extLst>
      <p:ext uri="{BB962C8B-B14F-4D97-AF65-F5344CB8AC3E}">
        <p14:creationId xmlns:p14="http://schemas.microsoft.com/office/powerpoint/2010/main" val="73225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3F57-153F-8F4A-990B-054E582D0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33ED4-C7D4-6343-ABBF-27384032A4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F18C1-C99B-1742-86BE-7CFD371DDC4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8E7DB43-5031-D047-BFAA-4FDA2F628A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FE0328-9733-4741-80F7-C222CA4F35C4}"/>
              </a:ext>
            </a:extLst>
          </p:cNvPr>
          <p:cNvSpPr>
            <a:spLocks noGrp="1"/>
          </p:cNvSpPr>
          <p:nvPr>
            <p:ph type="sldNum" sz="quarter" idx="12"/>
          </p:nvPr>
        </p:nvSpPr>
        <p:spPr/>
        <p:txBody>
          <a:bodyPr/>
          <a:lstStyle/>
          <a:p>
            <a:fld id="{AA6A0F54-4E63-8744-8F84-F9CDDD77DBF4}" type="slidenum">
              <a:rPr lang="en-US" smtClean="0"/>
              <a:t>‹#›</a:t>
            </a:fld>
            <a:endParaRPr lang="en-US" dirty="0"/>
          </a:p>
        </p:txBody>
      </p:sp>
    </p:spTree>
    <p:extLst>
      <p:ext uri="{BB962C8B-B14F-4D97-AF65-F5344CB8AC3E}">
        <p14:creationId xmlns:p14="http://schemas.microsoft.com/office/powerpoint/2010/main" val="342640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0D6F-5CD8-C549-8E32-0492EBD2D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276223-4A73-A444-8223-AE1C433F56D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3D60301-EFA2-6342-A71C-6A55842763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80673B-CA82-944D-BD4D-D1CF9D65D727}"/>
              </a:ext>
            </a:extLst>
          </p:cNvPr>
          <p:cNvSpPr>
            <a:spLocks noGrp="1"/>
          </p:cNvSpPr>
          <p:nvPr>
            <p:ph type="sldNum" sz="quarter" idx="12"/>
          </p:nvPr>
        </p:nvSpPr>
        <p:spPr/>
        <p:txBody>
          <a:bodyPr/>
          <a:lstStyle/>
          <a:p>
            <a:fld id="{AA6A0F54-4E63-8744-8F84-F9CDDD77DBF4}" type="slidenum">
              <a:rPr lang="en-US" smtClean="0"/>
              <a:t>‹#›</a:t>
            </a:fld>
            <a:endParaRPr lang="en-US" dirty="0"/>
          </a:p>
        </p:txBody>
      </p:sp>
    </p:spTree>
    <p:extLst>
      <p:ext uri="{BB962C8B-B14F-4D97-AF65-F5344CB8AC3E}">
        <p14:creationId xmlns:p14="http://schemas.microsoft.com/office/powerpoint/2010/main" val="3556894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4F32-C25F-2B40-BF3E-262F5662B8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23827-1580-444E-A6F9-2A6C174DFE8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99D49-F723-9143-AB6C-B12670ED0EE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0940FF-1F31-574B-9A67-B4DBE88610C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C80F05A-511F-B64B-9BF7-C793ADB505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1C9F53-A2F3-F243-8634-C32E2058A71D}"/>
              </a:ext>
            </a:extLst>
          </p:cNvPr>
          <p:cNvSpPr>
            <a:spLocks noGrp="1"/>
          </p:cNvSpPr>
          <p:nvPr>
            <p:ph type="sldNum" sz="quarter" idx="12"/>
          </p:nvPr>
        </p:nvSpPr>
        <p:spPr/>
        <p:txBody>
          <a:bodyPr/>
          <a:lstStyle/>
          <a:p>
            <a:fld id="{AA6A0F54-4E63-8744-8F84-F9CDDD77DBF4}" type="slidenum">
              <a:rPr lang="en-US" smtClean="0"/>
              <a:t>‹#›</a:t>
            </a:fld>
            <a:endParaRPr lang="en-US" dirty="0"/>
          </a:p>
        </p:txBody>
      </p:sp>
    </p:spTree>
    <p:extLst>
      <p:ext uri="{BB962C8B-B14F-4D97-AF65-F5344CB8AC3E}">
        <p14:creationId xmlns:p14="http://schemas.microsoft.com/office/powerpoint/2010/main" val="1911632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7884368" y="6356350"/>
            <a:ext cx="802432"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14" name="Content Placeholder 5"/>
          <p:cNvSpPr>
            <a:spLocks noGrp="1"/>
          </p:cNvSpPr>
          <p:nvPr>
            <p:ph sz="quarter" idx="13"/>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465138" y="1425600"/>
            <a:ext cx="8221662" cy="4460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85079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1"/>
        <p:cNvGrpSpPr/>
        <p:nvPr/>
      </p:nvGrpSpPr>
      <p:grpSpPr>
        <a:xfrm>
          <a:off x="0" y="0"/>
          <a:ext cx="0" cy="0"/>
          <a:chOff x="0" y="0"/>
          <a:chExt cx="0" cy="0"/>
        </a:xfrm>
      </p:grpSpPr>
      <p:sp>
        <p:nvSpPr>
          <p:cNvPr id="22" name="Google Shape;22;p33"/>
          <p:cNvSpPr txBox="1">
            <a:spLocks noGrp="1"/>
          </p:cNvSpPr>
          <p:nvPr>
            <p:ph type="body" idx="1"/>
          </p:nvPr>
        </p:nvSpPr>
        <p:spPr>
          <a:xfrm>
            <a:off x="465138" y="1425600"/>
            <a:ext cx="8222400" cy="45288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3"/>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rgbClr val="5D8298"/>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b="0" i="0" u="none" strike="noStrike" cap="none">
                <a:solidFill>
                  <a:srgbClr val="5D8298"/>
                </a:solidFill>
                <a:latin typeface="Calibri"/>
                <a:ea typeface="Calibri"/>
                <a:cs typeface="Calibri"/>
                <a:sym typeface="Calibri"/>
              </a:defRPr>
            </a:lvl1pPr>
            <a:lvl2pPr marL="0" lvl="1" indent="0" algn="r">
              <a:spcBef>
                <a:spcPts val="0"/>
              </a:spcBef>
              <a:buNone/>
              <a:defRPr sz="1100" b="0" i="0" u="none" strike="noStrike" cap="none">
                <a:solidFill>
                  <a:srgbClr val="5D8298"/>
                </a:solidFill>
                <a:latin typeface="Calibri"/>
                <a:ea typeface="Calibri"/>
                <a:cs typeface="Calibri"/>
                <a:sym typeface="Calibri"/>
              </a:defRPr>
            </a:lvl2pPr>
            <a:lvl3pPr marL="0" lvl="2" indent="0" algn="r">
              <a:spcBef>
                <a:spcPts val="0"/>
              </a:spcBef>
              <a:buNone/>
              <a:defRPr sz="1100" b="0" i="0" u="none" strike="noStrike" cap="none">
                <a:solidFill>
                  <a:srgbClr val="5D8298"/>
                </a:solidFill>
                <a:latin typeface="Calibri"/>
                <a:ea typeface="Calibri"/>
                <a:cs typeface="Calibri"/>
                <a:sym typeface="Calibri"/>
              </a:defRPr>
            </a:lvl3pPr>
            <a:lvl4pPr marL="0" lvl="3" indent="0" algn="r">
              <a:spcBef>
                <a:spcPts val="0"/>
              </a:spcBef>
              <a:buNone/>
              <a:defRPr sz="1100" b="0" i="0" u="none" strike="noStrike" cap="none">
                <a:solidFill>
                  <a:srgbClr val="5D8298"/>
                </a:solidFill>
                <a:latin typeface="Calibri"/>
                <a:ea typeface="Calibri"/>
                <a:cs typeface="Calibri"/>
                <a:sym typeface="Calibri"/>
              </a:defRPr>
            </a:lvl4pPr>
            <a:lvl5pPr marL="0" lvl="4" indent="0" algn="r">
              <a:spcBef>
                <a:spcPts val="0"/>
              </a:spcBef>
              <a:buNone/>
              <a:defRPr sz="1100" b="0" i="0" u="none" strike="noStrike" cap="none">
                <a:solidFill>
                  <a:srgbClr val="5D8298"/>
                </a:solidFill>
                <a:latin typeface="Calibri"/>
                <a:ea typeface="Calibri"/>
                <a:cs typeface="Calibri"/>
                <a:sym typeface="Calibri"/>
              </a:defRPr>
            </a:lvl5pPr>
            <a:lvl6pPr marL="0" lvl="5" indent="0" algn="r">
              <a:spcBef>
                <a:spcPts val="0"/>
              </a:spcBef>
              <a:buNone/>
              <a:defRPr sz="1100" b="0" i="0" u="none" strike="noStrike" cap="none">
                <a:solidFill>
                  <a:srgbClr val="5D8298"/>
                </a:solidFill>
                <a:latin typeface="Calibri"/>
                <a:ea typeface="Calibri"/>
                <a:cs typeface="Calibri"/>
                <a:sym typeface="Calibri"/>
              </a:defRPr>
            </a:lvl6pPr>
            <a:lvl7pPr marL="0" lvl="6" indent="0" algn="r">
              <a:spcBef>
                <a:spcPts val="0"/>
              </a:spcBef>
              <a:buNone/>
              <a:defRPr sz="1100" b="0" i="0" u="none" strike="noStrike" cap="none">
                <a:solidFill>
                  <a:srgbClr val="5D8298"/>
                </a:solidFill>
                <a:latin typeface="Calibri"/>
                <a:ea typeface="Calibri"/>
                <a:cs typeface="Calibri"/>
                <a:sym typeface="Calibri"/>
              </a:defRPr>
            </a:lvl7pPr>
            <a:lvl8pPr marL="0" lvl="7" indent="0" algn="r">
              <a:spcBef>
                <a:spcPts val="0"/>
              </a:spcBef>
              <a:buNone/>
              <a:defRPr sz="1100" b="0" i="0" u="none" strike="noStrike" cap="none">
                <a:solidFill>
                  <a:srgbClr val="5D8298"/>
                </a:solidFill>
                <a:latin typeface="Calibri"/>
                <a:ea typeface="Calibri"/>
                <a:cs typeface="Calibri"/>
                <a:sym typeface="Calibri"/>
              </a:defRPr>
            </a:lvl8pPr>
            <a:lvl9pPr marL="0" lvl="8" indent="0" algn="r">
              <a:spcBef>
                <a:spcPts val="0"/>
              </a:spcBef>
              <a:buNone/>
              <a:defRPr sz="1100" b="0" i="0" u="none" strike="noStrike" cap="none">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5" name="Google Shape;25;p33"/>
          <p:cNvSpPr txBox="1">
            <a:spLocks noGrp="1"/>
          </p:cNvSpPr>
          <p:nvPr>
            <p:ph type="body" idx="2"/>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837121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05FB4-1DB2-4E84-912E-8535378399CC}"/>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l="5137" t="2340" r="7863" b="3819"/>
          <a:stretch>
            <a:fillRect/>
          </a:stretch>
        </p:blipFill>
        <p:spPr>
          <a:xfrm>
            <a:off x="0" y="0"/>
            <a:ext cx="9154416" cy="6872500"/>
          </a:xfrm>
          <a:custGeom>
            <a:avLst/>
            <a:gdLst>
              <a:gd name="connsiteX0" fmla="*/ 0 w 9154416"/>
              <a:gd name="connsiteY0" fmla="*/ 0 h 6872500"/>
              <a:gd name="connsiteX1" fmla="*/ 9154416 w 9154416"/>
              <a:gd name="connsiteY1" fmla="*/ 0 h 6872500"/>
              <a:gd name="connsiteX2" fmla="*/ 9154416 w 9154416"/>
              <a:gd name="connsiteY2" fmla="*/ 6872500 h 6872500"/>
              <a:gd name="connsiteX3" fmla="*/ 0 w 9154416"/>
              <a:gd name="connsiteY3" fmla="*/ 6872500 h 6872500"/>
            </a:gdLst>
            <a:ahLst/>
            <a:cxnLst>
              <a:cxn ang="0">
                <a:pos x="connsiteX0" y="connsiteY0"/>
              </a:cxn>
              <a:cxn ang="0">
                <a:pos x="connsiteX1" y="connsiteY1"/>
              </a:cxn>
              <a:cxn ang="0">
                <a:pos x="connsiteX2" y="connsiteY2"/>
              </a:cxn>
              <a:cxn ang="0">
                <a:pos x="connsiteX3" y="connsiteY3"/>
              </a:cxn>
            </a:cxnLst>
            <a:rect l="l" t="t" r="r" b="b"/>
            <a:pathLst>
              <a:path w="9154416" h="6872500">
                <a:moveTo>
                  <a:pt x="0" y="0"/>
                </a:moveTo>
                <a:lnTo>
                  <a:pt x="9154416" y="0"/>
                </a:lnTo>
                <a:lnTo>
                  <a:pt x="9154416" y="6872500"/>
                </a:lnTo>
                <a:lnTo>
                  <a:pt x="0" y="6872500"/>
                </a:lnTo>
                <a:close/>
              </a:path>
            </a:pathLst>
          </a:custGeom>
        </p:spPr>
      </p:pic>
      <p:sp>
        <p:nvSpPr>
          <p:cNvPr id="8"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2A42A2-EF4E-455C-8113-A552985D93DC}"/>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l="5137" t="2340" r="7863" b="3819"/>
          <a:stretch>
            <a:fillRect/>
          </a:stretch>
        </p:blipFill>
        <p:spPr>
          <a:xfrm>
            <a:off x="0" y="0"/>
            <a:ext cx="9154416" cy="6872500"/>
          </a:xfrm>
          <a:custGeom>
            <a:avLst/>
            <a:gdLst>
              <a:gd name="connsiteX0" fmla="*/ 0 w 9154416"/>
              <a:gd name="connsiteY0" fmla="*/ 0 h 6872500"/>
              <a:gd name="connsiteX1" fmla="*/ 9154416 w 9154416"/>
              <a:gd name="connsiteY1" fmla="*/ 0 h 6872500"/>
              <a:gd name="connsiteX2" fmla="*/ 9154416 w 9154416"/>
              <a:gd name="connsiteY2" fmla="*/ 6872500 h 6872500"/>
              <a:gd name="connsiteX3" fmla="*/ 0 w 9154416"/>
              <a:gd name="connsiteY3" fmla="*/ 6872500 h 6872500"/>
            </a:gdLst>
            <a:ahLst/>
            <a:cxnLst>
              <a:cxn ang="0">
                <a:pos x="connsiteX0" y="connsiteY0"/>
              </a:cxn>
              <a:cxn ang="0">
                <a:pos x="connsiteX1" y="connsiteY1"/>
              </a:cxn>
              <a:cxn ang="0">
                <a:pos x="connsiteX2" y="connsiteY2"/>
              </a:cxn>
              <a:cxn ang="0">
                <a:pos x="connsiteX3" y="connsiteY3"/>
              </a:cxn>
            </a:cxnLst>
            <a:rect l="l" t="t" r="r" b="b"/>
            <a:pathLst>
              <a:path w="9154416" h="6872500">
                <a:moveTo>
                  <a:pt x="0" y="0"/>
                </a:moveTo>
                <a:lnTo>
                  <a:pt x="9154416" y="0"/>
                </a:lnTo>
                <a:lnTo>
                  <a:pt x="9154416" y="6872500"/>
                </a:lnTo>
                <a:lnTo>
                  <a:pt x="0" y="6872500"/>
                </a:lnTo>
                <a:close/>
              </a:path>
            </a:pathLst>
          </a:custGeom>
        </p:spPr>
      </p:pic>
      <p:sp>
        <p:nvSpPr>
          <p:cNvPr id="5"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65138" y="1425600"/>
            <a:ext cx="82224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C98DCE08-41C6-754C-8B94-1E817D13B56F}"/>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457200" y="1430386"/>
            <a:ext cx="82296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465138" y="2132856"/>
            <a:ext cx="82224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B671EB7F-1F36-3C4C-BEFF-8B7AD564F59B}"/>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65911" y="239346"/>
            <a:ext cx="6698377"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457200" y="5013176"/>
            <a:ext cx="6707088"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B746CDA0-4C68-CD4C-95C1-0D0553F810F1}"/>
              </a:ext>
            </a:extLst>
          </p:cNvPr>
          <p:cNvSpPr>
            <a:spLocks noGrp="1"/>
          </p:cNvSpPr>
          <p:nvPr>
            <p:ph sz="quarter" idx="15"/>
          </p:nvPr>
        </p:nvSpPr>
        <p:spPr>
          <a:xfrm>
            <a:off x="465138" y="6356350"/>
            <a:ext cx="60876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465911" y="6126163"/>
            <a:ext cx="82296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464400" y="246565"/>
            <a:ext cx="65556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464400" y="1425600"/>
            <a:ext cx="82224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8100392" y="6356350"/>
            <a:ext cx="586408"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916228" y="260987"/>
            <a:ext cx="1929328" cy="7772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80" r:id="rId14"/>
    <p:sldLayoutId id="2147483681" r:id="rId15"/>
    <p:sldLayoutId id="2147483682" r:id="rId16"/>
    <p:sldLayoutId id="2147483683" r:id="rId17"/>
    <p:sldLayoutId id="2147483685" r:id="rId18"/>
    <p:sldLayoutId id="2147483686" r:id="rId19"/>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295" userDrawn="1">
          <p15:clr>
            <a:srgbClr val="F26B43"/>
          </p15:clr>
        </p15:guide>
        <p15:guide id="3" pos="5465" userDrawn="1">
          <p15:clr>
            <a:srgbClr val="F26B43"/>
          </p15:clr>
        </p15:guide>
        <p15:guide id="4" orient="horz" pos="2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twitter.com/guconnectinfo" TargetMode="External"/><Relationship Id="rId7" Type="http://schemas.openxmlformats.org/officeDocument/2006/relationships/hyperlink" Target="http://www.guconnect.inf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vimeo.com/channels/guconnect" TargetMode="External"/><Relationship Id="rId5" Type="http://schemas.openxmlformats.org/officeDocument/2006/relationships/hyperlink" Target="mailto:elaine.wills@cor2ed.com?subject=GU%20connect" TargetMode="External"/><Relationship Id="rId4" Type="http://schemas.openxmlformats.org/officeDocument/2006/relationships/hyperlink" Target="https://www.linkedin.com/company/2374247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antoine.lacombe@cor2ed.com" TargetMode="External"/><Relationship Id="rId2" Type="http://schemas.openxmlformats.org/officeDocument/2006/relationships/hyperlink" Target="mailto:froukje.sosef@cor2ed.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eattlegenetics.com/pipeline/enfortumab-vedotin"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F6E73C-1534-A44E-B358-6887E371C6A3}"/>
              </a:ext>
            </a:extLst>
          </p:cNvPr>
          <p:cNvSpPr>
            <a:spLocks noGrp="1"/>
          </p:cNvSpPr>
          <p:nvPr>
            <p:ph type="title"/>
          </p:nvPr>
        </p:nvSpPr>
        <p:spPr/>
        <p:txBody>
          <a:bodyPr/>
          <a:lstStyle/>
          <a:p>
            <a:r>
              <a:rPr lang="en-US" dirty="0"/>
              <a:t>EV-201: Response Rates</a:t>
            </a:r>
          </a:p>
        </p:txBody>
      </p:sp>
      <p:sp>
        <p:nvSpPr>
          <p:cNvPr id="2" name="Slide Number Placeholder 1">
            <a:extLst>
              <a:ext uri="{FF2B5EF4-FFF2-40B4-BE49-F238E27FC236}">
                <a16:creationId xmlns:a16="http://schemas.microsoft.com/office/drawing/2014/main" id="{407FEBE3-048B-7F43-958C-8918ABA24DC9}"/>
              </a:ext>
            </a:extLst>
          </p:cNvPr>
          <p:cNvSpPr>
            <a:spLocks noGrp="1"/>
          </p:cNvSpPr>
          <p:nvPr>
            <p:ph type="sldNum" sz="quarter" idx="4"/>
          </p:nvPr>
        </p:nvSpPr>
        <p:spPr/>
        <p:txBody>
          <a:bodyPr/>
          <a:lstStyle/>
          <a:p>
            <a:fld id="{AA6A0F54-4E63-8744-8F84-F9CDDD77DBF4}" type="slidenum">
              <a:rPr lang="en-US" smtClean="0"/>
              <a:pPr/>
              <a:t>10</a:t>
            </a:fld>
            <a:endParaRPr lang="en-US" dirty="0"/>
          </a:p>
        </p:txBody>
      </p:sp>
      <p:sp>
        <p:nvSpPr>
          <p:cNvPr id="12" name="Content Placeholder 11">
            <a:extLst>
              <a:ext uri="{FF2B5EF4-FFF2-40B4-BE49-F238E27FC236}">
                <a16:creationId xmlns:a16="http://schemas.microsoft.com/office/drawing/2014/main" id="{2BABA287-B424-3E4B-8B4A-7F180113FB8A}"/>
              </a:ext>
            </a:extLst>
          </p:cNvPr>
          <p:cNvSpPr>
            <a:spLocks noGrp="1"/>
          </p:cNvSpPr>
          <p:nvPr>
            <p:ph sz="quarter" idx="15"/>
          </p:nvPr>
        </p:nvSpPr>
        <p:spPr>
          <a:xfrm>
            <a:off x="465138" y="6309320"/>
            <a:ext cx="7851278" cy="365125"/>
          </a:xfrm>
        </p:spPr>
        <p:txBody>
          <a:bodyPr/>
          <a:lstStyle/>
          <a:p>
            <a:pPr>
              <a:spcBef>
                <a:spcPts val="300"/>
              </a:spcBef>
            </a:pPr>
            <a:r>
              <a:rPr lang="en-GB" dirty="0"/>
              <a:t>BICR, blinded independent central review; RECIST, Response Evaluation Criteria In Solid </a:t>
            </a:r>
            <a:r>
              <a:rPr lang="en-GB" dirty="0" err="1"/>
              <a:t>Tumors</a:t>
            </a:r>
            <a:endParaRPr lang="en-GB" dirty="0"/>
          </a:p>
          <a:p>
            <a:pPr>
              <a:spcBef>
                <a:spcPts val="300"/>
              </a:spcBef>
            </a:pPr>
            <a:r>
              <a:rPr lang="en-GB" dirty="0" err="1"/>
              <a:t>Petrylak</a:t>
            </a:r>
            <a:r>
              <a:rPr lang="en-GB" dirty="0"/>
              <a:t> D, et al. Journal of Clinical Oncology 2019;37(18_suppl):4505</a:t>
            </a:r>
            <a:r>
              <a:rPr lang="en-GB" dirty="0">
                <a:solidFill>
                  <a:schemeClr val="tx2"/>
                </a:solidFill>
              </a:rPr>
              <a:t>; </a:t>
            </a:r>
            <a:r>
              <a:rPr lang="en-GB" dirty="0">
                <a:solidFill>
                  <a:schemeClr val="tx2"/>
                </a:solidFill>
                <a:latin typeface="Aileron" charset="0"/>
                <a:ea typeface="Aileron" charset="0"/>
                <a:cs typeface="Aileron" charset="0"/>
              </a:rPr>
              <a:t>Rosenberg JE, et al. </a:t>
            </a:r>
            <a:r>
              <a:rPr lang="en-US" dirty="0">
                <a:solidFill>
                  <a:schemeClr val="tx2"/>
                </a:solidFill>
                <a:latin typeface="Aileron" charset="0"/>
                <a:ea typeface="Aileron" charset="0"/>
                <a:cs typeface="Aileron" charset="0"/>
              </a:rPr>
              <a:t>Journal of Clinical Oncology 2019;37(29):2592-2600</a:t>
            </a:r>
            <a:endParaRPr lang="en-GB" dirty="0">
              <a:solidFill>
                <a:schemeClr val="tx2"/>
              </a:solidFill>
            </a:endParaRPr>
          </a:p>
        </p:txBody>
      </p:sp>
      <p:graphicFrame>
        <p:nvGraphicFramePr>
          <p:cNvPr id="18" name="Content Placeholder 10">
            <a:extLst>
              <a:ext uri="{FF2B5EF4-FFF2-40B4-BE49-F238E27FC236}">
                <a16:creationId xmlns:a16="http://schemas.microsoft.com/office/drawing/2014/main" id="{3FB9FB79-152D-A041-9F3C-77C7BEFBDDB2}"/>
              </a:ext>
            </a:extLst>
          </p:cNvPr>
          <p:cNvGraphicFramePr>
            <a:graphicFrameLocks noGrp="1"/>
          </p:cNvGraphicFramePr>
          <p:nvPr>
            <p:ph sz="quarter" idx="12"/>
            <p:extLst>
              <p:ext uri="{D42A27DB-BD31-4B8C-83A1-F6EECF244321}">
                <p14:modId xmlns:p14="http://schemas.microsoft.com/office/powerpoint/2010/main" val="2451200658"/>
              </p:ext>
            </p:extLst>
          </p:nvPr>
        </p:nvGraphicFramePr>
        <p:xfrm>
          <a:off x="917594" y="1628800"/>
          <a:ext cx="7308812" cy="4473908"/>
        </p:xfrm>
        <a:graphic>
          <a:graphicData uri="http://schemas.openxmlformats.org/drawingml/2006/table">
            <a:tbl>
              <a:tblPr firstRow="1" bandRow="1">
                <a:tableStyleId>{5C22544A-7EE6-4342-B048-85BDC9FD1C3A}</a:tableStyleId>
              </a:tblPr>
              <a:tblGrid>
                <a:gridCol w="4915924">
                  <a:extLst>
                    <a:ext uri="{9D8B030D-6E8A-4147-A177-3AD203B41FA5}">
                      <a16:colId xmlns:a16="http://schemas.microsoft.com/office/drawing/2014/main" val="353768238"/>
                    </a:ext>
                  </a:extLst>
                </a:gridCol>
                <a:gridCol w="2392888">
                  <a:extLst>
                    <a:ext uri="{9D8B030D-6E8A-4147-A177-3AD203B41FA5}">
                      <a16:colId xmlns:a16="http://schemas.microsoft.com/office/drawing/2014/main" val="2940093554"/>
                    </a:ext>
                  </a:extLst>
                </a:gridCol>
              </a:tblGrid>
              <a:tr h="405082">
                <a:tc>
                  <a:txBody>
                    <a:bodyPr/>
                    <a:lstStyle/>
                    <a:p>
                      <a:pPr>
                        <a:lnSpc>
                          <a:spcPct val="100000"/>
                        </a:lnSpc>
                      </a:pPr>
                      <a:r>
                        <a:rPr lang="en-US" sz="1600" dirty="0">
                          <a:solidFill>
                            <a:schemeClr val="bg1"/>
                          </a:solidFill>
                        </a:rPr>
                        <a:t>COHORT 1 </a:t>
                      </a:r>
                      <a:r>
                        <a:rPr lang="en-GB" sz="1600" noProof="0" dirty="0"/>
                        <a:t>ORR per RECIST v 1.1 assessed by BICR</a:t>
                      </a:r>
                    </a:p>
                  </a:txBody>
                  <a:tcPr marT="61200" marB="61200"/>
                </a:tc>
                <a:tc>
                  <a:txBody>
                    <a:bodyPr/>
                    <a:lstStyle/>
                    <a:p>
                      <a:pPr algn="ctr">
                        <a:lnSpc>
                          <a:spcPct val="100000"/>
                        </a:lnSpc>
                      </a:pPr>
                      <a:r>
                        <a:rPr lang="en-GB" sz="1600" noProof="0" dirty="0"/>
                        <a:t>Patients (N=125)</a:t>
                      </a:r>
                    </a:p>
                  </a:txBody>
                  <a:tcPr marT="61200" marB="61200"/>
                </a:tc>
                <a:extLst>
                  <a:ext uri="{0D108BD9-81ED-4DB2-BD59-A6C34878D82A}">
                    <a16:rowId xmlns:a16="http://schemas.microsoft.com/office/drawing/2014/main" val="4056484784"/>
                  </a:ext>
                </a:extLst>
              </a:tr>
              <a:tr h="662494">
                <a:tc>
                  <a:txBody>
                    <a:bodyPr/>
                    <a:lstStyle/>
                    <a:p>
                      <a:pPr>
                        <a:lnSpc>
                          <a:spcPct val="100000"/>
                        </a:lnSpc>
                      </a:pPr>
                      <a:r>
                        <a:rPr lang="en-GB" sz="1600" b="1" noProof="0" dirty="0"/>
                        <a:t>Confirmed objective response rate, n (%)</a:t>
                      </a:r>
                      <a:br>
                        <a:rPr lang="en-GB" sz="1600" b="1" noProof="0" dirty="0"/>
                      </a:br>
                      <a:r>
                        <a:rPr lang="en-GB" sz="1600" b="1" noProof="0" dirty="0"/>
                        <a:t>     95% confidence interval</a:t>
                      </a:r>
                      <a:r>
                        <a:rPr lang="en-GB" sz="1600" b="1" baseline="30000" noProof="0" dirty="0"/>
                        <a:t>1</a:t>
                      </a:r>
                    </a:p>
                  </a:txBody>
                  <a:tcPr marT="61200" marB="61200"/>
                </a:tc>
                <a:tc>
                  <a:txBody>
                    <a:bodyPr/>
                    <a:lstStyle/>
                    <a:p>
                      <a:pPr algn="ctr">
                        <a:lnSpc>
                          <a:spcPct val="100000"/>
                        </a:lnSpc>
                      </a:pPr>
                      <a:r>
                        <a:rPr lang="en-GB" sz="1600" noProof="0" dirty="0"/>
                        <a:t>55 (44)</a:t>
                      </a:r>
                      <a:br>
                        <a:rPr lang="en-GB" sz="1600" noProof="0" dirty="0"/>
                      </a:br>
                      <a:r>
                        <a:rPr lang="en-GB" sz="1600" noProof="0" dirty="0"/>
                        <a:t>(35.1, 53.2)</a:t>
                      </a:r>
                    </a:p>
                  </a:txBody>
                  <a:tcPr marT="61200" marB="61200"/>
                </a:tc>
                <a:extLst>
                  <a:ext uri="{0D108BD9-81ED-4DB2-BD59-A6C34878D82A}">
                    <a16:rowId xmlns:a16="http://schemas.microsoft.com/office/drawing/2014/main" val="3119937513"/>
                  </a:ext>
                </a:extLst>
              </a:tr>
              <a:tr h="405082">
                <a:tc gridSpan="2">
                  <a:txBody>
                    <a:bodyPr/>
                    <a:lstStyle/>
                    <a:p>
                      <a:pPr>
                        <a:lnSpc>
                          <a:spcPct val="100000"/>
                        </a:lnSpc>
                      </a:pPr>
                      <a:r>
                        <a:rPr lang="en-GB" sz="1600" b="1" noProof="0" dirty="0"/>
                        <a:t>Best overall response </a:t>
                      </a:r>
                      <a:r>
                        <a:rPr lang="en-GB" sz="1600" b="1" noProof="0" dirty="0">
                          <a:solidFill>
                            <a:schemeClr val="tx1"/>
                          </a:solidFill>
                        </a:rPr>
                        <a:t>per RECIST </a:t>
                      </a:r>
                      <a:r>
                        <a:rPr lang="en-GB" sz="1600" b="1" noProof="0" dirty="0"/>
                        <a:t>v. 1.1, n (%)</a:t>
                      </a:r>
                    </a:p>
                  </a:txBody>
                  <a:tcPr marT="61200" marB="61200"/>
                </a:tc>
                <a:tc hMerge="1">
                  <a:txBody>
                    <a:bodyPr/>
                    <a:lstStyle/>
                    <a:p>
                      <a:pPr algn="ctr"/>
                      <a:endParaRPr lang="en-US" sz="1200" dirty="0"/>
                    </a:p>
                  </a:txBody>
                  <a:tcPr marT="25200" marB="25200"/>
                </a:tc>
                <a:extLst>
                  <a:ext uri="{0D108BD9-81ED-4DB2-BD59-A6C34878D82A}">
                    <a16:rowId xmlns:a16="http://schemas.microsoft.com/office/drawing/2014/main" val="48977010"/>
                  </a:ext>
                </a:extLst>
              </a:tr>
              <a:tr h="405082">
                <a:tc>
                  <a:txBody>
                    <a:bodyPr/>
                    <a:lstStyle/>
                    <a:p>
                      <a:pPr marL="0" indent="179388">
                        <a:lnSpc>
                          <a:spcPct val="100000"/>
                        </a:lnSpc>
                        <a:tabLst/>
                      </a:pPr>
                      <a:r>
                        <a:rPr lang="en-GB" sz="1600" noProof="0" dirty="0"/>
                        <a:t>Complete response</a:t>
                      </a:r>
                    </a:p>
                  </a:txBody>
                  <a:tcPr marT="61200" marB="61200"/>
                </a:tc>
                <a:tc>
                  <a:txBody>
                    <a:bodyPr/>
                    <a:lstStyle/>
                    <a:p>
                      <a:pPr algn="ctr">
                        <a:lnSpc>
                          <a:spcPct val="100000"/>
                        </a:lnSpc>
                      </a:pPr>
                      <a:r>
                        <a:rPr lang="en-GB" sz="1600" noProof="0" dirty="0"/>
                        <a:t>15 (12)</a:t>
                      </a:r>
                    </a:p>
                  </a:txBody>
                  <a:tcPr marT="61200" marB="61200"/>
                </a:tc>
                <a:extLst>
                  <a:ext uri="{0D108BD9-81ED-4DB2-BD59-A6C34878D82A}">
                    <a16:rowId xmlns:a16="http://schemas.microsoft.com/office/drawing/2014/main" val="2391257566"/>
                  </a:ext>
                </a:extLst>
              </a:tr>
              <a:tr h="405082">
                <a:tc>
                  <a:txBody>
                    <a:bodyPr/>
                    <a:lstStyle/>
                    <a:p>
                      <a:pPr marL="0" indent="179388">
                        <a:lnSpc>
                          <a:spcPct val="100000"/>
                        </a:lnSpc>
                        <a:tabLst/>
                      </a:pPr>
                      <a:r>
                        <a:rPr lang="en-GB" sz="1600" noProof="0" dirty="0"/>
                        <a:t>Partial response</a:t>
                      </a:r>
                    </a:p>
                  </a:txBody>
                  <a:tcPr marT="61200" marB="61200"/>
                </a:tc>
                <a:tc>
                  <a:txBody>
                    <a:bodyPr/>
                    <a:lstStyle/>
                    <a:p>
                      <a:pPr algn="ctr">
                        <a:lnSpc>
                          <a:spcPct val="100000"/>
                        </a:lnSpc>
                      </a:pPr>
                      <a:r>
                        <a:rPr lang="en-GB" sz="1600" noProof="0" dirty="0"/>
                        <a:t>40 (32)</a:t>
                      </a:r>
                    </a:p>
                  </a:txBody>
                  <a:tcPr marT="61200" marB="61200"/>
                </a:tc>
                <a:extLst>
                  <a:ext uri="{0D108BD9-81ED-4DB2-BD59-A6C34878D82A}">
                    <a16:rowId xmlns:a16="http://schemas.microsoft.com/office/drawing/2014/main" val="1586569914"/>
                  </a:ext>
                </a:extLst>
              </a:tr>
              <a:tr h="405082">
                <a:tc>
                  <a:txBody>
                    <a:bodyPr/>
                    <a:lstStyle/>
                    <a:p>
                      <a:pPr marL="0" indent="179388">
                        <a:lnSpc>
                          <a:spcPct val="100000"/>
                        </a:lnSpc>
                        <a:tabLst/>
                      </a:pPr>
                      <a:r>
                        <a:rPr lang="en-GB" sz="1600" noProof="0" dirty="0"/>
                        <a:t>Stable disease</a:t>
                      </a:r>
                    </a:p>
                  </a:txBody>
                  <a:tcPr marT="61200" marB="61200"/>
                </a:tc>
                <a:tc>
                  <a:txBody>
                    <a:bodyPr/>
                    <a:lstStyle/>
                    <a:p>
                      <a:pPr algn="ctr">
                        <a:lnSpc>
                          <a:spcPct val="100000"/>
                        </a:lnSpc>
                      </a:pPr>
                      <a:r>
                        <a:rPr lang="en-GB" sz="1600" noProof="0" dirty="0"/>
                        <a:t>35 (28)</a:t>
                      </a:r>
                    </a:p>
                  </a:txBody>
                  <a:tcPr marT="61200" marB="61200"/>
                </a:tc>
                <a:extLst>
                  <a:ext uri="{0D108BD9-81ED-4DB2-BD59-A6C34878D82A}">
                    <a16:rowId xmlns:a16="http://schemas.microsoft.com/office/drawing/2014/main" val="2001169180"/>
                  </a:ext>
                </a:extLst>
              </a:tr>
              <a:tr h="405082">
                <a:tc>
                  <a:txBody>
                    <a:bodyPr/>
                    <a:lstStyle/>
                    <a:p>
                      <a:pPr marL="0" indent="179388">
                        <a:lnSpc>
                          <a:spcPct val="100000"/>
                        </a:lnSpc>
                        <a:tabLst/>
                      </a:pPr>
                      <a:r>
                        <a:rPr lang="en-GB" sz="1600" noProof="0" dirty="0"/>
                        <a:t>Progressive disease</a:t>
                      </a:r>
                    </a:p>
                  </a:txBody>
                  <a:tcPr marT="61200" marB="61200"/>
                </a:tc>
                <a:tc>
                  <a:txBody>
                    <a:bodyPr/>
                    <a:lstStyle/>
                    <a:p>
                      <a:pPr algn="ctr">
                        <a:lnSpc>
                          <a:spcPct val="100000"/>
                        </a:lnSpc>
                      </a:pPr>
                      <a:r>
                        <a:rPr lang="en-GB" sz="1600" noProof="0" dirty="0"/>
                        <a:t>23 (18)</a:t>
                      </a:r>
                    </a:p>
                  </a:txBody>
                  <a:tcPr marT="61200" marB="61200"/>
                </a:tc>
                <a:extLst>
                  <a:ext uri="{0D108BD9-81ED-4DB2-BD59-A6C34878D82A}">
                    <a16:rowId xmlns:a16="http://schemas.microsoft.com/office/drawing/2014/main" val="3387744658"/>
                  </a:ext>
                </a:extLst>
              </a:tr>
              <a:tr h="405082">
                <a:tc>
                  <a:txBody>
                    <a:bodyPr/>
                    <a:lstStyle/>
                    <a:p>
                      <a:pPr marL="0" indent="179388">
                        <a:lnSpc>
                          <a:spcPct val="100000"/>
                        </a:lnSpc>
                        <a:tabLst/>
                      </a:pPr>
                      <a:r>
                        <a:rPr lang="en-GB" sz="1600" noProof="0" dirty="0"/>
                        <a:t>Not evaluable</a:t>
                      </a:r>
                      <a:r>
                        <a:rPr lang="en-GB" sz="1600" baseline="30000" noProof="0" dirty="0"/>
                        <a:t>2</a:t>
                      </a:r>
                    </a:p>
                  </a:txBody>
                  <a:tcPr marT="61200" marB="61200"/>
                </a:tc>
                <a:tc>
                  <a:txBody>
                    <a:bodyPr/>
                    <a:lstStyle/>
                    <a:p>
                      <a:pPr algn="ctr">
                        <a:lnSpc>
                          <a:spcPct val="100000"/>
                        </a:lnSpc>
                      </a:pPr>
                      <a:r>
                        <a:rPr lang="en-GB" sz="1600" noProof="0" dirty="0"/>
                        <a:t>12 (10)</a:t>
                      </a:r>
                    </a:p>
                  </a:txBody>
                  <a:tcPr marT="61200" marB="61200"/>
                </a:tc>
                <a:extLst>
                  <a:ext uri="{0D108BD9-81ED-4DB2-BD59-A6C34878D82A}">
                    <a16:rowId xmlns:a16="http://schemas.microsoft.com/office/drawing/2014/main" val="4199024587"/>
                  </a:ext>
                </a:extLst>
              </a:tr>
              <a:tr h="809586">
                <a:tc gridSpan="2">
                  <a:txBody>
                    <a:bodyPr/>
                    <a:lstStyle/>
                    <a:p>
                      <a:pPr marL="0" indent="7938">
                        <a:lnSpc>
                          <a:spcPct val="100000"/>
                        </a:lnSpc>
                        <a:tabLst/>
                      </a:pPr>
                      <a:r>
                        <a:rPr lang="en-GB" sz="1400" baseline="30000" noProof="0" dirty="0"/>
                        <a:t>1</a:t>
                      </a:r>
                      <a:r>
                        <a:rPr lang="en-GB" sz="1400" noProof="0" dirty="0"/>
                        <a:t>Computed using the Clopper-Pearson method;  </a:t>
                      </a:r>
                      <a:r>
                        <a:rPr lang="en-GB" sz="1400" baseline="30000" noProof="0" dirty="0"/>
                        <a:t>2</a:t>
                      </a:r>
                      <a:r>
                        <a:rPr lang="en-GB" sz="1400" noProof="0" dirty="0"/>
                        <a:t>Includes 10 patients who discontinued study prior to post-baseline response assessment, 1 patient who had uninterpretable post-baseline assessment and </a:t>
                      </a:r>
                      <a:r>
                        <a:rPr lang="en-GB" sz="1400" noProof="0" dirty="0">
                          <a:solidFill>
                            <a:schemeClr val="tx1"/>
                          </a:solidFill>
                        </a:rPr>
                        <a:t>1 patient whose </a:t>
                      </a:r>
                      <a:r>
                        <a:rPr lang="en-GB" sz="1400" noProof="0" dirty="0"/>
                        <a:t>post-baseline assessment did not meet the minimum interval requirement for stable disease</a:t>
                      </a:r>
                    </a:p>
                  </a:txBody>
                  <a:tcPr marT="61200" marB="61200">
                    <a:noFill/>
                  </a:tcPr>
                </a:tc>
                <a:tc hMerge="1">
                  <a:txBody>
                    <a:bodyPr/>
                    <a:lstStyle/>
                    <a:p>
                      <a:pPr algn="ctr"/>
                      <a:endParaRPr lang="en-US" sz="1200" dirty="0"/>
                    </a:p>
                  </a:txBody>
                  <a:tcPr marT="36000" marB="36000"/>
                </a:tc>
                <a:extLst>
                  <a:ext uri="{0D108BD9-81ED-4DB2-BD59-A6C34878D82A}">
                    <a16:rowId xmlns:a16="http://schemas.microsoft.com/office/drawing/2014/main" val="3475557046"/>
                  </a:ext>
                </a:extLst>
              </a:tr>
            </a:tbl>
          </a:graphicData>
        </a:graphic>
      </p:graphicFrame>
      <p:sp>
        <p:nvSpPr>
          <p:cNvPr id="3" name="TextBox 2">
            <a:extLst>
              <a:ext uri="{FF2B5EF4-FFF2-40B4-BE49-F238E27FC236}">
                <a16:creationId xmlns:a16="http://schemas.microsoft.com/office/drawing/2014/main" id="{DC28E0F0-70ED-4A38-B0F8-2F8DCE0AD3C9}"/>
              </a:ext>
            </a:extLst>
          </p:cNvPr>
          <p:cNvSpPr txBox="1"/>
          <p:nvPr/>
        </p:nvSpPr>
        <p:spPr>
          <a:xfrm>
            <a:off x="678477" y="1209824"/>
            <a:ext cx="8465523" cy="369332"/>
          </a:xfrm>
          <a:prstGeom prst="rect">
            <a:avLst/>
          </a:prstGeom>
          <a:noFill/>
        </p:spPr>
        <p:txBody>
          <a:bodyPr wrap="none" rtlCol="0">
            <a:spAutoFit/>
          </a:bodyPr>
          <a:lstStyle/>
          <a:p>
            <a:pPr marL="342900" indent="-342900">
              <a:buClr>
                <a:schemeClr val="accent1"/>
              </a:buClr>
              <a:buFont typeface="Arial" panose="020B0604020202020204" pitchFamily="34" charset="0"/>
              <a:buChar char="•"/>
            </a:pPr>
            <a:r>
              <a:rPr lang="en-GB" dirty="0">
                <a:solidFill>
                  <a:schemeClr val="tx2"/>
                </a:solidFill>
                <a:ea typeface="Aileron" charset="0"/>
                <a:cs typeface="Aileron" charset="0"/>
              </a:rPr>
              <a:t>EV-201 results highly consistent with phase 1 EV-101 trial in same patient population</a:t>
            </a:r>
          </a:p>
        </p:txBody>
      </p:sp>
    </p:spTree>
    <p:extLst>
      <p:ext uri="{BB962C8B-B14F-4D97-AF65-F5344CB8AC3E}">
        <p14:creationId xmlns:p14="http://schemas.microsoft.com/office/powerpoint/2010/main" val="180564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948584-00DA-3145-B5F8-1B3A4B93F0B3}"/>
              </a:ext>
            </a:extLst>
          </p:cNvPr>
          <p:cNvSpPr>
            <a:spLocks noGrp="1"/>
          </p:cNvSpPr>
          <p:nvPr>
            <p:ph type="body" idx="1"/>
          </p:nvPr>
        </p:nvSpPr>
        <p:spPr>
          <a:xfrm>
            <a:off x="446449" y="1245706"/>
            <a:ext cx="8229600" cy="702470"/>
          </a:xfrm>
        </p:spPr>
        <p:txBody>
          <a:bodyPr/>
          <a:lstStyle/>
          <a:p>
            <a:r>
              <a:rPr lang="en-US" dirty="0"/>
              <a:t>Ev-201: cohort 1 duration of response with </a:t>
            </a:r>
            <a:br>
              <a:rPr lang="en-US" dirty="0"/>
            </a:br>
            <a:r>
              <a:rPr lang="en-US" dirty="0" err="1"/>
              <a:t>enfortumab</a:t>
            </a:r>
            <a:r>
              <a:rPr lang="en-US" dirty="0"/>
              <a:t> </a:t>
            </a:r>
            <a:r>
              <a:rPr lang="en-US" dirty="0" err="1"/>
              <a:t>vedotin</a:t>
            </a:r>
            <a:endParaRPr lang="en-US" dirty="0"/>
          </a:p>
        </p:txBody>
      </p:sp>
      <p:sp>
        <p:nvSpPr>
          <p:cNvPr id="9" name="Title 8">
            <a:extLst>
              <a:ext uri="{FF2B5EF4-FFF2-40B4-BE49-F238E27FC236}">
                <a16:creationId xmlns:a16="http://schemas.microsoft.com/office/drawing/2014/main" id="{91F6E73C-1534-A44E-B358-6887E371C6A3}"/>
              </a:ext>
            </a:extLst>
          </p:cNvPr>
          <p:cNvSpPr>
            <a:spLocks noGrp="1"/>
          </p:cNvSpPr>
          <p:nvPr>
            <p:ph type="title"/>
          </p:nvPr>
        </p:nvSpPr>
        <p:spPr/>
        <p:txBody>
          <a:bodyPr/>
          <a:lstStyle/>
          <a:p>
            <a:r>
              <a:rPr lang="en-US" dirty="0"/>
              <a:t>EV-201: Duration of response</a:t>
            </a:r>
          </a:p>
        </p:txBody>
      </p:sp>
      <p:sp>
        <p:nvSpPr>
          <p:cNvPr id="2" name="Slide Number Placeholder 1">
            <a:extLst>
              <a:ext uri="{FF2B5EF4-FFF2-40B4-BE49-F238E27FC236}">
                <a16:creationId xmlns:a16="http://schemas.microsoft.com/office/drawing/2014/main" id="{407FEBE3-048B-7F43-958C-8918ABA24DC9}"/>
              </a:ext>
            </a:extLst>
          </p:cNvPr>
          <p:cNvSpPr>
            <a:spLocks noGrp="1"/>
          </p:cNvSpPr>
          <p:nvPr>
            <p:ph type="sldNum" sz="quarter" idx="4"/>
          </p:nvPr>
        </p:nvSpPr>
        <p:spPr/>
        <p:txBody>
          <a:bodyPr/>
          <a:lstStyle/>
          <a:p>
            <a:fld id="{AA6A0F54-4E63-8744-8F84-F9CDDD77DBF4}" type="slidenum">
              <a:rPr lang="en-US" smtClean="0"/>
              <a:pPr/>
              <a:t>11</a:t>
            </a:fld>
            <a:endParaRPr lang="en-US" dirty="0"/>
          </a:p>
        </p:txBody>
      </p:sp>
      <p:sp>
        <p:nvSpPr>
          <p:cNvPr id="6" name="Content Placeholder 5">
            <a:extLst>
              <a:ext uri="{FF2B5EF4-FFF2-40B4-BE49-F238E27FC236}">
                <a16:creationId xmlns:a16="http://schemas.microsoft.com/office/drawing/2014/main" id="{72F3FEFE-CB84-CF4C-A43D-DAEC771361CD}"/>
              </a:ext>
            </a:extLst>
          </p:cNvPr>
          <p:cNvSpPr>
            <a:spLocks noGrp="1"/>
          </p:cNvSpPr>
          <p:nvPr>
            <p:ph sz="quarter" idx="15"/>
          </p:nvPr>
        </p:nvSpPr>
        <p:spPr>
          <a:xfrm>
            <a:off x="465138" y="6309320"/>
            <a:ext cx="7851278" cy="365125"/>
          </a:xfrm>
        </p:spPr>
        <p:txBody>
          <a:bodyPr/>
          <a:lstStyle/>
          <a:p>
            <a:pPr>
              <a:spcBef>
                <a:spcPts val="300"/>
              </a:spcBef>
            </a:pPr>
            <a:r>
              <a:rPr lang="en-GB" dirty="0"/>
              <a:t>BICR, blinded independent central review; CR, complete response; DOR, duration of response; PR, partial response</a:t>
            </a:r>
          </a:p>
          <a:p>
            <a:pPr>
              <a:spcBef>
                <a:spcPts val="300"/>
              </a:spcBef>
            </a:pPr>
            <a:r>
              <a:rPr lang="en-GB" dirty="0" err="1"/>
              <a:t>Petrylak</a:t>
            </a:r>
            <a:r>
              <a:rPr lang="en-GB" dirty="0"/>
              <a:t> D, et al. Journal of Clinical Oncology 2019;37(18_suppl):4505; </a:t>
            </a:r>
            <a:r>
              <a:rPr lang="en-GB" dirty="0">
                <a:solidFill>
                  <a:schemeClr val="tx2"/>
                </a:solidFill>
                <a:latin typeface="Aileron" charset="0"/>
                <a:ea typeface="Aileron" charset="0"/>
                <a:cs typeface="Aileron" charset="0"/>
              </a:rPr>
              <a:t>Rosenberg JE, et al. </a:t>
            </a:r>
            <a:r>
              <a:rPr lang="en-US" dirty="0">
                <a:solidFill>
                  <a:schemeClr val="tx2"/>
                </a:solidFill>
                <a:latin typeface="Aileron" charset="0"/>
                <a:ea typeface="Aileron" charset="0"/>
                <a:cs typeface="Aileron" charset="0"/>
              </a:rPr>
              <a:t>Journal of Clinical Oncology 2019;37(29):2592-2600</a:t>
            </a:r>
            <a:endParaRPr lang="en-GB" dirty="0">
              <a:solidFill>
                <a:schemeClr val="tx2"/>
              </a:solidFill>
            </a:endParaRPr>
          </a:p>
        </p:txBody>
      </p:sp>
      <p:grpSp>
        <p:nvGrpSpPr>
          <p:cNvPr id="8" name="Group 7">
            <a:extLst>
              <a:ext uri="{FF2B5EF4-FFF2-40B4-BE49-F238E27FC236}">
                <a16:creationId xmlns:a16="http://schemas.microsoft.com/office/drawing/2014/main" id="{FFEE1A8A-0492-4B2B-8C44-399DEF9AC871}"/>
              </a:ext>
            </a:extLst>
          </p:cNvPr>
          <p:cNvGrpSpPr/>
          <p:nvPr/>
        </p:nvGrpSpPr>
        <p:grpSpPr>
          <a:xfrm>
            <a:off x="852132" y="2204864"/>
            <a:ext cx="7439736" cy="3591079"/>
            <a:chOff x="852132" y="2204864"/>
            <a:chExt cx="7439736" cy="3591079"/>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3" t="10944" r="3170" b="8842"/>
            <a:stretch/>
          </p:blipFill>
          <p:spPr bwMode="auto">
            <a:xfrm>
              <a:off x="852132" y="2204864"/>
              <a:ext cx="7439736" cy="359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6C17BFDA-DD38-4FBB-A1B1-E14990088D8A}"/>
                </a:ext>
              </a:extLst>
            </p:cNvPr>
            <p:cNvSpPr/>
            <p:nvPr/>
          </p:nvSpPr>
          <p:spPr>
            <a:xfrm>
              <a:off x="5436096" y="4581128"/>
              <a:ext cx="216024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081F4AFC-C707-4D0F-ABEF-D947973F223D}"/>
              </a:ext>
            </a:extLst>
          </p:cNvPr>
          <p:cNvSpPr txBox="1"/>
          <p:nvPr/>
        </p:nvSpPr>
        <p:spPr>
          <a:xfrm>
            <a:off x="5220072" y="4487339"/>
            <a:ext cx="2376264" cy="461665"/>
          </a:xfrm>
          <a:prstGeom prst="rect">
            <a:avLst/>
          </a:prstGeom>
          <a:noFill/>
        </p:spPr>
        <p:txBody>
          <a:bodyPr wrap="square" rtlCol="0">
            <a:spAutoFit/>
          </a:bodyPr>
          <a:lstStyle/>
          <a:p>
            <a:r>
              <a:rPr lang="en-GB" sz="1200" dirty="0">
                <a:solidFill>
                  <a:schemeClr val="tx2">
                    <a:lumMod val="75000"/>
                  </a:schemeClr>
                </a:solidFill>
                <a:ea typeface="Aileron" charset="0"/>
                <a:cs typeface="Aileron" charset="0"/>
              </a:rPr>
              <a:t>At the time of analysis, 44% of responders had ongoing responses</a:t>
            </a:r>
          </a:p>
        </p:txBody>
      </p:sp>
    </p:spTree>
    <p:extLst>
      <p:ext uri="{BB962C8B-B14F-4D97-AF65-F5344CB8AC3E}">
        <p14:creationId xmlns:p14="http://schemas.microsoft.com/office/powerpoint/2010/main" val="7480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8E623F02-A81B-8F43-89BC-5E2B5AE0C96A}"/>
              </a:ext>
            </a:extLst>
          </p:cNvPr>
          <p:cNvSpPr>
            <a:spLocks noGrp="1"/>
          </p:cNvSpPr>
          <p:nvPr>
            <p:ph sz="quarter" idx="17"/>
          </p:nvPr>
        </p:nvSpPr>
        <p:spPr/>
        <p:txBody>
          <a:bodyPr/>
          <a:lstStyle/>
          <a:p>
            <a:r>
              <a:rPr lang="en-US" dirty="0"/>
              <a:t>Most common adverse reactions (≥ 20%) included fatigue, peripheral neuropathy, decreased appetite, rash, alopecia, nausea, dysgeusia, diarrhea, dry eye, pruritus and dry skin</a:t>
            </a:r>
            <a:r>
              <a:rPr lang="en-US" baseline="30000" dirty="0"/>
              <a:t>3</a:t>
            </a:r>
            <a:r>
              <a:rPr lang="en-US" dirty="0"/>
              <a:t> </a:t>
            </a:r>
          </a:p>
          <a:p>
            <a:r>
              <a:rPr lang="en-US" dirty="0"/>
              <a:t>Recommend holding treatment if blood glucose &gt;250mg/dL</a:t>
            </a:r>
            <a:r>
              <a:rPr lang="en-US" baseline="30000" dirty="0"/>
              <a:t>3</a:t>
            </a:r>
          </a:p>
          <a:p>
            <a:r>
              <a:rPr lang="en-US" dirty="0"/>
              <a:t>Permanently discontinue for peripheral neuropathy </a:t>
            </a:r>
            <a:r>
              <a:rPr lang="en-US" dirty="0">
                <a:latin typeface="+mn-lt"/>
              </a:rPr>
              <a:t>≥</a:t>
            </a:r>
            <a:r>
              <a:rPr lang="en-US" dirty="0">
                <a:latin typeface="PT Sans" panose="020B0503020203020204" pitchFamily="34" charset="0"/>
              </a:rPr>
              <a:t> </a:t>
            </a:r>
            <a:r>
              <a:rPr lang="en-US" dirty="0"/>
              <a:t>grade 3</a:t>
            </a:r>
            <a:r>
              <a:rPr lang="en-US" baseline="30000" dirty="0"/>
              <a:t>3</a:t>
            </a:r>
          </a:p>
        </p:txBody>
      </p:sp>
      <p:sp>
        <p:nvSpPr>
          <p:cNvPr id="2" name="Title 1"/>
          <p:cNvSpPr>
            <a:spLocks noGrp="1"/>
          </p:cNvSpPr>
          <p:nvPr>
            <p:ph type="title"/>
          </p:nvPr>
        </p:nvSpPr>
        <p:spPr>
          <a:xfrm>
            <a:off x="464400" y="246565"/>
            <a:ext cx="6555600" cy="807285"/>
          </a:xfrm>
        </p:spPr>
        <p:txBody>
          <a:bodyPr/>
          <a:lstStyle/>
          <a:p>
            <a:r>
              <a:rPr lang="en-US"/>
              <a:t>EV-201: Treatment Related </a:t>
            </a:r>
            <a:br>
              <a:rPr lang="en-US"/>
            </a:br>
            <a:r>
              <a:rPr lang="en-US"/>
              <a:t>Adverse Events</a:t>
            </a:r>
            <a:endParaRPr lang="en-US" dirty="0"/>
          </a:p>
        </p:txBody>
      </p:sp>
      <p:sp>
        <p:nvSpPr>
          <p:cNvPr id="3" name="Slide Number Placeholder 2">
            <a:extLst>
              <a:ext uri="{FF2B5EF4-FFF2-40B4-BE49-F238E27FC236}">
                <a16:creationId xmlns:a16="http://schemas.microsoft.com/office/drawing/2014/main" id="{9CE3A42A-C8FF-7141-9A73-CA48EBAAF98B}"/>
              </a:ext>
            </a:extLst>
          </p:cNvPr>
          <p:cNvSpPr>
            <a:spLocks noGrp="1"/>
          </p:cNvSpPr>
          <p:nvPr>
            <p:ph type="sldNum" sz="quarter" idx="4"/>
          </p:nvPr>
        </p:nvSpPr>
        <p:spPr/>
        <p:txBody>
          <a:bodyPr/>
          <a:lstStyle/>
          <a:p>
            <a:fld id="{AA6A0F54-4E63-8744-8F84-F9CDDD77DBF4}" type="slidenum">
              <a:rPr lang="en-US" smtClean="0"/>
              <a:pPr/>
              <a:t>12</a:t>
            </a:fld>
            <a:endParaRPr lang="en-US" dirty="0"/>
          </a:p>
        </p:txBody>
      </p:sp>
      <p:sp>
        <p:nvSpPr>
          <p:cNvPr id="23" name="Content Placeholder 22">
            <a:extLst>
              <a:ext uri="{FF2B5EF4-FFF2-40B4-BE49-F238E27FC236}">
                <a16:creationId xmlns:a16="http://schemas.microsoft.com/office/drawing/2014/main" id="{FC318C69-6736-884A-994B-9F7238F09AC1}"/>
              </a:ext>
            </a:extLst>
          </p:cNvPr>
          <p:cNvSpPr>
            <a:spLocks noGrp="1"/>
          </p:cNvSpPr>
          <p:nvPr>
            <p:ph sz="quarter" idx="15"/>
          </p:nvPr>
        </p:nvSpPr>
        <p:spPr>
          <a:xfrm>
            <a:off x="465137" y="6309320"/>
            <a:ext cx="7946467" cy="365125"/>
          </a:xfrm>
        </p:spPr>
        <p:txBody>
          <a:bodyPr/>
          <a:lstStyle/>
          <a:p>
            <a:pPr>
              <a:spcBef>
                <a:spcPts val="300"/>
              </a:spcBef>
            </a:pPr>
            <a:r>
              <a:rPr lang="en-GB" dirty="0"/>
              <a:t>AEs, adverse events</a:t>
            </a:r>
          </a:p>
          <a:p>
            <a:pPr>
              <a:spcBef>
                <a:spcPts val="300"/>
              </a:spcBef>
            </a:pPr>
            <a:r>
              <a:rPr lang="en-GB" dirty="0"/>
              <a:t>1. </a:t>
            </a:r>
            <a:r>
              <a:rPr lang="en-GB" dirty="0" err="1"/>
              <a:t>Petrylak</a:t>
            </a:r>
            <a:r>
              <a:rPr lang="en-GB" dirty="0"/>
              <a:t> D, et al. Journal of Clinical Oncology 2019;37(18_suppl):4505; 2. </a:t>
            </a:r>
            <a:r>
              <a:rPr lang="en-GB" dirty="0">
                <a:solidFill>
                  <a:schemeClr val="tx2"/>
                </a:solidFill>
                <a:latin typeface="Aileron" charset="0"/>
                <a:ea typeface="Aileron" charset="0"/>
                <a:cs typeface="Aileron" charset="0"/>
              </a:rPr>
              <a:t>Rosenberg JE, et al. </a:t>
            </a:r>
            <a:r>
              <a:rPr lang="en-US" dirty="0">
                <a:solidFill>
                  <a:schemeClr val="tx2"/>
                </a:solidFill>
                <a:latin typeface="Aileron" charset="0"/>
                <a:ea typeface="Aileron" charset="0"/>
                <a:cs typeface="Aileron" charset="0"/>
              </a:rPr>
              <a:t>Journal of Clinical Oncology 2019;37(29):2592-2600; 3. </a:t>
            </a:r>
            <a:r>
              <a:rPr lang="en-US" dirty="0" err="1">
                <a:solidFill>
                  <a:schemeClr val="tx2"/>
                </a:solidFill>
                <a:latin typeface="Aileron" charset="0"/>
                <a:ea typeface="Aileron" charset="0"/>
                <a:cs typeface="Aileron" charset="0"/>
              </a:rPr>
              <a:t>Enfortumab</a:t>
            </a:r>
            <a:r>
              <a:rPr lang="en-US" dirty="0">
                <a:solidFill>
                  <a:schemeClr val="tx2"/>
                </a:solidFill>
                <a:latin typeface="Aileron" charset="0"/>
                <a:ea typeface="Aileron" charset="0"/>
                <a:cs typeface="Aileron" charset="0"/>
              </a:rPr>
              <a:t> </a:t>
            </a:r>
            <a:r>
              <a:rPr lang="en-US" dirty="0" err="1">
                <a:solidFill>
                  <a:schemeClr val="tx2"/>
                </a:solidFill>
                <a:latin typeface="Aileron" charset="0"/>
                <a:ea typeface="Aileron" charset="0"/>
                <a:cs typeface="Aileron" charset="0"/>
              </a:rPr>
              <a:t>vedotin</a:t>
            </a:r>
            <a:r>
              <a:rPr lang="en-US" dirty="0">
                <a:solidFill>
                  <a:schemeClr val="tx2"/>
                </a:solidFill>
                <a:latin typeface="Aileron" charset="0"/>
                <a:ea typeface="Aileron" charset="0"/>
                <a:cs typeface="Aileron" charset="0"/>
              </a:rPr>
              <a:t> prescribing information, Dec 2019</a:t>
            </a:r>
            <a:endParaRPr lang="en-GB" dirty="0"/>
          </a:p>
        </p:txBody>
      </p:sp>
      <p:graphicFrame>
        <p:nvGraphicFramePr>
          <p:cNvPr id="33" name="Content Placeholder 10">
            <a:extLst>
              <a:ext uri="{FF2B5EF4-FFF2-40B4-BE49-F238E27FC236}">
                <a16:creationId xmlns:a16="http://schemas.microsoft.com/office/drawing/2014/main" id="{23EE9DF5-6C9D-2B4A-9A58-B1725C4E3ADB}"/>
              </a:ext>
            </a:extLst>
          </p:cNvPr>
          <p:cNvGraphicFramePr>
            <a:graphicFrameLocks/>
          </p:cNvGraphicFramePr>
          <p:nvPr>
            <p:extLst>
              <p:ext uri="{D42A27DB-BD31-4B8C-83A1-F6EECF244321}">
                <p14:modId xmlns:p14="http://schemas.microsoft.com/office/powerpoint/2010/main" val="3114971260"/>
              </p:ext>
            </p:extLst>
          </p:nvPr>
        </p:nvGraphicFramePr>
        <p:xfrm>
          <a:off x="464400" y="1463486"/>
          <a:ext cx="3886200" cy="3474720"/>
        </p:xfrm>
        <a:graphic>
          <a:graphicData uri="http://schemas.openxmlformats.org/drawingml/2006/table">
            <a:tbl>
              <a:tblPr firstRow="1" bandRow="1">
                <a:tableStyleId>{5C22544A-7EE6-4342-B048-85BDC9FD1C3A}</a:tableStyleId>
              </a:tblPr>
              <a:tblGrid>
                <a:gridCol w="2215158">
                  <a:extLst>
                    <a:ext uri="{9D8B030D-6E8A-4147-A177-3AD203B41FA5}">
                      <a16:colId xmlns:a16="http://schemas.microsoft.com/office/drawing/2014/main" val="1014282171"/>
                    </a:ext>
                  </a:extLst>
                </a:gridCol>
                <a:gridCol w="835521">
                  <a:extLst>
                    <a:ext uri="{9D8B030D-6E8A-4147-A177-3AD203B41FA5}">
                      <a16:colId xmlns:a16="http://schemas.microsoft.com/office/drawing/2014/main" val="3892946426"/>
                    </a:ext>
                  </a:extLst>
                </a:gridCol>
                <a:gridCol w="835521">
                  <a:extLst>
                    <a:ext uri="{9D8B030D-6E8A-4147-A177-3AD203B41FA5}">
                      <a16:colId xmlns:a16="http://schemas.microsoft.com/office/drawing/2014/main" val="960009933"/>
                    </a:ext>
                  </a:extLst>
                </a:gridCol>
              </a:tblGrid>
              <a:tr h="404040">
                <a:tc rowSpan="2">
                  <a:txBody>
                    <a:bodyPr/>
                    <a:lstStyle/>
                    <a:p>
                      <a:r>
                        <a:rPr lang="en-US" sz="1200" dirty="0">
                          <a:solidFill>
                            <a:schemeClr val="bg1"/>
                          </a:solidFill>
                        </a:rPr>
                        <a:t>Cohort 1 </a:t>
                      </a:r>
                      <a:r>
                        <a:rPr lang="en-US" sz="1200" dirty="0"/>
                        <a:t>Treatment-related AEs by preferred term in ≥20% of patients (any Grade)</a:t>
                      </a:r>
                      <a:r>
                        <a:rPr lang="en-US" sz="1200" baseline="30000" dirty="0"/>
                        <a:t>1,2</a:t>
                      </a: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a:r>
                        <a:rPr lang="en-US" sz="1200" dirty="0"/>
                        <a:t>Patients (N=125)</a:t>
                      </a:r>
                      <a:br>
                        <a:rPr lang="en-US" sz="1200" dirty="0"/>
                      </a:br>
                      <a:r>
                        <a:rPr lang="en-US" sz="1200" dirty="0"/>
                        <a:t>n (%)</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en-US" sz="1200" dirty="0"/>
                    </a:p>
                  </a:txBody>
                  <a:tcPr/>
                </a:tc>
                <a:extLst>
                  <a:ext uri="{0D108BD9-81ED-4DB2-BD59-A6C34878D82A}">
                    <a16:rowId xmlns:a16="http://schemas.microsoft.com/office/drawing/2014/main" val="1827530164"/>
                  </a:ext>
                </a:extLst>
              </a:tr>
              <a:tr h="173160">
                <a:tc vMerge="1">
                  <a:txBody>
                    <a:bodyPr/>
                    <a:lstStyle/>
                    <a:p>
                      <a:endParaRPr lang="en-US" sz="1200" dirty="0"/>
                    </a:p>
                  </a:txBody>
                  <a:tcPr/>
                </a:tc>
                <a:tc>
                  <a:txBody>
                    <a:bodyPr/>
                    <a:lstStyle/>
                    <a:p>
                      <a:pPr algn="ctr"/>
                      <a:r>
                        <a:rPr lang="en-US" sz="1200" b="1" dirty="0">
                          <a:solidFill>
                            <a:schemeClr val="bg1"/>
                          </a:solidFill>
                        </a:rPr>
                        <a:t>Any Grade</a:t>
                      </a:r>
                    </a:p>
                  </a:txBody>
                  <a:tcPr marL="19440" marR="19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≥Grade 3</a:t>
                      </a:r>
                    </a:p>
                  </a:txBody>
                  <a:tcPr marL="19440" marR="1944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9455490"/>
                  </a:ext>
                </a:extLst>
              </a:tr>
              <a:tr h="234087">
                <a:tc>
                  <a:txBody>
                    <a:bodyPr/>
                    <a:lstStyle/>
                    <a:p>
                      <a:r>
                        <a:rPr lang="en-GB" sz="1200" noProof="0" dirty="0"/>
                        <a:t>Fatigue</a:t>
                      </a:r>
                    </a:p>
                  </a:txBody>
                  <a:tcP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62 (50)</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7 (6)</a:t>
                      </a:r>
                    </a:p>
                  </a:txBody>
                  <a:tcPr marL="19440" marR="19440">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05156253"/>
                  </a:ext>
                </a:extLst>
              </a:tr>
              <a:tr h="234087">
                <a:tc>
                  <a:txBody>
                    <a:bodyPr/>
                    <a:lstStyle/>
                    <a:p>
                      <a:r>
                        <a:rPr lang="en-GB" sz="1200" noProof="0" dirty="0"/>
                        <a:t>Alopecia</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61 (49)</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0</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08446927"/>
                  </a:ext>
                </a:extLst>
              </a:tr>
              <a:tr h="234087">
                <a:tc>
                  <a:txBody>
                    <a:bodyPr/>
                    <a:lstStyle/>
                    <a:p>
                      <a:r>
                        <a:rPr lang="en-GB" sz="1200" noProof="0" dirty="0"/>
                        <a:t>Decreased appetite</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55 (44)</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1 (1)</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4486784"/>
                  </a:ext>
                </a:extLst>
              </a:tr>
              <a:tr h="234087">
                <a:tc>
                  <a:txBody>
                    <a:bodyPr/>
                    <a:lstStyle/>
                    <a:p>
                      <a:r>
                        <a:rPr lang="en-GB" sz="1200" noProof="0" dirty="0" err="1"/>
                        <a:t>Dysgeusia</a:t>
                      </a:r>
                      <a:endParaRPr lang="en-GB" sz="1200" noProof="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50 (40)</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0</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783812"/>
                  </a:ext>
                </a:extLst>
              </a:tr>
              <a:tr h="234087">
                <a:tc>
                  <a:txBody>
                    <a:bodyPr/>
                    <a:lstStyle/>
                    <a:p>
                      <a:r>
                        <a:rPr lang="en-GB" sz="1200" noProof="0" dirty="0"/>
                        <a:t>Peripheral sensory neuropathy</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50 (40)</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2 (2)</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0814530"/>
                  </a:ext>
                </a:extLst>
              </a:tr>
              <a:tr h="234087">
                <a:tc>
                  <a:txBody>
                    <a:bodyPr/>
                    <a:lstStyle/>
                    <a:p>
                      <a:r>
                        <a:rPr lang="en-GB" sz="1200" noProof="0" dirty="0"/>
                        <a:t>Nausea</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49 (39)</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3 (2)</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938703"/>
                  </a:ext>
                </a:extLst>
              </a:tr>
              <a:tr h="234087">
                <a:tc>
                  <a:txBody>
                    <a:bodyPr/>
                    <a:lstStyle/>
                    <a:p>
                      <a:r>
                        <a:rPr lang="en-GB" sz="1200" noProof="0" dirty="0">
                          <a:solidFill>
                            <a:schemeClr val="tx1"/>
                          </a:solidFill>
                        </a:rPr>
                        <a:t>Diarrhoea</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40 (32)</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3 (2)</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61532783"/>
                  </a:ext>
                </a:extLst>
              </a:tr>
              <a:tr h="234087">
                <a:tc>
                  <a:txBody>
                    <a:bodyPr/>
                    <a:lstStyle/>
                    <a:p>
                      <a:r>
                        <a:rPr lang="en-GB" sz="1200" noProof="0" dirty="0">
                          <a:solidFill>
                            <a:schemeClr val="tx1"/>
                          </a:solidFill>
                        </a:rPr>
                        <a:t>Dry skin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28 (22)</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0</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3954991"/>
                  </a:ext>
                </a:extLst>
              </a:tr>
              <a:tr h="234087">
                <a:tc>
                  <a:txBody>
                    <a:bodyPr/>
                    <a:lstStyle/>
                    <a:p>
                      <a:r>
                        <a:rPr lang="en-GB" sz="1200" noProof="0" dirty="0">
                          <a:solidFill>
                            <a:schemeClr val="tx1"/>
                          </a:solidFill>
                        </a:rPr>
                        <a:t>Weight decreased</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28 (22)</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1 (1)</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0800562"/>
                  </a:ext>
                </a:extLst>
              </a:tr>
              <a:tr h="234087">
                <a:tc>
                  <a:txBody>
                    <a:bodyPr/>
                    <a:lstStyle/>
                    <a:p>
                      <a:r>
                        <a:rPr lang="en-GB" sz="1200" noProof="0" dirty="0">
                          <a:solidFill>
                            <a:schemeClr val="tx1"/>
                          </a:solidFill>
                        </a:rPr>
                        <a:t>Rash </a:t>
                      </a:r>
                      <a:r>
                        <a:rPr lang="en-GB" sz="1200" noProof="0" dirty="0" err="1">
                          <a:solidFill>
                            <a:schemeClr val="tx1"/>
                          </a:solidFill>
                        </a:rPr>
                        <a:t>maculo</a:t>
                      </a:r>
                      <a:r>
                        <a:rPr lang="en-GB" sz="1200" noProof="0" dirty="0">
                          <a:solidFill>
                            <a:schemeClr val="tx1"/>
                          </a:solidFill>
                        </a:rPr>
                        <a:t>-popular</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27 (22)</a:t>
                      </a:r>
                    </a:p>
                  </a:txBody>
                  <a:tcPr marL="19440" marR="19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5 (4)</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29508395"/>
                  </a:ext>
                </a:extLst>
              </a:tr>
            </a:tbl>
          </a:graphicData>
        </a:graphic>
      </p:graphicFrame>
    </p:spTree>
    <p:extLst>
      <p:ext uri="{BB962C8B-B14F-4D97-AF65-F5344CB8AC3E}">
        <p14:creationId xmlns:p14="http://schemas.microsoft.com/office/powerpoint/2010/main" val="38255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0D2099-CF71-4AF9-BEAC-7287DD13D2C4}"/>
              </a:ext>
            </a:extLst>
          </p:cNvPr>
          <p:cNvSpPr>
            <a:spLocks noGrp="1"/>
          </p:cNvSpPr>
          <p:nvPr>
            <p:ph type="body" idx="1"/>
          </p:nvPr>
        </p:nvSpPr>
        <p:spPr>
          <a:xfrm>
            <a:off x="354360" y="1628801"/>
            <a:ext cx="5050904" cy="541461"/>
          </a:xfrm>
        </p:spPr>
        <p:txBody>
          <a:bodyPr wrap="square" anchor="t">
            <a:normAutofit/>
          </a:bodyPr>
          <a:lstStyle/>
          <a:p>
            <a:pPr>
              <a:lnSpc>
                <a:spcPct val="90000"/>
              </a:lnSpc>
            </a:pPr>
            <a:r>
              <a:rPr lang="en-GB" sz="1900" dirty="0"/>
              <a:t>Maximal target lesion reduction by PD-L1 status and best response</a:t>
            </a:r>
          </a:p>
        </p:txBody>
      </p:sp>
      <p:pic>
        <p:nvPicPr>
          <p:cNvPr id="13" name="Content Placeholder 12" descr="A screenshot of a cell phone&#10;&#10;Description automatically generated">
            <a:extLst>
              <a:ext uri="{FF2B5EF4-FFF2-40B4-BE49-F238E27FC236}">
                <a16:creationId xmlns:a16="http://schemas.microsoft.com/office/drawing/2014/main" id="{15277A73-ACF9-496B-A2FF-36B1C843A117}"/>
              </a:ext>
            </a:extLst>
          </p:cNvPr>
          <p:cNvPicPr>
            <a:picLocks noGrp="1" noChangeAspect="1"/>
          </p:cNvPicPr>
          <p:nvPr>
            <p:ph sz="quarter" idx="12"/>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799" t="13950" r="29910" b="33374"/>
          <a:stretch/>
        </p:blipFill>
        <p:spPr>
          <a:xfrm>
            <a:off x="365760" y="3064308"/>
            <a:ext cx="5286360" cy="2447152"/>
          </a:xfrm>
          <a:noFill/>
        </p:spPr>
      </p:pic>
      <p:sp>
        <p:nvSpPr>
          <p:cNvPr id="4" name="Title 3">
            <a:extLst>
              <a:ext uri="{FF2B5EF4-FFF2-40B4-BE49-F238E27FC236}">
                <a16:creationId xmlns:a16="http://schemas.microsoft.com/office/drawing/2014/main" id="{4DF4DB79-08FD-4524-B96E-38D60D15F481}"/>
              </a:ext>
            </a:extLst>
          </p:cNvPr>
          <p:cNvSpPr>
            <a:spLocks noGrp="1"/>
          </p:cNvSpPr>
          <p:nvPr>
            <p:ph type="title"/>
          </p:nvPr>
        </p:nvSpPr>
        <p:spPr>
          <a:xfrm>
            <a:off x="464400" y="246565"/>
            <a:ext cx="6555600" cy="807285"/>
          </a:xfrm>
        </p:spPr>
        <p:txBody>
          <a:bodyPr anchor="t">
            <a:normAutofit fontScale="90000"/>
          </a:bodyPr>
          <a:lstStyle/>
          <a:p>
            <a:r>
              <a:rPr lang="en-GB" dirty="0"/>
              <a:t>EV-103: EV plus pembrolizumab in first line cisplatin-ineligible </a:t>
            </a:r>
            <a:r>
              <a:rPr lang="en-GB" cap="none" dirty="0" err="1"/>
              <a:t>m</a:t>
            </a:r>
            <a:r>
              <a:rPr lang="en-GB" dirty="0" err="1"/>
              <a:t>UC</a:t>
            </a:r>
            <a:r>
              <a:rPr lang="en-GB" dirty="0"/>
              <a:t> patients</a:t>
            </a:r>
          </a:p>
        </p:txBody>
      </p:sp>
      <p:sp>
        <p:nvSpPr>
          <p:cNvPr id="5" name="Slide Number Placeholder 4">
            <a:extLst>
              <a:ext uri="{FF2B5EF4-FFF2-40B4-BE49-F238E27FC236}">
                <a16:creationId xmlns:a16="http://schemas.microsoft.com/office/drawing/2014/main" id="{093864E1-52CD-4956-93B1-A5D20CE6AD36}"/>
              </a:ext>
            </a:extLst>
          </p:cNvPr>
          <p:cNvSpPr>
            <a:spLocks noGrp="1"/>
          </p:cNvSpPr>
          <p:nvPr>
            <p:ph type="sldNum" sz="quarter" idx="4"/>
          </p:nvPr>
        </p:nvSpPr>
        <p:spPr>
          <a:xfrm>
            <a:off x="8100392" y="6428358"/>
            <a:ext cx="586408" cy="365125"/>
          </a:xfrm>
        </p:spPr>
        <p:txBody>
          <a:bodyPr anchor="ctr">
            <a:normAutofit/>
          </a:bodyPr>
          <a:lstStyle/>
          <a:p>
            <a:pPr>
              <a:spcAft>
                <a:spcPts val="600"/>
              </a:spcAft>
            </a:pPr>
            <a:fld id="{FCE43C0F-8A7B-3A4B-9DB5-B3472E36E833}" type="slidenum">
              <a:rPr lang="en-GB" smtClean="0"/>
              <a:pPr>
                <a:spcAft>
                  <a:spcPts val="600"/>
                </a:spcAft>
              </a:pPr>
              <a:t>13</a:t>
            </a:fld>
            <a:endParaRPr lang="en-GB"/>
          </a:p>
        </p:txBody>
      </p:sp>
      <p:sp>
        <p:nvSpPr>
          <p:cNvPr id="11" name="Content Placeholder 10">
            <a:extLst>
              <a:ext uri="{FF2B5EF4-FFF2-40B4-BE49-F238E27FC236}">
                <a16:creationId xmlns:a16="http://schemas.microsoft.com/office/drawing/2014/main" id="{8B1FAD89-80B0-4349-B6D5-3E99304FEB97}"/>
              </a:ext>
            </a:extLst>
          </p:cNvPr>
          <p:cNvSpPr>
            <a:spLocks noGrp="1"/>
          </p:cNvSpPr>
          <p:nvPr>
            <p:ph sz="quarter" idx="15"/>
          </p:nvPr>
        </p:nvSpPr>
        <p:spPr>
          <a:xfrm>
            <a:off x="465138" y="6237312"/>
            <a:ext cx="7707262" cy="484163"/>
          </a:xfrm>
        </p:spPr>
        <p:txBody>
          <a:bodyPr anchor="ctr">
            <a:noAutofit/>
          </a:bodyPr>
          <a:lstStyle/>
          <a:p>
            <a:r>
              <a:rPr lang="en-GB" sz="1000" dirty="0"/>
              <a:t>CI, confidence interval; CPS, combined positive score; CR, complete response; EV, </a:t>
            </a:r>
            <a:r>
              <a:rPr lang="en-GB" sz="1000" dirty="0" err="1"/>
              <a:t>enfortumab</a:t>
            </a:r>
            <a:r>
              <a:rPr lang="en-GB" sz="1000" dirty="0"/>
              <a:t> </a:t>
            </a:r>
            <a:r>
              <a:rPr lang="en-GB" sz="1000" dirty="0" err="1"/>
              <a:t>vedotin</a:t>
            </a:r>
            <a:r>
              <a:rPr lang="en-GB" sz="1000" dirty="0"/>
              <a:t>; </a:t>
            </a:r>
            <a:r>
              <a:rPr lang="en-GB" sz="1000" dirty="0" err="1"/>
              <a:t>mUC</a:t>
            </a:r>
            <a:r>
              <a:rPr lang="en-GB" sz="1000" dirty="0"/>
              <a:t>, metastatic urothelial carcinoma; ORR, objective response rate; PD-L1, Programmed death-ligand 1; PR, partial response; RECIST, Response Evaluation Criteria In Solid </a:t>
            </a:r>
            <a:r>
              <a:rPr lang="en-GB" sz="1000" dirty="0" err="1"/>
              <a:t>Tumors</a:t>
            </a:r>
            <a:endParaRPr lang="en-GB" sz="1000" dirty="0"/>
          </a:p>
          <a:p>
            <a:pPr>
              <a:lnSpc>
                <a:spcPct val="120000"/>
              </a:lnSpc>
              <a:spcBef>
                <a:spcPts val="0"/>
              </a:spcBef>
            </a:pPr>
            <a:r>
              <a:rPr lang="en-GB" sz="1000" dirty="0"/>
              <a:t>Rosenberg JE, et al. Journal of Clinical Oncology 2020, 38,suppl 6: </a:t>
            </a:r>
            <a:r>
              <a:rPr lang="en-GB" sz="1000" dirty="0" err="1"/>
              <a:t>abstr</a:t>
            </a:r>
            <a:r>
              <a:rPr lang="en-GB" sz="1000" dirty="0"/>
              <a:t> 441</a:t>
            </a:r>
          </a:p>
        </p:txBody>
      </p:sp>
      <p:sp>
        <p:nvSpPr>
          <p:cNvPr id="14" name="Text Placeholder 8">
            <a:extLst>
              <a:ext uri="{FF2B5EF4-FFF2-40B4-BE49-F238E27FC236}">
                <a16:creationId xmlns:a16="http://schemas.microsoft.com/office/drawing/2014/main" id="{8931C576-041C-4C5D-AF2C-64565AEBFCF1}"/>
              </a:ext>
            </a:extLst>
          </p:cNvPr>
          <p:cNvSpPr txBox="1">
            <a:spLocks/>
          </p:cNvSpPr>
          <p:nvPr/>
        </p:nvSpPr>
        <p:spPr>
          <a:xfrm>
            <a:off x="6090232" y="1628800"/>
            <a:ext cx="2746648" cy="541461"/>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nSpc>
                <a:spcPct val="90000"/>
              </a:lnSpc>
            </a:pPr>
            <a:r>
              <a:rPr lang="en-GB" sz="1900" dirty="0"/>
              <a:t>Objective response rate</a:t>
            </a:r>
          </a:p>
        </p:txBody>
      </p:sp>
      <p:graphicFrame>
        <p:nvGraphicFramePr>
          <p:cNvPr id="15" name="Table 15">
            <a:extLst>
              <a:ext uri="{FF2B5EF4-FFF2-40B4-BE49-F238E27FC236}">
                <a16:creationId xmlns:a16="http://schemas.microsoft.com/office/drawing/2014/main" id="{2AFFED80-D15B-48CC-B16B-923A00E99D27}"/>
              </a:ext>
            </a:extLst>
          </p:cNvPr>
          <p:cNvGraphicFramePr>
            <a:graphicFrameLocks noGrp="1"/>
          </p:cNvGraphicFramePr>
          <p:nvPr>
            <p:extLst>
              <p:ext uri="{D42A27DB-BD31-4B8C-83A1-F6EECF244321}">
                <p14:modId xmlns:p14="http://schemas.microsoft.com/office/powerpoint/2010/main" val="4230177651"/>
              </p:ext>
            </p:extLst>
          </p:nvPr>
        </p:nvGraphicFramePr>
        <p:xfrm>
          <a:off x="6090232" y="2783981"/>
          <a:ext cx="2687960" cy="1778000"/>
        </p:xfrm>
        <a:graphic>
          <a:graphicData uri="http://schemas.openxmlformats.org/drawingml/2006/table">
            <a:tbl>
              <a:tblPr firstRow="1" bandRow="1">
                <a:tableStyleId>{5C22544A-7EE6-4342-B048-85BDC9FD1C3A}</a:tableStyleId>
              </a:tblPr>
              <a:tblGrid>
                <a:gridCol w="1343980">
                  <a:extLst>
                    <a:ext uri="{9D8B030D-6E8A-4147-A177-3AD203B41FA5}">
                      <a16:colId xmlns:a16="http://schemas.microsoft.com/office/drawing/2014/main" val="843049973"/>
                    </a:ext>
                  </a:extLst>
                </a:gridCol>
                <a:gridCol w="1343980">
                  <a:extLst>
                    <a:ext uri="{9D8B030D-6E8A-4147-A177-3AD203B41FA5}">
                      <a16:colId xmlns:a16="http://schemas.microsoft.com/office/drawing/2014/main" val="1492182368"/>
                    </a:ext>
                  </a:extLst>
                </a:gridCol>
              </a:tblGrid>
              <a:tr h="370840">
                <a:tc gridSpan="2">
                  <a:txBody>
                    <a:bodyPr/>
                    <a:lstStyle/>
                    <a:p>
                      <a:r>
                        <a:rPr lang="en-GB" sz="1400" dirty="0"/>
                        <a:t>Best overall response by RECIST v 1.1 (Investigator assessed), N=45</a:t>
                      </a:r>
                    </a:p>
                  </a:txBody>
                  <a:tcPr/>
                </a:tc>
                <a:tc hMerge="1">
                  <a:txBody>
                    <a:bodyPr/>
                    <a:lstStyle/>
                    <a:p>
                      <a:endParaRPr lang="en-GB" dirty="0"/>
                    </a:p>
                  </a:txBody>
                  <a:tcPr/>
                </a:tc>
                <a:extLst>
                  <a:ext uri="{0D108BD9-81ED-4DB2-BD59-A6C34878D82A}">
                    <a16:rowId xmlns:a16="http://schemas.microsoft.com/office/drawing/2014/main" val="1404836583"/>
                  </a:ext>
                </a:extLst>
              </a:tr>
              <a:tr h="370840">
                <a:tc>
                  <a:txBody>
                    <a:bodyPr/>
                    <a:lstStyle/>
                    <a:p>
                      <a:r>
                        <a:rPr lang="en-GB" sz="1400" b="1" dirty="0"/>
                        <a:t>Confirmed ORR</a:t>
                      </a:r>
                    </a:p>
                    <a:p>
                      <a:pPr algn="ctr"/>
                      <a:r>
                        <a:rPr lang="en-GB" sz="1400" dirty="0"/>
                        <a:t>95% CI</a:t>
                      </a:r>
                    </a:p>
                  </a:txBody>
                  <a:tcPr/>
                </a:tc>
                <a:tc>
                  <a:txBody>
                    <a:bodyPr/>
                    <a:lstStyle/>
                    <a:p>
                      <a:pPr algn="ctr"/>
                      <a:r>
                        <a:rPr lang="en-GB" sz="1400" dirty="0"/>
                        <a:t>73.3% (33/45)</a:t>
                      </a:r>
                    </a:p>
                    <a:p>
                      <a:pPr algn="ctr"/>
                      <a:r>
                        <a:rPr lang="en-GB" sz="1400" dirty="0"/>
                        <a:t>(58.1, 85.4)</a:t>
                      </a:r>
                    </a:p>
                  </a:txBody>
                  <a:tcPr/>
                </a:tc>
                <a:extLst>
                  <a:ext uri="{0D108BD9-81ED-4DB2-BD59-A6C34878D82A}">
                    <a16:rowId xmlns:a16="http://schemas.microsoft.com/office/drawing/2014/main" val="2960787204"/>
                  </a:ext>
                </a:extLst>
              </a:tr>
              <a:tr h="370840">
                <a:tc>
                  <a:txBody>
                    <a:bodyPr/>
                    <a:lstStyle/>
                    <a:p>
                      <a:pPr lvl="1"/>
                      <a:r>
                        <a:rPr lang="en-GB" sz="1400" dirty="0"/>
                        <a:t>CR</a:t>
                      </a:r>
                    </a:p>
                  </a:txBody>
                  <a:tcPr/>
                </a:tc>
                <a:tc>
                  <a:txBody>
                    <a:bodyPr/>
                    <a:lstStyle/>
                    <a:p>
                      <a:pPr algn="ctr"/>
                      <a:r>
                        <a:rPr lang="en-GB" sz="1400" dirty="0"/>
                        <a:t>15.6% (7/45)</a:t>
                      </a:r>
                    </a:p>
                  </a:txBody>
                  <a:tcPr/>
                </a:tc>
                <a:extLst>
                  <a:ext uri="{0D108BD9-81ED-4DB2-BD59-A6C34878D82A}">
                    <a16:rowId xmlns:a16="http://schemas.microsoft.com/office/drawing/2014/main" val="667564309"/>
                  </a:ext>
                </a:extLst>
              </a:tr>
              <a:tr h="370840">
                <a:tc>
                  <a:txBody>
                    <a:bodyPr/>
                    <a:lstStyle/>
                    <a:p>
                      <a:pPr lvl="1"/>
                      <a:r>
                        <a:rPr lang="en-GB" sz="1400" dirty="0"/>
                        <a:t>PR</a:t>
                      </a:r>
                    </a:p>
                  </a:txBody>
                  <a:tcPr/>
                </a:tc>
                <a:tc>
                  <a:txBody>
                    <a:bodyPr/>
                    <a:lstStyle/>
                    <a:p>
                      <a:pPr algn="ctr"/>
                      <a:r>
                        <a:rPr lang="en-GB" sz="1400" dirty="0"/>
                        <a:t>57.8% (26/45)</a:t>
                      </a:r>
                    </a:p>
                  </a:txBody>
                  <a:tcPr/>
                </a:tc>
                <a:extLst>
                  <a:ext uri="{0D108BD9-81ED-4DB2-BD59-A6C34878D82A}">
                    <a16:rowId xmlns:a16="http://schemas.microsoft.com/office/drawing/2014/main" val="2518858666"/>
                  </a:ext>
                </a:extLst>
              </a:tr>
            </a:tbl>
          </a:graphicData>
        </a:graphic>
      </p:graphicFrame>
      <p:sp>
        <p:nvSpPr>
          <p:cNvPr id="17" name="TextBox 16">
            <a:extLst>
              <a:ext uri="{FF2B5EF4-FFF2-40B4-BE49-F238E27FC236}">
                <a16:creationId xmlns:a16="http://schemas.microsoft.com/office/drawing/2014/main" id="{56EF9359-0EFF-4AAE-921F-CFD204CF8CC0}"/>
              </a:ext>
            </a:extLst>
          </p:cNvPr>
          <p:cNvSpPr txBox="1"/>
          <p:nvPr/>
        </p:nvSpPr>
        <p:spPr>
          <a:xfrm>
            <a:off x="164196" y="2339588"/>
            <a:ext cx="5779146" cy="369332"/>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Responses observed regardless of PD-L1 expression level</a:t>
            </a:r>
          </a:p>
        </p:txBody>
      </p:sp>
      <p:sp>
        <p:nvSpPr>
          <p:cNvPr id="3" name="TextBox 2">
            <a:extLst>
              <a:ext uri="{FF2B5EF4-FFF2-40B4-BE49-F238E27FC236}">
                <a16:creationId xmlns:a16="http://schemas.microsoft.com/office/drawing/2014/main" id="{B9F206F1-BC2C-4F1F-8F1F-D4E3ADB1D2C6}"/>
              </a:ext>
            </a:extLst>
          </p:cNvPr>
          <p:cNvSpPr txBox="1"/>
          <p:nvPr/>
        </p:nvSpPr>
        <p:spPr>
          <a:xfrm rot="16200000" flipH="1">
            <a:off x="-1036707" y="4132583"/>
            <a:ext cx="2558714" cy="246221"/>
          </a:xfrm>
          <a:prstGeom prst="rect">
            <a:avLst/>
          </a:prstGeom>
          <a:noFill/>
        </p:spPr>
        <p:txBody>
          <a:bodyPr wrap="none"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Tumour size (% Change from Baseline)</a:t>
            </a:r>
          </a:p>
        </p:txBody>
      </p:sp>
      <p:sp>
        <p:nvSpPr>
          <p:cNvPr id="20" name="TextBox 19">
            <a:extLst>
              <a:ext uri="{FF2B5EF4-FFF2-40B4-BE49-F238E27FC236}">
                <a16:creationId xmlns:a16="http://schemas.microsoft.com/office/drawing/2014/main" id="{7C0BDE42-F392-49B4-BD3D-C14858023F07}"/>
              </a:ext>
            </a:extLst>
          </p:cNvPr>
          <p:cNvSpPr txBox="1"/>
          <p:nvPr/>
        </p:nvSpPr>
        <p:spPr>
          <a:xfrm>
            <a:off x="2195736" y="5490234"/>
            <a:ext cx="1729961" cy="246221"/>
          </a:xfrm>
          <a:prstGeom prst="rect">
            <a:avLst/>
          </a:prstGeom>
          <a:noFill/>
        </p:spPr>
        <p:txBody>
          <a:bodyPr wrap="none"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Individual Patients (n=43)</a:t>
            </a:r>
          </a:p>
        </p:txBody>
      </p:sp>
      <p:sp>
        <p:nvSpPr>
          <p:cNvPr id="7" name="Rectangle 6">
            <a:extLst>
              <a:ext uri="{FF2B5EF4-FFF2-40B4-BE49-F238E27FC236}">
                <a16:creationId xmlns:a16="http://schemas.microsoft.com/office/drawing/2014/main" id="{E61B236C-30D4-4B9E-93FE-EC7516AB2DCB}"/>
              </a:ext>
            </a:extLst>
          </p:cNvPr>
          <p:cNvSpPr/>
          <p:nvPr/>
        </p:nvSpPr>
        <p:spPr>
          <a:xfrm>
            <a:off x="1140582" y="3600797"/>
            <a:ext cx="1913187"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0CA81AE-2209-4B31-AE53-28B17C9FB2B6}"/>
              </a:ext>
            </a:extLst>
          </p:cNvPr>
          <p:cNvSpPr txBox="1"/>
          <p:nvPr/>
        </p:nvSpPr>
        <p:spPr>
          <a:xfrm>
            <a:off x="1140582" y="3602480"/>
            <a:ext cx="1768433" cy="253916"/>
          </a:xfrm>
          <a:prstGeom prst="rect">
            <a:avLst/>
          </a:prstGeom>
          <a:noFill/>
        </p:spPr>
        <p:txBody>
          <a:bodyPr wrap="none" rtlCol="0">
            <a:spAutoFit/>
          </a:bodyPr>
          <a:lstStyle/>
          <a:p>
            <a:r>
              <a:rPr lang="en-GB" sz="1050" dirty="0">
                <a:solidFill>
                  <a:srgbClr val="5D8298"/>
                </a:solidFill>
                <a:latin typeface="Arial" panose="020B0604020202020204" pitchFamily="34" charset="0"/>
                <a:cs typeface="Arial" panose="020B0604020202020204" pitchFamily="34" charset="0"/>
              </a:rPr>
              <a:t>93% had tumour reduction</a:t>
            </a:r>
          </a:p>
        </p:txBody>
      </p:sp>
      <p:sp>
        <p:nvSpPr>
          <p:cNvPr id="10" name="TextBox 9">
            <a:extLst>
              <a:ext uri="{FF2B5EF4-FFF2-40B4-BE49-F238E27FC236}">
                <a16:creationId xmlns:a16="http://schemas.microsoft.com/office/drawing/2014/main" id="{6F451054-D91E-43AB-98DC-202DDD01F0C6}"/>
              </a:ext>
            </a:extLst>
          </p:cNvPr>
          <p:cNvSpPr txBox="1"/>
          <p:nvPr/>
        </p:nvSpPr>
        <p:spPr>
          <a:xfrm>
            <a:off x="585193" y="5693186"/>
            <a:ext cx="5066927" cy="400110"/>
          </a:xfrm>
          <a:prstGeom prst="rect">
            <a:avLst/>
          </a:prstGeom>
          <a:noFill/>
        </p:spPr>
        <p:txBody>
          <a:bodyPr wrap="square" rtlCol="0">
            <a:spAutoFit/>
          </a:bodyPr>
          <a:lstStyle/>
          <a:p>
            <a:r>
              <a:rPr lang="en-US" sz="1000" dirty="0">
                <a:ea typeface="Aileron" charset="0"/>
                <a:cs typeface="Aileron" charset="0"/>
              </a:rPr>
              <a:t>The horizontal lines at positive 20% and negative 30% denote thresholds for target lesions for disease progression and response, respectively</a:t>
            </a:r>
            <a:endParaRPr lang="en-GB" sz="1000" dirty="0">
              <a:ea typeface="Aileron" charset="0"/>
              <a:cs typeface="Aileron" charset="0"/>
            </a:endParaRPr>
          </a:p>
        </p:txBody>
      </p:sp>
    </p:spTree>
    <p:extLst>
      <p:ext uri="{BB962C8B-B14F-4D97-AF65-F5344CB8AC3E}">
        <p14:creationId xmlns:p14="http://schemas.microsoft.com/office/powerpoint/2010/main" val="269193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C609E299-ED54-3241-A512-371ACB9B1FAE}"/>
              </a:ext>
            </a:extLst>
          </p:cNvPr>
          <p:cNvSpPr>
            <a:spLocks noGrp="1"/>
          </p:cNvSpPr>
          <p:nvPr>
            <p:ph sz="quarter" idx="12"/>
          </p:nvPr>
        </p:nvSpPr>
        <p:spPr>
          <a:xfrm>
            <a:off x="465138" y="1425600"/>
            <a:ext cx="2810718" cy="4528800"/>
          </a:xfrm>
        </p:spPr>
        <p:txBody>
          <a:bodyPr/>
          <a:lstStyle/>
          <a:p>
            <a:r>
              <a:rPr lang="en-US" dirty="0"/>
              <a:t>Antibody target: Trop-2</a:t>
            </a:r>
          </a:p>
          <a:p>
            <a:r>
              <a:rPr lang="en-US" dirty="0"/>
              <a:t>Linker: Hydrolysable linker</a:t>
            </a:r>
          </a:p>
          <a:p>
            <a:r>
              <a:rPr lang="en-US" dirty="0"/>
              <a:t>Payload: SN-38-parent compound - </a:t>
            </a:r>
            <a:r>
              <a:rPr lang="en-US" dirty="0">
                <a:solidFill>
                  <a:schemeClr val="tx2"/>
                </a:solidFill>
              </a:rPr>
              <a:t>i</a:t>
            </a:r>
            <a:r>
              <a:rPr lang="en-US" dirty="0"/>
              <a:t>rinotecan</a:t>
            </a:r>
          </a:p>
          <a:p>
            <a:r>
              <a:rPr lang="en-GB" dirty="0"/>
              <a:t>Trop-2 is an epithelial cell surface antigen highly expressed in UC</a:t>
            </a:r>
          </a:p>
          <a:p>
            <a:r>
              <a:rPr lang="en-GB" dirty="0"/>
              <a:t>Shown activity across multiple tumour types: NSCLC, SCLC, </a:t>
            </a:r>
            <a:r>
              <a:rPr lang="en-GB" dirty="0" err="1"/>
              <a:t>mTNBC</a:t>
            </a:r>
            <a:endParaRPr lang="en-GB" dirty="0"/>
          </a:p>
        </p:txBody>
      </p:sp>
      <p:sp>
        <p:nvSpPr>
          <p:cNvPr id="2" name="Title 1">
            <a:extLst>
              <a:ext uri="{FF2B5EF4-FFF2-40B4-BE49-F238E27FC236}">
                <a16:creationId xmlns:a16="http://schemas.microsoft.com/office/drawing/2014/main" id="{14984E92-01B6-9449-A4F6-D394242C6567}"/>
              </a:ext>
            </a:extLst>
          </p:cNvPr>
          <p:cNvSpPr>
            <a:spLocks noGrp="1"/>
          </p:cNvSpPr>
          <p:nvPr>
            <p:ph type="title"/>
          </p:nvPr>
        </p:nvSpPr>
        <p:spPr/>
        <p:txBody>
          <a:bodyPr/>
          <a:lstStyle/>
          <a:p>
            <a:r>
              <a:rPr lang="en-US"/>
              <a:t>Sacituzumab Govitecan </a:t>
            </a:r>
            <a:endParaRPr lang="en-US" dirty="0"/>
          </a:p>
        </p:txBody>
      </p:sp>
      <p:sp>
        <p:nvSpPr>
          <p:cNvPr id="3" name="Slide Number Placeholder 2">
            <a:extLst>
              <a:ext uri="{FF2B5EF4-FFF2-40B4-BE49-F238E27FC236}">
                <a16:creationId xmlns:a16="http://schemas.microsoft.com/office/drawing/2014/main" id="{AAFE2155-0A64-D549-AA91-69888039F1EA}"/>
              </a:ext>
            </a:extLst>
          </p:cNvPr>
          <p:cNvSpPr>
            <a:spLocks noGrp="1"/>
          </p:cNvSpPr>
          <p:nvPr>
            <p:ph type="sldNum" sz="quarter" idx="4"/>
          </p:nvPr>
        </p:nvSpPr>
        <p:spPr/>
        <p:txBody>
          <a:bodyPr/>
          <a:lstStyle/>
          <a:p>
            <a:fld id="{AA6A0F54-4E63-8744-8F84-F9CDDD77DBF4}" type="slidenum">
              <a:rPr lang="en-US" smtClean="0"/>
              <a:pPr/>
              <a:t>14</a:t>
            </a:fld>
            <a:endParaRPr lang="en-US" dirty="0"/>
          </a:p>
        </p:txBody>
      </p:sp>
      <p:sp>
        <p:nvSpPr>
          <p:cNvPr id="17" name="Content Placeholder 16">
            <a:extLst>
              <a:ext uri="{FF2B5EF4-FFF2-40B4-BE49-F238E27FC236}">
                <a16:creationId xmlns:a16="http://schemas.microsoft.com/office/drawing/2014/main" id="{69198841-DCAE-7642-9063-9EE6936FC67E}"/>
              </a:ext>
            </a:extLst>
          </p:cNvPr>
          <p:cNvSpPr>
            <a:spLocks noGrp="1"/>
          </p:cNvSpPr>
          <p:nvPr>
            <p:ph sz="quarter" idx="15"/>
          </p:nvPr>
        </p:nvSpPr>
        <p:spPr>
          <a:xfrm>
            <a:off x="465138" y="6309320"/>
            <a:ext cx="7707262" cy="365125"/>
          </a:xfrm>
        </p:spPr>
        <p:txBody>
          <a:bodyPr/>
          <a:lstStyle/>
          <a:p>
            <a:pPr>
              <a:spcBef>
                <a:spcPts val="0"/>
              </a:spcBef>
            </a:pPr>
            <a:r>
              <a:rPr lang="en-US" dirty="0">
                <a:solidFill>
                  <a:schemeClr val="tx2"/>
                </a:solidFill>
              </a:rPr>
              <a:t>ADC, antibody drug conjugate; </a:t>
            </a:r>
            <a:r>
              <a:rPr lang="en-US" dirty="0" err="1">
                <a:solidFill>
                  <a:schemeClr val="tx2"/>
                </a:solidFill>
              </a:rPr>
              <a:t>mTNBC</a:t>
            </a:r>
            <a:r>
              <a:rPr lang="en-US" dirty="0">
                <a:solidFill>
                  <a:schemeClr val="tx2"/>
                </a:solidFill>
              </a:rPr>
              <a:t>, metastatic triple-negative breast cancer; NSCLC, non-small cell lung cancer; SCLC, small cell lung cancer; UC, urothelial cancer </a:t>
            </a:r>
          </a:p>
          <a:p>
            <a:pPr>
              <a:spcBef>
                <a:spcPts val="0"/>
              </a:spcBef>
            </a:pPr>
            <a:r>
              <a:rPr lang="en-US" dirty="0">
                <a:solidFill>
                  <a:schemeClr val="tx2"/>
                </a:solidFill>
              </a:rPr>
              <a:t>Tagawa S, et al. Annals of Oncology 2019;30(suppl_5):v851-v934; </a:t>
            </a:r>
            <a:r>
              <a:rPr lang="en-US" dirty="0" err="1">
                <a:solidFill>
                  <a:schemeClr val="tx2"/>
                </a:solidFill>
              </a:rPr>
              <a:t>Rugo</a:t>
            </a:r>
            <a:r>
              <a:rPr lang="en-US" dirty="0">
                <a:solidFill>
                  <a:schemeClr val="tx2"/>
                </a:solidFill>
              </a:rPr>
              <a:t> S, et al. </a:t>
            </a:r>
            <a:r>
              <a:rPr lang="en-GB" dirty="0"/>
              <a:t>Future Medicine 2020; doi:10.2217/fon-2020-0163</a:t>
            </a:r>
            <a:endParaRPr lang="en-US" dirty="0">
              <a:solidFill>
                <a:schemeClr val="tx2"/>
              </a:solidFill>
            </a:endParaRPr>
          </a:p>
        </p:txBody>
      </p:sp>
      <p:pic>
        <p:nvPicPr>
          <p:cNvPr id="18" name="Content Placeholder 5" descr="A screenshot of a cell phone&#10;&#10;Description automatically generated">
            <a:extLst>
              <a:ext uri="{FF2B5EF4-FFF2-40B4-BE49-F238E27FC236}">
                <a16:creationId xmlns:a16="http://schemas.microsoft.com/office/drawing/2014/main" id="{FD17A1E0-0A07-A246-93B5-B69FE70B17E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9521" t="26783" b="1"/>
          <a:stretch/>
        </p:blipFill>
        <p:spPr>
          <a:xfrm>
            <a:off x="3742200" y="1946749"/>
            <a:ext cx="4958731" cy="3459236"/>
          </a:xfrm>
          <a:prstGeom prst="rect">
            <a:avLst/>
          </a:prstGeom>
        </p:spPr>
      </p:pic>
      <p:graphicFrame>
        <p:nvGraphicFramePr>
          <p:cNvPr id="20" name="Table 19">
            <a:extLst>
              <a:ext uri="{FF2B5EF4-FFF2-40B4-BE49-F238E27FC236}">
                <a16:creationId xmlns:a16="http://schemas.microsoft.com/office/drawing/2014/main" id="{0858BB97-1A16-4C4A-8486-AC19C0626889}"/>
              </a:ext>
            </a:extLst>
          </p:cNvPr>
          <p:cNvGraphicFramePr>
            <a:graphicFrameLocks noGrp="1"/>
          </p:cNvGraphicFramePr>
          <p:nvPr>
            <p:extLst>
              <p:ext uri="{D42A27DB-BD31-4B8C-83A1-F6EECF244321}">
                <p14:modId xmlns:p14="http://schemas.microsoft.com/office/powerpoint/2010/main" val="260127014"/>
              </p:ext>
            </p:extLst>
          </p:nvPr>
        </p:nvGraphicFramePr>
        <p:xfrm>
          <a:off x="3658019" y="2164435"/>
          <a:ext cx="1976412" cy="1341120"/>
        </p:xfrm>
        <a:graphic>
          <a:graphicData uri="http://schemas.openxmlformats.org/drawingml/2006/table">
            <a:tbl>
              <a:tblPr firstRow="1" bandRow="1">
                <a:tableStyleId>{5C22544A-7EE6-4342-B048-85BDC9FD1C3A}</a:tableStyleId>
              </a:tblPr>
              <a:tblGrid>
                <a:gridCol w="1976412">
                  <a:extLst>
                    <a:ext uri="{9D8B030D-6E8A-4147-A177-3AD203B41FA5}">
                      <a16:colId xmlns:a16="http://schemas.microsoft.com/office/drawing/2014/main" val="3156762348"/>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err="1">
                          <a:solidFill>
                            <a:schemeClr val="bg1"/>
                          </a:solidFill>
                          <a:latin typeface="Calibri" panose="020F0502020204030204" pitchFamily="34" charset="0"/>
                          <a:ea typeface="ＭＳ Ｐゴシック" charset="-128"/>
                          <a:cs typeface="Calibri" panose="020F0502020204030204" pitchFamily="34" charset="0"/>
                        </a:rPr>
                        <a:t>Humanised</a:t>
                      </a:r>
                      <a:r>
                        <a:rPr lang="en-US" sz="1400" b="1" dirty="0">
                          <a:solidFill>
                            <a:schemeClr val="bg1"/>
                          </a:solidFill>
                          <a:latin typeface="Calibri" panose="020F0502020204030204" pitchFamily="34" charset="0"/>
                          <a:ea typeface="ＭＳ Ｐゴシック" charset="-128"/>
                          <a:cs typeface="Calibri" panose="020F0502020204030204" pitchFamily="34" charset="0"/>
                        </a:rPr>
                        <a:t> Anti-Trop-2</a:t>
                      </a:r>
                      <a:br>
                        <a:rPr lang="en-US" sz="1400" b="1" dirty="0">
                          <a:solidFill>
                            <a:schemeClr val="bg1"/>
                          </a:solidFill>
                          <a:latin typeface="Calibri" panose="020F0502020204030204" pitchFamily="34" charset="0"/>
                          <a:ea typeface="ＭＳ Ｐゴシック" charset="-128"/>
                          <a:cs typeface="Calibri" panose="020F0502020204030204" pitchFamily="34" charset="0"/>
                        </a:rPr>
                      </a:br>
                      <a:r>
                        <a:rPr lang="en-US" sz="1400" b="1" dirty="0">
                          <a:solidFill>
                            <a:schemeClr val="bg1"/>
                          </a:solidFill>
                          <a:latin typeface="Calibri" panose="020F0502020204030204" pitchFamily="34" charset="0"/>
                          <a:ea typeface="ＭＳ Ｐゴシック" charset="-128"/>
                          <a:cs typeface="Calibri" panose="020F0502020204030204" pitchFamily="34" charset="0"/>
                        </a:rPr>
                        <a:t>Antibody (hRS7)</a:t>
                      </a:r>
                      <a:endParaRPr lang="en-US" sz="1400" dirty="0">
                        <a:solidFill>
                          <a:schemeClr val="bg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511749847"/>
                  </a:ext>
                </a:extLst>
              </a:tr>
              <a:tr h="370840">
                <a:tc>
                  <a:txBody>
                    <a:bodyPr/>
                    <a:lstStyle/>
                    <a:p>
                      <a:pPr marL="134938" indent="-134938" algn="l">
                        <a:buClr>
                          <a:schemeClr val="accent1"/>
                        </a:buClr>
                        <a:buFont typeface="Arial" panose="020B0604020202020204" pitchFamily="34" charset="0"/>
                        <a:buChar char="•"/>
                        <a:tabLst/>
                      </a:pPr>
                      <a:r>
                        <a:rPr lang="en-US" sz="1200" dirty="0"/>
                        <a:t>Directed towards Trop-2, an epithelial antigen expressed on many solid </a:t>
                      </a:r>
                      <a:r>
                        <a:rPr lang="en-US" sz="1200" dirty="0" err="1"/>
                        <a:t>tumours</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9471341"/>
                  </a:ext>
                </a:extLst>
              </a:tr>
            </a:tbl>
          </a:graphicData>
        </a:graphic>
      </p:graphicFrame>
      <p:graphicFrame>
        <p:nvGraphicFramePr>
          <p:cNvPr id="21" name="Table 20">
            <a:extLst>
              <a:ext uri="{FF2B5EF4-FFF2-40B4-BE49-F238E27FC236}">
                <a16:creationId xmlns:a16="http://schemas.microsoft.com/office/drawing/2014/main" id="{868E652F-19A1-CA41-B079-3A2C6CF8D351}"/>
              </a:ext>
            </a:extLst>
          </p:cNvPr>
          <p:cNvGraphicFramePr>
            <a:graphicFrameLocks noGrp="1"/>
          </p:cNvGraphicFramePr>
          <p:nvPr>
            <p:extLst>
              <p:ext uri="{D42A27DB-BD31-4B8C-83A1-F6EECF244321}">
                <p14:modId xmlns:p14="http://schemas.microsoft.com/office/powerpoint/2010/main" val="662287742"/>
              </p:ext>
            </p:extLst>
          </p:nvPr>
        </p:nvGraphicFramePr>
        <p:xfrm>
          <a:off x="7129540" y="2078953"/>
          <a:ext cx="1591763" cy="1470003"/>
        </p:xfrm>
        <a:graphic>
          <a:graphicData uri="http://schemas.openxmlformats.org/drawingml/2006/table">
            <a:tbl>
              <a:tblPr firstRow="1" bandRow="1">
                <a:tableStyleId>{5C22544A-7EE6-4342-B048-85BDC9FD1C3A}</a:tableStyleId>
              </a:tblPr>
              <a:tblGrid>
                <a:gridCol w="1591763">
                  <a:extLst>
                    <a:ext uri="{9D8B030D-6E8A-4147-A177-3AD203B41FA5}">
                      <a16:colId xmlns:a16="http://schemas.microsoft.com/office/drawing/2014/main" val="3156762348"/>
                    </a:ext>
                  </a:extLst>
                </a:gridCol>
              </a:tblGrid>
              <a:tr h="3959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ea typeface="ＭＳ Ｐゴシック" charset="-128"/>
                          <a:cs typeface="Calibri" panose="020F0502020204030204" pitchFamily="34" charset="0"/>
                        </a:rPr>
                        <a:t>Linker for SN-38</a:t>
                      </a:r>
                      <a:endParaRPr lang="en-US" sz="14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511749847"/>
                  </a:ext>
                </a:extLst>
              </a:tr>
              <a:tr h="1074024">
                <a:tc>
                  <a:txBody>
                    <a:bodyPr/>
                    <a:lstStyle/>
                    <a:p>
                      <a:pPr marL="134938" indent="-134938" algn="l">
                        <a:buClr>
                          <a:schemeClr val="accent1"/>
                        </a:buClr>
                        <a:buFont typeface="Arial" panose="020B0604020202020204" pitchFamily="34" charset="0"/>
                        <a:buChar char="•"/>
                        <a:tabLst/>
                      </a:pPr>
                      <a:r>
                        <a:rPr lang="en-US" sz="1200" dirty="0"/>
                        <a:t>Hydrolysable linker for payload release</a:t>
                      </a:r>
                    </a:p>
                    <a:p>
                      <a:pPr marL="134938" indent="-134938" algn="l">
                        <a:buClr>
                          <a:schemeClr val="accent1"/>
                        </a:buClr>
                        <a:buFont typeface="Arial" panose="020B0604020202020204" pitchFamily="34" charset="0"/>
                        <a:buChar char="•"/>
                        <a:tabLst/>
                      </a:pPr>
                      <a:r>
                        <a:rPr lang="en-US" sz="1200" dirty="0"/>
                        <a:t>High drug-to-antibody ratio (7.6:1)</a:t>
                      </a:r>
                      <a:endParaRPr lang="en-US" sz="1200" baseline="30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9471341"/>
                  </a:ext>
                </a:extLst>
              </a:tr>
            </a:tbl>
          </a:graphicData>
        </a:graphic>
      </p:graphicFrame>
      <p:graphicFrame>
        <p:nvGraphicFramePr>
          <p:cNvPr id="22" name="Table 21">
            <a:extLst>
              <a:ext uri="{FF2B5EF4-FFF2-40B4-BE49-F238E27FC236}">
                <a16:creationId xmlns:a16="http://schemas.microsoft.com/office/drawing/2014/main" id="{4E0AE160-4AEC-B24E-9148-342BF8E8F3BB}"/>
              </a:ext>
            </a:extLst>
          </p:cNvPr>
          <p:cNvGraphicFramePr>
            <a:graphicFrameLocks noGrp="1"/>
          </p:cNvGraphicFramePr>
          <p:nvPr>
            <p:extLst>
              <p:ext uri="{D42A27DB-BD31-4B8C-83A1-F6EECF244321}">
                <p14:modId xmlns:p14="http://schemas.microsoft.com/office/powerpoint/2010/main" val="1210658912"/>
              </p:ext>
            </p:extLst>
          </p:nvPr>
        </p:nvGraphicFramePr>
        <p:xfrm>
          <a:off x="3658019" y="3667311"/>
          <a:ext cx="1701632" cy="1559560"/>
        </p:xfrm>
        <a:graphic>
          <a:graphicData uri="http://schemas.openxmlformats.org/drawingml/2006/table">
            <a:tbl>
              <a:tblPr firstRow="1" bandRow="1">
                <a:tableStyleId>{5C22544A-7EE6-4342-B048-85BDC9FD1C3A}</a:tableStyleId>
              </a:tblPr>
              <a:tblGrid>
                <a:gridCol w="1701632">
                  <a:extLst>
                    <a:ext uri="{9D8B030D-6E8A-4147-A177-3AD203B41FA5}">
                      <a16:colId xmlns:a16="http://schemas.microsoft.com/office/drawing/2014/main" val="3156762348"/>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ea typeface="ＭＳ Ｐゴシック" charset="-128"/>
                          <a:cs typeface="Calibri" panose="020F0502020204030204" pitchFamily="34" charset="0"/>
                        </a:rPr>
                        <a:t>SN-38 Payload</a:t>
                      </a:r>
                      <a:endParaRPr lang="en-US" sz="14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511749847"/>
                  </a:ext>
                </a:extLst>
              </a:tr>
              <a:tr h="370840">
                <a:tc>
                  <a:txBody>
                    <a:bodyPr/>
                    <a:lstStyle/>
                    <a:p>
                      <a:pPr marL="134938" indent="-134938" algn="l">
                        <a:buClr>
                          <a:schemeClr val="accent1"/>
                        </a:buClr>
                        <a:buFont typeface="Arial" panose="020B0604020202020204" pitchFamily="34" charset="0"/>
                        <a:buChar char="•"/>
                        <a:tabLst/>
                      </a:pPr>
                      <a:r>
                        <a:rPr lang="en-US" sz="1200" dirty="0"/>
                        <a:t>Metabolite of</a:t>
                      </a:r>
                      <a:br>
                        <a:rPr lang="en-US" sz="1200" dirty="0"/>
                      </a:br>
                      <a:r>
                        <a:rPr lang="en-US" sz="1200" dirty="0"/>
                        <a:t>topoisomerase I inhibitor</a:t>
                      </a:r>
                    </a:p>
                    <a:p>
                      <a:pPr marL="134938" indent="-134938" algn="l">
                        <a:buClr>
                          <a:schemeClr val="accent1"/>
                        </a:buClr>
                        <a:buFont typeface="Arial" panose="020B0604020202020204" pitchFamily="34" charset="0"/>
                        <a:buChar char="•"/>
                        <a:tabLst/>
                      </a:pPr>
                      <a:r>
                        <a:rPr lang="en-US" sz="1200" dirty="0"/>
                        <a:t>SN-38 more potent than parent compound, irinotecan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9471341"/>
                  </a:ext>
                </a:extLst>
              </a:tr>
            </a:tbl>
          </a:graphicData>
        </a:graphic>
      </p:graphicFrame>
      <p:sp>
        <p:nvSpPr>
          <p:cNvPr id="23" name="Oval 22">
            <a:extLst>
              <a:ext uri="{FF2B5EF4-FFF2-40B4-BE49-F238E27FC236}">
                <a16:creationId xmlns:a16="http://schemas.microsoft.com/office/drawing/2014/main" id="{6B9E8505-C80A-A547-8170-3D42F83C57BB}"/>
              </a:ext>
            </a:extLst>
          </p:cNvPr>
          <p:cNvSpPr/>
          <p:nvPr/>
        </p:nvSpPr>
        <p:spPr>
          <a:xfrm>
            <a:off x="6105524" y="2870862"/>
            <a:ext cx="774701" cy="961363"/>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55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50FC9D3-6A3B-4658-B682-025E241065B1}"/>
              </a:ext>
            </a:extLst>
          </p:cNvPr>
          <p:cNvSpPr>
            <a:spLocks noGrp="1"/>
          </p:cNvSpPr>
          <p:nvPr>
            <p:ph type="body" idx="1"/>
          </p:nvPr>
        </p:nvSpPr>
        <p:spPr>
          <a:xfrm>
            <a:off x="452964" y="3322124"/>
            <a:ext cx="8140048" cy="329726"/>
          </a:xfrm>
        </p:spPr>
        <p:txBody>
          <a:bodyPr>
            <a:normAutofit/>
          </a:bodyPr>
          <a:lstStyle/>
          <a:p>
            <a:r>
              <a:rPr lang="en-GB" sz="1300" dirty="0">
                <a:ea typeface="+mn-ea"/>
              </a:rPr>
              <a:t>TROPHY-U-01: TRAE ≥ 20% Any grade or ≥ 5% grade ≥3 (N=35) </a:t>
            </a:r>
          </a:p>
        </p:txBody>
      </p:sp>
      <p:sp>
        <p:nvSpPr>
          <p:cNvPr id="4" name="Content Placeholder 3">
            <a:extLst>
              <a:ext uri="{FF2B5EF4-FFF2-40B4-BE49-F238E27FC236}">
                <a16:creationId xmlns:a16="http://schemas.microsoft.com/office/drawing/2014/main" id="{CBEEC0F4-A068-6E43-89C8-4456CDDC0935}"/>
              </a:ext>
            </a:extLst>
          </p:cNvPr>
          <p:cNvSpPr>
            <a:spLocks noGrp="1"/>
          </p:cNvSpPr>
          <p:nvPr>
            <p:ph sz="quarter" idx="12"/>
          </p:nvPr>
        </p:nvSpPr>
        <p:spPr>
          <a:xfrm>
            <a:off x="452964" y="908720"/>
            <a:ext cx="8367507" cy="2325409"/>
          </a:xfrm>
        </p:spPr>
        <p:txBody>
          <a:bodyPr>
            <a:normAutofit lnSpcReduction="10000"/>
          </a:bodyPr>
          <a:lstStyle/>
          <a:p>
            <a:r>
              <a:rPr lang="en-US" sz="1400" b="1" dirty="0">
                <a:solidFill>
                  <a:schemeClr val="accent1"/>
                </a:solidFill>
              </a:rPr>
              <a:t>IMMU-132 Phase 1 study</a:t>
            </a:r>
            <a:r>
              <a:rPr lang="en-US" sz="1400" b="1" baseline="30000" dirty="0">
                <a:solidFill>
                  <a:schemeClr val="accent1"/>
                </a:solidFill>
              </a:rPr>
              <a:t>1</a:t>
            </a:r>
            <a:r>
              <a:rPr lang="en-US" sz="1400" b="1" dirty="0">
                <a:solidFill>
                  <a:schemeClr val="accent1"/>
                </a:solidFill>
              </a:rPr>
              <a:t> </a:t>
            </a:r>
          </a:p>
          <a:p>
            <a:pPr lvl="1"/>
            <a:r>
              <a:rPr lang="en-GB" sz="1400" dirty="0">
                <a:solidFill>
                  <a:schemeClr val="tx2"/>
                </a:solidFill>
              </a:rPr>
              <a:t>Initial assessment of </a:t>
            </a:r>
            <a:r>
              <a:rPr lang="en-US" sz="1400" dirty="0">
                <a:solidFill>
                  <a:schemeClr val="tx2"/>
                </a:solidFill>
                <a:cs typeface="PT Sans Narrow"/>
              </a:rPr>
              <a:t>efficacy and safety </a:t>
            </a:r>
            <a:r>
              <a:rPr lang="en-US" sz="1400" dirty="0"/>
              <a:t>in 45 </a:t>
            </a:r>
            <a:r>
              <a:rPr lang="en-US" sz="1400" dirty="0" err="1"/>
              <a:t>mUC</a:t>
            </a:r>
            <a:r>
              <a:rPr lang="en-US" sz="1400" dirty="0"/>
              <a:t> patient's pts who progressed after ≥1 prior systemic therapy</a:t>
            </a:r>
          </a:p>
          <a:p>
            <a:pPr lvl="1"/>
            <a:r>
              <a:rPr lang="en-US" sz="1400" dirty="0"/>
              <a:t>ORR 31%</a:t>
            </a:r>
          </a:p>
          <a:p>
            <a:pPr lvl="1"/>
            <a:r>
              <a:rPr lang="en-GB" sz="1400" dirty="0"/>
              <a:t>Grade ≥3 AEs in ≥5% of pts were neutropenia/neutrophil count decreased (38%), anaemia (11%), hypophosphatemia (11%), diarrhoea (9%), fatigue (9%), and febrile neutropenia (7%).</a:t>
            </a:r>
            <a:endParaRPr lang="en-US" sz="1400" dirty="0"/>
          </a:p>
          <a:p>
            <a:r>
              <a:rPr lang="en-US" sz="1400" b="1" dirty="0">
                <a:solidFill>
                  <a:schemeClr val="accent1"/>
                </a:solidFill>
              </a:rPr>
              <a:t>TROPHY-U-01 : Phase 2 ongoing study</a:t>
            </a:r>
            <a:r>
              <a:rPr lang="en-US" sz="1400" b="1" baseline="30000" dirty="0">
                <a:solidFill>
                  <a:schemeClr val="accent1"/>
                </a:solidFill>
              </a:rPr>
              <a:t>2</a:t>
            </a:r>
          </a:p>
          <a:p>
            <a:pPr lvl="1"/>
            <a:r>
              <a:rPr lang="en-US" sz="1400" dirty="0"/>
              <a:t>35 patients post platinum and post CPI included in interim analysis</a:t>
            </a:r>
          </a:p>
          <a:p>
            <a:pPr lvl="1"/>
            <a:r>
              <a:rPr lang="en-US" sz="1400" dirty="0"/>
              <a:t>ORR 29%; CR 6%</a:t>
            </a:r>
          </a:p>
        </p:txBody>
      </p:sp>
      <p:sp>
        <p:nvSpPr>
          <p:cNvPr id="2" name="Title 1">
            <a:extLst>
              <a:ext uri="{FF2B5EF4-FFF2-40B4-BE49-F238E27FC236}">
                <a16:creationId xmlns:a16="http://schemas.microsoft.com/office/drawing/2014/main" id="{14984E92-01B6-9449-A4F6-D394242C6567}"/>
              </a:ext>
            </a:extLst>
          </p:cNvPr>
          <p:cNvSpPr>
            <a:spLocks noGrp="1"/>
          </p:cNvSpPr>
          <p:nvPr>
            <p:ph type="title"/>
          </p:nvPr>
        </p:nvSpPr>
        <p:spPr>
          <a:xfrm>
            <a:off x="464400" y="246566"/>
            <a:ext cx="6555600" cy="456050"/>
          </a:xfrm>
        </p:spPr>
        <p:txBody>
          <a:bodyPr/>
          <a:lstStyle/>
          <a:p>
            <a:r>
              <a:rPr lang="en-US" dirty="0" err="1"/>
              <a:t>Sacituzumab</a:t>
            </a:r>
            <a:r>
              <a:rPr lang="en-US" dirty="0"/>
              <a:t> studies</a:t>
            </a:r>
          </a:p>
        </p:txBody>
      </p:sp>
      <p:sp>
        <p:nvSpPr>
          <p:cNvPr id="10" name="TextBox 9">
            <a:extLst>
              <a:ext uri="{FF2B5EF4-FFF2-40B4-BE49-F238E27FC236}">
                <a16:creationId xmlns:a16="http://schemas.microsoft.com/office/drawing/2014/main" id="{FC7CED4F-E256-4A88-873E-4DE8B82E4295}"/>
              </a:ext>
            </a:extLst>
          </p:cNvPr>
          <p:cNvSpPr txBox="1"/>
          <p:nvPr/>
        </p:nvSpPr>
        <p:spPr>
          <a:xfrm>
            <a:off x="344335" y="6242103"/>
            <a:ext cx="7900073" cy="415498"/>
          </a:xfrm>
          <a:prstGeom prst="rect">
            <a:avLst/>
          </a:prstGeom>
          <a:noFill/>
        </p:spPr>
        <p:txBody>
          <a:bodyPr wrap="square" rtlCol="0">
            <a:spAutoFit/>
          </a:bodyPr>
          <a:lstStyle/>
          <a:p>
            <a:r>
              <a:rPr lang="en-US" sz="1050" dirty="0">
                <a:solidFill>
                  <a:schemeClr val="tx2"/>
                </a:solidFill>
              </a:rPr>
              <a:t>AE, adverse event; CPI, checkpoint inhibitors; CR, complete response; ORR, objective response rate; TRAE, treatment related adverse event</a:t>
            </a:r>
          </a:p>
          <a:p>
            <a:r>
              <a:rPr lang="en-US" sz="1050" dirty="0">
                <a:solidFill>
                  <a:schemeClr val="tx2"/>
                </a:solidFill>
              </a:rPr>
              <a:t>1. Tagawa S, et al. </a:t>
            </a:r>
            <a:r>
              <a:rPr lang="en-US" sz="1050" dirty="0">
                <a:solidFill>
                  <a:schemeClr val="tx2"/>
                </a:solidFill>
                <a:latin typeface="Aileron" charset="0"/>
                <a:ea typeface="Aileron" charset="0"/>
                <a:cs typeface="Aileron" charset="0"/>
              </a:rPr>
              <a:t>Journal of Clinical Oncology 2019;37(7_suppl):354</a:t>
            </a:r>
            <a:r>
              <a:rPr lang="en-US" sz="1050" dirty="0">
                <a:solidFill>
                  <a:schemeClr val="tx2"/>
                </a:solidFill>
              </a:rPr>
              <a:t>; 2. Tagawa S, et al. Annals of Oncology 2019; 30 (suppl_5): v851-v934</a:t>
            </a:r>
          </a:p>
        </p:txBody>
      </p:sp>
      <p:sp>
        <p:nvSpPr>
          <p:cNvPr id="3" name="Slide Number Placeholder 2">
            <a:extLst>
              <a:ext uri="{FF2B5EF4-FFF2-40B4-BE49-F238E27FC236}">
                <a16:creationId xmlns:a16="http://schemas.microsoft.com/office/drawing/2014/main" id="{E03196F1-49E0-F942-A85D-C4D74BD16403}"/>
              </a:ext>
            </a:extLst>
          </p:cNvPr>
          <p:cNvSpPr>
            <a:spLocks noGrp="1"/>
          </p:cNvSpPr>
          <p:nvPr>
            <p:ph type="sldNum" sz="quarter" idx="4"/>
          </p:nvPr>
        </p:nvSpPr>
        <p:spPr/>
        <p:txBody>
          <a:bodyPr/>
          <a:lstStyle/>
          <a:p>
            <a:fld id="{FCE43C0F-8A7B-3A4B-9DB5-B3472E36E833}" type="slidenum">
              <a:rPr lang="en-GB" smtClean="0"/>
              <a:pPr/>
              <a:t>15</a:t>
            </a:fld>
            <a:endParaRPr lang="en-GB" dirty="0"/>
          </a:p>
        </p:txBody>
      </p:sp>
      <p:graphicFrame>
        <p:nvGraphicFramePr>
          <p:cNvPr id="5" name="Table 4">
            <a:extLst>
              <a:ext uri="{FF2B5EF4-FFF2-40B4-BE49-F238E27FC236}">
                <a16:creationId xmlns:a16="http://schemas.microsoft.com/office/drawing/2014/main" id="{C87763BA-5DAE-BC4C-B1EE-E5E4451EB9DE}"/>
              </a:ext>
            </a:extLst>
          </p:cNvPr>
          <p:cNvGraphicFramePr>
            <a:graphicFrameLocks noGrp="1"/>
          </p:cNvGraphicFramePr>
          <p:nvPr>
            <p:extLst>
              <p:ext uri="{D42A27DB-BD31-4B8C-83A1-F6EECF244321}">
                <p14:modId xmlns:p14="http://schemas.microsoft.com/office/powerpoint/2010/main" val="955151263"/>
              </p:ext>
            </p:extLst>
          </p:nvPr>
        </p:nvGraphicFramePr>
        <p:xfrm>
          <a:off x="452964" y="3588656"/>
          <a:ext cx="8233837" cy="2504640"/>
        </p:xfrm>
        <a:graphic>
          <a:graphicData uri="http://schemas.openxmlformats.org/drawingml/2006/table">
            <a:tbl>
              <a:tblPr firstRow="1" bandRow="1">
                <a:tableStyleId>{5C22544A-7EE6-4342-B048-85BDC9FD1C3A}</a:tableStyleId>
              </a:tblPr>
              <a:tblGrid>
                <a:gridCol w="3195795">
                  <a:extLst>
                    <a:ext uri="{9D8B030D-6E8A-4147-A177-3AD203B41FA5}">
                      <a16:colId xmlns:a16="http://schemas.microsoft.com/office/drawing/2014/main" val="167383725"/>
                    </a:ext>
                  </a:extLst>
                </a:gridCol>
                <a:gridCol w="1843138">
                  <a:extLst>
                    <a:ext uri="{9D8B030D-6E8A-4147-A177-3AD203B41FA5}">
                      <a16:colId xmlns:a16="http://schemas.microsoft.com/office/drawing/2014/main" val="808056383"/>
                    </a:ext>
                  </a:extLst>
                </a:gridCol>
                <a:gridCol w="1064968">
                  <a:extLst>
                    <a:ext uri="{9D8B030D-6E8A-4147-A177-3AD203B41FA5}">
                      <a16:colId xmlns:a16="http://schemas.microsoft.com/office/drawing/2014/main" val="122492158"/>
                    </a:ext>
                  </a:extLst>
                </a:gridCol>
                <a:gridCol w="1064968">
                  <a:extLst>
                    <a:ext uri="{9D8B030D-6E8A-4147-A177-3AD203B41FA5}">
                      <a16:colId xmlns:a16="http://schemas.microsoft.com/office/drawing/2014/main" val="827353411"/>
                    </a:ext>
                  </a:extLst>
                </a:gridCol>
                <a:gridCol w="1064968">
                  <a:extLst>
                    <a:ext uri="{9D8B030D-6E8A-4147-A177-3AD203B41FA5}">
                      <a16:colId xmlns:a16="http://schemas.microsoft.com/office/drawing/2014/main" val="87864187"/>
                    </a:ext>
                  </a:extLst>
                </a:gridCol>
              </a:tblGrid>
              <a:tr h="0">
                <a:tc>
                  <a:txBody>
                    <a:bodyPr/>
                    <a:lstStyle/>
                    <a:p>
                      <a:r>
                        <a:rPr lang="en-US" sz="1000" dirty="0"/>
                        <a:t>Category</a:t>
                      </a:r>
                    </a:p>
                  </a:txBody>
                  <a:tcPr/>
                </a:tc>
                <a:tc>
                  <a:txBody>
                    <a:bodyPr/>
                    <a:lstStyle/>
                    <a:p>
                      <a:r>
                        <a:rPr lang="en-US" sz="1000" dirty="0"/>
                        <a:t>Event</a:t>
                      </a:r>
                    </a:p>
                  </a:txBody>
                  <a:tcPr/>
                </a:tc>
                <a:tc>
                  <a:txBody>
                    <a:bodyPr/>
                    <a:lstStyle/>
                    <a:p>
                      <a:pPr algn="ctr"/>
                      <a:r>
                        <a:rPr lang="en-US" sz="1000" dirty="0"/>
                        <a:t>All Grades (%)</a:t>
                      </a:r>
                    </a:p>
                  </a:txBody>
                  <a:tcPr/>
                </a:tc>
                <a:tc>
                  <a:txBody>
                    <a:bodyPr/>
                    <a:lstStyle/>
                    <a:p>
                      <a:pPr algn="ctr"/>
                      <a:r>
                        <a:rPr lang="en-US" sz="1000" dirty="0"/>
                        <a:t>Grade 3 (%)</a:t>
                      </a:r>
                    </a:p>
                  </a:txBody>
                  <a:tcPr/>
                </a:tc>
                <a:tc>
                  <a:txBody>
                    <a:bodyPr/>
                    <a:lstStyle/>
                    <a:p>
                      <a:pPr algn="ctr"/>
                      <a:r>
                        <a:rPr lang="en-US" sz="1000" dirty="0"/>
                        <a:t>Grade 4 (%)</a:t>
                      </a:r>
                    </a:p>
                  </a:txBody>
                  <a:tcPr/>
                </a:tc>
                <a:extLst>
                  <a:ext uri="{0D108BD9-81ED-4DB2-BD59-A6C34878D82A}">
                    <a16:rowId xmlns:a16="http://schemas.microsoft.com/office/drawing/2014/main" val="3698828033"/>
                  </a:ext>
                </a:extLst>
              </a:tr>
              <a:tr h="0">
                <a:tc rowSpan="5">
                  <a:txBody>
                    <a:bodyPr/>
                    <a:lstStyle/>
                    <a:p>
                      <a:r>
                        <a:rPr lang="en-US" sz="1000" dirty="0"/>
                        <a:t>Hematologic</a:t>
                      </a:r>
                    </a:p>
                  </a:txBody>
                  <a:tcPr marT="18000" marB="18000" anchor="ctr"/>
                </a:tc>
                <a:tc>
                  <a:txBody>
                    <a:bodyPr/>
                    <a:lstStyle/>
                    <a:p>
                      <a:r>
                        <a:rPr lang="en-US" sz="1000" dirty="0"/>
                        <a:t>Neutropenia</a:t>
                      </a:r>
                    </a:p>
                  </a:txBody>
                  <a:tcPr marT="18000" marB="18000"/>
                </a:tc>
                <a:tc>
                  <a:txBody>
                    <a:bodyPr/>
                    <a:lstStyle/>
                    <a:p>
                      <a:pPr algn="ctr"/>
                      <a:r>
                        <a:rPr lang="en-US" sz="1000" dirty="0"/>
                        <a:t>66</a:t>
                      </a:r>
                    </a:p>
                  </a:txBody>
                  <a:tcPr marT="18000" marB="18000"/>
                </a:tc>
                <a:tc>
                  <a:txBody>
                    <a:bodyPr/>
                    <a:lstStyle/>
                    <a:p>
                      <a:pPr algn="ctr"/>
                      <a:r>
                        <a:rPr lang="en-US" sz="1000" dirty="0"/>
                        <a:t>29</a:t>
                      </a:r>
                    </a:p>
                  </a:txBody>
                  <a:tcPr marT="18000" marB="18000"/>
                </a:tc>
                <a:tc>
                  <a:txBody>
                    <a:bodyPr/>
                    <a:lstStyle/>
                    <a:p>
                      <a:pPr algn="ctr"/>
                      <a:r>
                        <a:rPr lang="en-US" sz="1000" dirty="0"/>
                        <a:t>26</a:t>
                      </a:r>
                    </a:p>
                  </a:txBody>
                  <a:tcPr marT="18000" marB="18000"/>
                </a:tc>
                <a:extLst>
                  <a:ext uri="{0D108BD9-81ED-4DB2-BD59-A6C34878D82A}">
                    <a16:rowId xmlns:a16="http://schemas.microsoft.com/office/drawing/2014/main" val="3383811865"/>
                  </a:ext>
                </a:extLst>
              </a:tr>
              <a:tr h="0">
                <a:tc vMerge="1">
                  <a:txBody>
                    <a:bodyPr/>
                    <a:lstStyle/>
                    <a:p>
                      <a:endParaRPr lang="en-US" sz="1000" dirty="0"/>
                    </a:p>
                  </a:txBody>
                  <a:tcPr marT="18000" marB="18000"/>
                </a:tc>
                <a:tc>
                  <a:txBody>
                    <a:bodyPr/>
                    <a:lstStyle/>
                    <a:p>
                      <a:r>
                        <a:rPr lang="en-US" sz="1000" dirty="0"/>
                        <a:t>Leukopenia</a:t>
                      </a:r>
                    </a:p>
                  </a:txBody>
                  <a:tcPr marT="18000" marB="18000"/>
                </a:tc>
                <a:tc>
                  <a:txBody>
                    <a:bodyPr/>
                    <a:lstStyle/>
                    <a:p>
                      <a:pPr algn="ctr"/>
                      <a:r>
                        <a:rPr lang="en-US" sz="1000" dirty="0"/>
                        <a:t>40</a:t>
                      </a:r>
                    </a:p>
                  </a:txBody>
                  <a:tcPr marT="18000" marB="18000"/>
                </a:tc>
                <a:tc>
                  <a:txBody>
                    <a:bodyPr/>
                    <a:lstStyle/>
                    <a:p>
                      <a:pPr algn="ctr"/>
                      <a:r>
                        <a:rPr lang="en-US" sz="1000" dirty="0"/>
                        <a:t>20</a:t>
                      </a:r>
                    </a:p>
                  </a:txBody>
                  <a:tcPr marT="18000" marB="18000"/>
                </a:tc>
                <a:tc>
                  <a:txBody>
                    <a:bodyPr/>
                    <a:lstStyle/>
                    <a:p>
                      <a:pPr algn="ctr"/>
                      <a:r>
                        <a:rPr lang="en-US" sz="1000" dirty="0"/>
                        <a:t>9</a:t>
                      </a:r>
                    </a:p>
                  </a:txBody>
                  <a:tcPr marT="18000" marB="18000"/>
                </a:tc>
                <a:extLst>
                  <a:ext uri="{0D108BD9-81ED-4DB2-BD59-A6C34878D82A}">
                    <a16:rowId xmlns:a16="http://schemas.microsoft.com/office/drawing/2014/main" val="3034898819"/>
                  </a:ext>
                </a:extLst>
              </a:tr>
              <a:tr h="0">
                <a:tc vMerge="1">
                  <a:txBody>
                    <a:bodyPr/>
                    <a:lstStyle/>
                    <a:p>
                      <a:endParaRPr lang="en-US" sz="1000" dirty="0"/>
                    </a:p>
                  </a:txBody>
                  <a:tcPr marT="18000" marB="18000"/>
                </a:tc>
                <a:tc>
                  <a:txBody>
                    <a:bodyPr/>
                    <a:lstStyle/>
                    <a:p>
                      <a:r>
                        <a:rPr lang="en-US" sz="1000" dirty="0" err="1">
                          <a:solidFill>
                            <a:schemeClr val="tx1"/>
                          </a:solidFill>
                        </a:rPr>
                        <a:t>Anaemia</a:t>
                      </a:r>
                      <a:endParaRPr lang="en-US" sz="1000" dirty="0">
                        <a:solidFill>
                          <a:schemeClr val="tx1"/>
                        </a:solidFill>
                      </a:endParaRPr>
                    </a:p>
                  </a:txBody>
                  <a:tcPr marT="18000" marB="18000"/>
                </a:tc>
                <a:tc>
                  <a:txBody>
                    <a:bodyPr/>
                    <a:lstStyle/>
                    <a:p>
                      <a:pPr algn="ctr"/>
                      <a:r>
                        <a:rPr lang="en-US" sz="1000" dirty="0"/>
                        <a:t>34</a:t>
                      </a:r>
                    </a:p>
                  </a:txBody>
                  <a:tcPr marT="18000" marB="18000"/>
                </a:tc>
                <a:tc>
                  <a:txBody>
                    <a:bodyPr/>
                    <a:lstStyle/>
                    <a:p>
                      <a:pPr algn="ctr"/>
                      <a:r>
                        <a:rPr lang="en-US" sz="1000" dirty="0"/>
                        <a:t>17</a:t>
                      </a:r>
                    </a:p>
                  </a:txBody>
                  <a:tcPr marT="18000" marB="18000"/>
                </a:tc>
                <a:tc>
                  <a:txBody>
                    <a:bodyPr/>
                    <a:lstStyle/>
                    <a:p>
                      <a:pPr algn="ctr"/>
                      <a:r>
                        <a:rPr lang="en-US" sz="1000" dirty="0"/>
                        <a:t>0</a:t>
                      </a:r>
                    </a:p>
                  </a:txBody>
                  <a:tcPr marT="18000" marB="18000"/>
                </a:tc>
                <a:extLst>
                  <a:ext uri="{0D108BD9-81ED-4DB2-BD59-A6C34878D82A}">
                    <a16:rowId xmlns:a16="http://schemas.microsoft.com/office/drawing/2014/main" val="4057778795"/>
                  </a:ext>
                </a:extLst>
              </a:tr>
              <a:tr h="0">
                <a:tc vMerge="1">
                  <a:txBody>
                    <a:bodyPr/>
                    <a:lstStyle/>
                    <a:p>
                      <a:endParaRPr lang="en-US" sz="1000" dirty="0"/>
                    </a:p>
                  </a:txBody>
                  <a:tcPr marT="18000" marB="18000"/>
                </a:tc>
                <a:tc>
                  <a:txBody>
                    <a:bodyPr/>
                    <a:lstStyle/>
                    <a:p>
                      <a:r>
                        <a:rPr lang="en-US" sz="1000" dirty="0"/>
                        <a:t>Febrile neutropenia</a:t>
                      </a:r>
                    </a:p>
                  </a:txBody>
                  <a:tcPr marT="18000" marB="18000"/>
                </a:tc>
                <a:tc>
                  <a:txBody>
                    <a:bodyPr/>
                    <a:lstStyle/>
                    <a:p>
                      <a:pPr algn="ctr"/>
                      <a:r>
                        <a:rPr lang="en-US" sz="1000" dirty="0"/>
                        <a:t>11</a:t>
                      </a:r>
                    </a:p>
                  </a:txBody>
                  <a:tcPr marT="18000" marB="18000"/>
                </a:tc>
                <a:tc>
                  <a:txBody>
                    <a:bodyPr/>
                    <a:lstStyle/>
                    <a:p>
                      <a:pPr algn="ctr"/>
                      <a:r>
                        <a:rPr lang="en-US" sz="1000" dirty="0"/>
                        <a:t>9</a:t>
                      </a:r>
                    </a:p>
                  </a:txBody>
                  <a:tcPr marT="18000" marB="18000"/>
                </a:tc>
                <a:tc>
                  <a:txBody>
                    <a:bodyPr/>
                    <a:lstStyle/>
                    <a:p>
                      <a:pPr algn="ctr"/>
                      <a:r>
                        <a:rPr lang="en-US" sz="1000" dirty="0"/>
                        <a:t>3</a:t>
                      </a:r>
                    </a:p>
                  </a:txBody>
                  <a:tcPr marT="18000" marB="18000"/>
                </a:tc>
                <a:extLst>
                  <a:ext uri="{0D108BD9-81ED-4DB2-BD59-A6C34878D82A}">
                    <a16:rowId xmlns:a16="http://schemas.microsoft.com/office/drawing/2014/main" val="658367002"/>
                  </a:ext>
                </a:extLst>
              </a:tr>
              <a:tr h="0">
                <a:tc vMerge="1">
                  <a:txBody>
                    <a:bodyPr/>
                    <a:lstStyle/>
                    <a:p>
                      <a:endParaRPr lang="en-US" sz="1000" dirty="0"/>
                    </a:p>
                  </a:txBody>
                  <a:tcPr marT="18000" marB="18000"/>
                </a:tc>
                <a:tc>
                  <a:txBody>
                    <a:bodyPr/>
                    <a:lstStyle/>
                    <a:p>
                      <a:r>
                        <a:rPr lang="en-US" sz="1000" dirty="0"/>
                        <a:t>Lymphocyte count decreased</a:t>
                      </a:r>
                    </a:p>
                  </a:txBody>
                  <a:tcPr marT="18000" marB="18000"/>
                </a:tc>
                <a:tc>
                  <a:txBody>
                    <a:bodyPr/>
                    <a:lstStyle/>
                    <a:p>
                      <a:pPr algn="ctr"/>
                      <a:r>
                        <a:rPr lang="en-US" sz="1000" dirty="0"/>
                        <a:t>11</a:t>
                      </a:r>
                    </a:p>
                  </a:txBody>
                  <a:tcPr marT="18000" marB="18000"/>
                </a:tc>
                <a:tc>
                  <a:txBody>
                    <a:bodyPr/>
                    <a:lstStyle/>
                    <a:p>
                      <a:pPr algn="ctr"/>
                      <a:r>
                        <a:rPr lang="en-US" sz="1000" dirty="0"/>
                        <a:t>6</a:t>
                      </a:r>
                    </a:p>
                  </a:txBody>
                  <a:tcPr marT="18000" marB="18000"/>
                </a:tc>
                <a:tc>
                  <a:txBody>
                    <a:bodyPr/>
                    <a:lstStyle/>
                    <a:p>
                      <a:pPr algn="ctr"/>
                      <a:r>
                        <a:rPr lang="en-US" sz="1000" dirty="0"/>
                        <a:t>3</a:t>
                      </a:r>
                    </a:p>
                  </a:txBody>
                  <a:tcPr marT="18000" marB="18000"/>
                </a:tc>
                <a:extLst>
                  <a:ext uri="{0D108BD9-81ED-4DB2-BD59-A6C34878D82A}">
                    <a16:rowId xmlns:a16="http://schemas.microsoft.com/office/drawing/2014/main" val="786795191"/>
                  </a:ext>
                </a:extLst>
              </a:tr>
              <a:tr h="0">
                <a:tc rowSpan="3">
                  <a:txBody>
                    <a:bodyPr/>
                    <a:lstStyle/>
                    <a:p>
                      <a:r>
                        <a:rPr lang="en-US" sz="1000" dirty="0"/>
                        <a:t>Gastrointestinal</a:t>
                      </a:r>
                    </a:p>
                  </a:txBody>
                  <a:tcPr marT="18000" marB="18000" anchor="ctr"/>
                </a:tc>
                <a:tc>
                  <a:txBody>
                    <a:bodyPr/>
                    <a:lstStyle/>
                    <a:p>
                      <a:r>
                        <a:rPr lang="en-US" sz="1000" dirty="0" err="1">
                          <a:solidFill>
                            <a:schemeClr val="tx1"/>
                          </a:solidFill>
                        </a:rPr>
                        <a:t>Diarrhoea</a:t>
                      </a:r>
                      <a:endParaRPr lang="en-US" sz="1000" dirty="0">
                        <a:solidFill>
                          <a:schemeClr val="tx1"/>
                        </a:solidFill>
                      </a:endParaRPr>
                    </a:p>
                  </a:txBody>
                  <a:tcPr marT="18000" marB="18000"/>
                </a:tc>
                <a:tc>
                  <a:txBody>
                    <a:bodyPr/>
                    <a:lstStyle/>
                    <a:p>
                      <a:pPr algn="ctr"/>
                      <a:r>
                        <a:rPr lang="en-US" sz="1000" dirty="0"/>
                        <a:t>57</a:t>
                      </a:r>
                    </a:p>
                  </a:txBody>
                  <a:tcPr marT="18000" marB="18000"/>
                </a:tc>
                <a:tc>
                  <a:txBody>
                    <a:bodyPr/>
                    <a:lstStyle/>
                    <a:p>
                      <a:pPr algn="ctr"/>
                      <a:r>
                        <a:rPr lang="en-US" sz="1000" dirty="0"/>
                        <a:t>6</a:t>
                      </a:r>
                    </a:p>
                  </a:txBody>
                  <a:tcPr marT="18000" marB="18000"/>
                </a:tc>
                <a:tc>
                  <a:txBody>
                    <a:bodyPr/>
                    <a:lstStyle/>
                    <a:p>
                      <a:pPr algn="ctr"/>
                      <a:r>
                        <a:rPr lang="en-US" sz="1000" dirty="0"/>
                        <a:t>3</a:t>
                      </a:r>
                    </a:p>
                  </a:txBody>
                  <a:tcPr marT="18000" marB="18000"/>
                </a:tc>
                <a:extLst>
                  <a:ext uri="{0D108BD9-81ED-4DB2-BD59-A6C34878D82A}">
                    <a16:rowId xmlns:a16="http://schemas.microsoft.com/office/drawing/2014/main" val="3968140279"/>
                  </a:ext>
                </a:extLst>
              </a:tr>
              <a:tr h="0">
                <a:tc vMerge="1">
                  <a:txBody>
                    <a:bodyPr/>
                    <a:lstStyle/>
                    <a:p>
                      <a:endParaRPr lang="en-US" sz="1000" dirty="0"/>
                    </a:p>
                  </a:txBody>
                  <a:tcPr marT="18000" marB="18000"/>
                </a:tc>
                <a:tc>
                  <a:txBody>
                    <a:bodyPr/>
                    <a:lstStyle/>
                    <a:p>
                      <a:r>
                        <a:rPr lang="en-US" sz="1000" dirty="0"/>
                        <a:t>Nausea</a:t>
                      </a:r>
                    </a:p>
                  </a:txBody>
                  <a:tcPr marT="18000" marB="18000"/>
                </a:tc>
                <a:tc>
                  <a:txBody>
                    <a:bodyPr/>
                    <a:lstStyle/>
                    <a:p>
                      <a:pPr algn="ctr"/>
                      <a:r>
                        <a:rPr lang="en-US" sz="1000" dirty="0"/>
                        <a:t>43</a:t>
                      </a:r>
                    </a:p>
                  </a:txBody>
                  <a:tcPr marT="18000" marB="18000"/>
                </a:tc>
                <a:tc>
                  <a:txBody>
                    <a:bodyPr/>
                    <a:lstStyle/>
                    <a:p>
                      <a:pPr algn="ctr"/>
                      <a:r>
                        <a:rPr lang="en-US" sz="1000" dirty="0"/>
                        <a:t>0</a:t>
                      </a:r>
                    </a:p>
                  </a:txBody>
                  <a:tcPr marT="18000" marB="18000"/>
                </a:tc>
                <a:tc>
                  <a:txBody>
                    <a:bodyPr/>
                    <a:lstStyle/>
                    <a:p>
                      <a:pPr algn="ctr"/>
                      <a:r>
                        <a:rPr lang="en-US" sz="1000" dirty="0"/>
                        <a:t>0</a:t>
                      </a:r>
                    </a:p>
                  </a:txBody>
                  <a:tcPr marT="18000" marB="18000"/>
                </a:tc>
                <a:extLst>
                  <a:ext uri="{0D108BD9-81ED-4DB2-BD59-A6C34878D82A}">
                    <a16:rowId xmlns:a16="http://schemas.microsoft.com/office/drawing/2014/main" val="2248055097"/>
                  </a:ext>
                </a:extLst>
              </a:tr>
              <a:tr h="0">
                <a:tc vMerge="1">
                  <a:txBody>
                    <a:bodyPr/>
                    <a:lstStyle/>
                    <a:p>
                      <a:endParaRPr lang="en-US" sz="1000" dirty="0"/>
                    </a:p>
                  </a:txBody>
                  <a:tcPr marT="18000" marB="18000"/>
                </a:tc>
                <a:tc>
                  <a:txBody>
                    <a:bodyPr/>
                    <a:lstStyle/>
                    <a:p>
                      <a:r>
                        <a:rPr lang="en-US" sz="1000" dirty="0"/>
                        <a:t>Abdominal pain</a:t>
                      </a:r>
                    </a:p>
                  </a:txBody>
                  <a:tcPr marT="18000" marB="18000"/>
                </a:tc>
                <a:tc>
                  <a:txBody>
                    <a:bodyPr/>
                    <a:lstStyle/>
                    <a:p>
                      <a:pPr algn="ctr"/>
                      <a:r>
                        <a:rPr lang="en-US" sz="1000" dirty="0"/>
                        <a:t>20</a:t>
                      </a:r>
                    </a:p>
                  </a:txBody>
                  <a:tcPr marT="18000" marB="18000"/>
                </a:tc>
                <a:tc>
                  <a:txBody>
                    <a:bodyPr/>
                    <a:lstStyle/>
                    <a:p>
                      <a:pPr algn="ctr"/>
                      <a:r>
                        <a:rPr lang="en-US" sz="1000" dirty="0"/>
                        <a:t>3</a:t>
                      </a:r>
                    </a:p>
                  </a:txBody>
                  <a:tcPr marT="18000" marB="18000"/>
                </a:tc>
                <a:tc>
                  <a:txBody>
                    <a:bodyPr/>
                    <a:lstStyle/>
                    <a:p>
                      <a:pPr algn="ctr"/>
                      <a:r>
                        <a:rPr lang="en-US" sz="1000" dirty="0"/>
                        <a:t>0</a:t>
                      </a:r>
                    </a:p>
                  </a:txBody>
                  <a:tcPr marT="18000" marB="18000"/>
                </a:tc>
                <a:extLst>
                  <a:ext uri="{0D108BD9-81ED-4DB2-BD59-A6C34878D82A}">
                    <a16:rowId xmlns:a16="http://schemas.microsoft.com/office/drawing/2014/main" val="403351490"/>
                  </a:ext>
                </a:extLst>
              </a:tr>
              <a:tr h="0">
                <a:tc>
                  <a:txBody>
                    <a:bodyPr/>
                    <a:lstStyle/>
                    <a:p>
                      <a:r>
                        <a:rPr lang="en-US" sz="1000" dirty="0"/>
                        <a:t>General disorders &amp; administrative site conditions</a:t>
                      </a:r>
                    </a:p>
                  </a:txBody>
                  <a:tcPr marT="18000" marB="18000"/>
                </a:tc>
                <a:tc>
                  <a:txBody>
                    <a:bodyPr/>
                    <a:lstStyle/>
                    <a:p>
                      <a:r>
                        <a:rPr lang="en-US" sz="1000" dirty="0"/>
                        <a:t>Fatigue</a:t>
                      </a:r>
                    </a:p>
                  </a:txBody>
                  <a:tcPr marT="18000" marB="18000"/>
                </a:tc>
                <a:tc>
                  <a:txBody>
                    <a:bodyPr/>
                    <a:lstStyle/>
                    <a:p>
                      <a:pPr algn="ctr"/>
                      <a:r>
                        <a:rPr lang="en-US" sz="1000" dirty="0"/>
                        <a:t>54</a:t>
                      </a:r>
                    </a:p>
                  </a:txBody>
                  <a:tcPr marT="18000" marB="18000"/>
                </a:tc>
                <a:tc>
                  <a:txBody>
                    <a:bodyPr/>
                    <a:lstStyle/>
                    <a:p>
                      <a:pPr algn="ctr"/>
                      <a:r>
                        <a:rPr lang="en-US" sz="1000" dirty="0"/>
                        <a:t>6</a:t>
                      </a:r>
                    </a:p>
                  </a:txBody>
                  <a:tcPr marT="18000" marB="18000"/>
                </a:tc>
                <a:tc>
                  <a:txBody>
                    <a:bodyPr/>
                    <a:lstStyle/>
                    <a:p>
                      <a:pPr algn="ctr"/>
                      <a:r>
                        <a:rPr lang="en-US" sz="1000" dirty="0"/>
                        <a:t>0</a:t>
                      </a:r>
                    </a:p>
                  </a:txBody>
                  <a:tcPr marT="18000" marB="18000"/>
                </a:tc>
                <a:extLst>
                  <a:ext uri="{0D108BD9-81ED-4DB2-BD59-A6C34878D82A}">
                    <a16:rowId xmlns:a16="http://schemas.microsoft.com/office/drawing/2014/main" val="2342831298"/>
                  </a:ext>
                </a:extLst>
              </a:tr>
              <a:tr h="0">
                <a:tc>
                  <a:txBody>
                    <a:bodyPr/>
                    <a:lstStyle/>
                    <a:p>
                      <a:r>
                        <a:rPr lang="en-US" sz="1000" dirty="0"/>
                        <a:t>Infections &amp; infestations</a:t>
                      </a:r>
                    </a:p>
                  </a:txBody>
                  <a:tcPr marT="18000" marB="18000"/>
                </a:tc>
                <a:tc>
                  <a:txBody>
                    <a:bodyPr/>
                    <a:lstStyle/>
                    <a:p>
                      <a:r>
                        <a:rPr lang="en-US" sz="1000" dirty="0"/>
                        <a:t>Urinary tract infection</a:t>
                      </a:r>
                    </a:p>
                  </a:txBody>
                  <a:tcPr marT="18000" marB="18000"/>
                </a:tc>
                <a:tc>
                  <a:txBody>
                    <a:bodyPr/>
                    <a:lstStyle/>
                    <a:p>
                      <a:pPr algn="ctr"/>
                      <a:r>
                        <a:rPr lang="en-US" sz="1000" dirty="0"/>
                        <a:t>14</a:t>
                      </a:r>
                    </a:p>
                  </a:txBody>
                  <a:tcPr marT="18000" marB="18000"/>
                </a:tc>
                <a:tc>
                  <a:txBody>
                    <a:bodyPr/>
                    <a:lstStyle/>
                    <a:p>
                      <a:pPr algn="ctr"/>
                      <a:r>
                        <a:rPr lang="en-US" sz="1000" dirty="0"/>
                        <a:t>11</a:t>
                      </a:r>
                    </a:p>
                  </a:txBody>
                  <a:tcPr marT="18000" marB="18000"/>
                </a:tc>
                <a:tc>
                  <a:txBody>
                    <a:bodyPr/>
                    <a:lstStyle/>
                    <a:p>
                      <a:pPr algn="ctr"/>
                      <a:r>
                        <a:rPr lang="en-US" sz="1000" dirty="0"/>
                        <a:t>0</a:t>
                      </a:r>
                    </a:p>
                  </a:txBody>
                  <a:tcPr marT="18000" marB="18000"/>
                </a:tc>
                <a:extLst>
                  <a:ext uri="{0D108BD9-81ED-4DB2-BD59-A6C34878D82A}">
                    <a16:rowId xmlns:a16="http://schemas.microsoft.com/office/drawing/2014/main" val="646004559"/>
                  </a:ext>
                </a:extLst>
              </a:tr>
              <a:tr h="0">
                <a:tc>
                  <a:txBody>
                    <a:bodyPr/>
                    <a:lstStyle/>
                    <a:p>
                      <a:r>
                        <a:rPr lang="en-US" sz="1000" dirty="0"/>
                        <a:t>Skin &amp; subcutaneous tissue</a:t>
                      </a:r>
                    </a:p>
                  </a:txBody>
                  <a:tcPr marT="18000" marB="18000"/>
                </a:tc>
                <a:tc>
                  <a:txBody>
                    <a:bodyPr/>
                    <a:lstStyle/>
                    <a:p>
                      <a:r>
                        <a:rPr lang="en-US" sz="1000" dirty="0"/>
                        <a:t>Alopecia</a:t>
                      </a:r>
                    </a:p>
                  </a:txBody>
                  <a:tcPr marT="18000" marB="18000"/>
                </a:tc>
                <a:tc>
                  <a:txBody>
                    <a:bodyPr/>
                    <a:lstStyle/>
                    <a:p>
                      <a:pPr algn="ctr"/>
                      <a:r>
                        <a:rPr lang="en-US" sz="1000" dirty="0"/>
                        <a:t>74</a:t>
                      </a:r>
                    </a:p>
                  </a:txBody>
                  <a:tcPr marT="18000" marB="18000"/>
                </a:tc>
                <a:tc>
                  <a:txBody>
                    <a:bodyPr/>
                    <a:lstStyle/>
                    <a:p>
                      <a:pPr algn="ctr"/>
                      <a:r>
                        <a:rPr lang="en-US" sz="1000" dirty="0"/>
                        <a:t>0</a:t>
                      </a:r>
                    </a:p>
                  </a:txBody>
                  <a:tcPr marT="18000" marB="18000"/>
                </a:tc>
                <a:tc>
                  <a:txBody>
                    <a:bodyPr/>
                    <a:lstStyle/>
                    <a:p>
                      <a:pPr algn="ctr"/>
                      <a:r>
                        <a:rPr lang="en-US" sz="1000" dirty="0"/>
                        <a:t>0</a:t>
                      </a:r>
                    </a:p>
                  </a:txBody>
                  <a:tcPr marT="18000" marB="18000"/>
                </a:tc>
                <a:extLst>
                  <a:ext uri="{0D108BD9-81ED-4DB2-BD59-A6C34878D82A}">
                    <a16:rowId xmlns:a16="http://schemas.microsoft.com/office/drawing/2014/main" val="728233484"/>
                  </a:ext>
                </a:extLst>
              </a:tr>
              <a:tr h="0">
                <a:tc>
                  <a:txBody>
                    <a:bodyPr/>
                    <a:lstStyle/>
                    <a:p>
                      <a:r>
                        <a:rPr lang="en-US" sz="1000" dirty="0"/>
                        <a:t>Metabolism &amp; nutrition</a:t>
                      </a:r>
                    </a:p>
                  </a:txBody>
                  <a:tcPr marT="18000" marB="18000"/>
                </a:tc>
                <a:tc>
                  <a:txBody>
                    <a:bodyPr/>
                    <a:lstStyle/>
                    <a:p>
                      <a:r>
                        <a:rPr lang="en-US" sz="1000" dirty="0"/>
                        <a:t>Decreased appetite</a:t>
                      </a:r>
                    </a:p>
                  </a:txBody>
                  <a:tcPr marT="18000" marB="18000"/>
                </a:tc>
                <a:tc>
                  <a:txBody>
                    <a:bodyPr/>
                    <a:lstStyle/>
                    <a:p>
                      <a:pPr algn="ctr"/>
                      <a:r>
                        <a:rPr lang="en-US" sz="1000" dirty="0"/>
                        <a:t>20</a:t>
                      </a:r>
                    </a:p>
                  </a:txBody>
                  <a:tcPr marT="18000" marB="18000"/>
                </a:tc>
                <a:tc>
                  <a:txBody>
                    <a:bodyPr/>
                    <a:lstStyle/>
                    <a:p>
                      <a:pPr algn="ctr"/>
                      <a:r>
                        <a:rPr lang="en-US" sz="1000" dirty="0"/>
                        <a:t>0</a:t>
                      </a:r>
                    </a:p>
                  </a:txBody>
                  <a:tcPr marT="18000" marB="18000"/>
                </a:tc>
                <a:tc>
                  <a:txBody>
                    <a:bodyPr/>
                    <a:lstStyle/>
                    <a:p>
                      <a:pPr algn="ctr"/>
                      <a:r>
                        <a:rPr lang="en-US" sz="1000" dirty="0"/>
                        <a:t>0</a:t>
                      </a:r>
                    </a:p>
                  </a:txBody>
                  <a:tcPr marT="18000" marB="18000"/>
                </a:tc>
                <a:extLst>
                  <a:ext uri="{0D108BD9-81ED-4DB2-BD59-A6C34878D82A}">
                    <a16:rowId xmlns:a16="http://schemas.microsoft.com/office/drawing/2014/main" val="3833425427"/>
                  </a:ext>
                </a:extLst>
              </a:tr>
            </a:tbl>
          </a:graphicData>
        </a:graphic>
      </p:graphicFrame>
    </p:spTree>
    <p:extLst>
      <p:ext uri="{BB962C8B-B14F-4D97-AF65-F5344CB8AC3E}">
        <p14:creationId xmlns:p14="http://schemas.microsoft.com/office/powerpoint/2010/main" val="312807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3915F4D-7B73-7648-93FE-D029CA83A5AD}"/>
              </a:ext>
            </a:extLst>
          </p:cNvPr>
          <p:cNvSpPr>
            <a:spLocks noGrp="1"/>
          </p:cNvSpPr>
          <p:nvPr>
            <p:ph sz="quarter" idx="12"/>
          </p:nvPr>
        </p:nvSpPr>
        <p:spPr/>
        <p:txBody>
          <a:bodyPr/>
          <a:lstStyle/>
          <a:p>
            <a:r>
              <a:rPr lang="en-US" dirty="0">
                <a:solidFill>
                  <a:schemeClr val="tx2"/>
                </a:solidFill>
              </a:rPr>
              <a:t>Immuno-drug conjugates are a new class of drugs in urothelial cancer</a:t>
            </a:r>
          </a:p>
          <a:p>
            <a:r>
              <a:rPr lang="en-US" dirty="0" err="1">
                <a:solidFill>
                  <a:schemeClr val="tx2"/>
                </a:solidFill>
              </a:rPr>
              <a:t>Enfortumab</a:t>
            </a:r>
            <a:r>
              <a:rPr lang="en-US" dirty="0">
                <a:solidFill>
                  <a:schemeClr val="tx2"/>
                </a:solidFill>
              </a:rPr>
              <a:t> </a:t>
            </a:r>
            <a:r>
              <a:rPr lang="en-US" dirty="0" err="1">
                <a:solidFill>
                  <a:schemeClr val="tx2"/>
                </a:solidFill>
              </a:rPr>
              <a:t>vedotin</a:t>
            </a:r>
            <a:r>
              <a:rPr lang="en-US" dirty="0">
                <a:solidFill>
                  <a:schemeClr val="tx2"/>
                </a:solidFill>
              </a:rPr>
              <a:t> approved in advanced or metastatic urothelial cancer post platinum, post checkpoint inhibitor</a:t>
            </a:r>
          </a:p>
          <a:p>
            <a:r>
              <a:rPr lang="en-US" dirty="0">
                <a:solidFill>
                  <a:schemeClr val="tx2"/>
                </a:solidFill>
              </a:rPr>
              <a:t>Promising data of </a:t>
            </a:r>
            <a:r>
              <a:rPr lang="en-US" dirty="0" err="1">
                <a:solidFill>
                  <a:schemeClr val="tx2"/>
                </a:solidFill>
              </a:rPr>
              <a:t>enfortumab</a:t>
            </a:r>
            <a:r>
              <a:rPr lang="en-US" dirty="0">
                <a:solidFill>
                  <a:schemeClr val="tx2"/>
                </a:solidFill>
              </a:rPr>
              <a:t> in first line in combination with check </a:t>
            </a:r>
            <a:br>
              <a:rPr lang="en-US" dirty="0">
                <a:solidFill>
                  <a:schemeClr val="tx2"/>
                </a:solidFill>
              </a:rPr>
            </a:br>
            <a:r>
              <a:rPr lang="en-US" dirty="0">
                <a:solidFill>
                  <a:schemeClr val="tx2"/>
                </a:solidFill>
              </a:rPr>
              <a:t>point inhibitors</a:t>
            </a:r>
          </a:p>
          <a:p>
            <a:r>
              <a:rPr lang="en-US" dirty="0">
                <a:solidFill>
                  <a:schemeClr val="tx2"/>
                </a:solidFill>
              </a:rPr>
              <a:t>Ongoing studies with </a:t>
            </a:r>
            <a:r>
              <a:rPr lang="en-US" dirty="0" err="1">
                <a:solidFill>
                  <a:schemeClr val="tx2"/>
                </a:solidFill>
              </a:rPr>
              <a:t>sacituzumab</a:t>
            </a:r>
            <a:r>
              <a:rPr lang="en-US" dirty="0">
                <a:solidFill>
                  <a:schemeClr val="tx2"/>
                </a:solidFill>
              </a:rPr>
              <a:t> </a:t>
            </a:r>
            <a:r>
              <a:rPr lang="en-US" dirty="0" err="1">
                <a:solidFill>
                  <a:schemeClr val="tx2"/>
                </a:solidFill>
              </a:rPr>
              <a:t>govitecan</a:t>
            </a:r>
            <a:r>
              <a:rPr lang="en-US" dirty="0">
                <a:solidFill>
                  <a:schemeClr val="tx2"/>
                </a:solidFill>
              </a:rPr>
              <a:t> which targets Trop-2</a:t>
            </a:r>
          </a:p>
          <a:p>
            <a:r>
              <a:rPr lang="en-US" dirty="0">
                <a:solidFill>
                  <a:schemeClr val="tx2"/>
                </a:solidFill>
              </a:rPr>
              <a:t>Await larger phase 3 confirmatory studies</a:t>
            </a:r>
          </a:p>
          <a:p>
            <a:endParaRPr lang="en-US" dirty="0"/>
          </a:p>
        </p:txBody>
      </p:sp>
      <p:sp>
        <p:nvSpPr>
          <p:cNvPr id="5" name="Title 4">
            <a:extLst>
              <a:ext uri="{FF2B5EF4-FFF2-40B4-BE49-F238E27FC236}">
                <a16:creationId xmlns:a16="http://schemas.microsoft.com/office/drawing/2014/main" id="{FBB9291D-438C-6D48-98E6-96974A7D4425}"/>
              </a:ext>
            </a:extLst>
          </p:cNvPr>
          <p:cNvSpPr>
            <a:spLocks noGrp="1"/>
          </p:cNvSpPr>
          <p:nvPr>
            <p:ph type="title"/>
          </p:nvPr>
        </p:nvSpPr>
        <p:spPr/>
        <p:txBody>
          <a:bodyPr/>
          <a:lstStyle/>
          <a:p>
            <a:r>
              <a:rPr lang="en-US" dirty="0" err="1">
                <a:solidFill>
                  <a:schemeClr val="tx2"/>
                </a:solidFill>
              </a:rPr>
              <a:t>ConclusionS</a:t>
            </a:r>
            <a:endParaRPr lang="en-US" dirty="0">
              <a:solidFill>
                <a:schemeClr val="tx2"/>
              </a:solidFill>
            </a:endParaRPr>
          </a:p>
        </p:txBody>
      </p:sp>
      <p:sp>
        <p:nvSpPr>
          <p:cNvPr id="2" name="Slide Number Placeholder 1">
            <a:extLst>
              <a:ext uri="{FF2B5EF4-FFF2-40B4-BE49-F238E27FC236}">
                <a16:creationId xmlns:a16="http://schemas.microsoft.com/office/drawing/2014/main" id="{EAAA917B-13FF-EE41-8FD0-36EBB281EF75}"/>
              </a:ext>
            </a:extLst>
          </p:cNvPr>
          <p:cNvSpPr>
            <a:spLocks noGrp="1"/>
          </p:cNvSpPr>
          <p:nvPr>
            <p:ph type="sldNum" sz="quarter" idx="4"/>
          </p:nvPr>
        </p:nvSpPr>
        <p:spPr/>
        <p:txBody>
          <a:bodyPr/>
          <a:lstStyle/>
          <a:p>
            <a:fld id="{AA6A0F54-4E63-8744-8F84-F9CDDD77DBF4}" type="slidenum">
              <a:rPr lang="en-US" smtClean="0"/>
              <a:pPr/>
              <a:t>16</a:t>
            </a:fld>
            <a:endParaRPr lang="en-US" dirty="0"/>
          </a:p>
        </p:txBody>
      </p:sp>
      <p:sp>
        <p:nvSpPr>
          <p:cNvPr id="14" name="TextBox 13">
            <a:extLst>
              <a:ext uri="{FF2B5EF4-FFF2-40B4-BE49-F238E27FC236}">
                <a16:creationId xmlns:a16="http://schemas.microsoft.com/office/drawing/2014/main" id="{D508B7B2-A7BC-4322-A3F1-6CFE4FEC9229}"/>
              </a:ext>
            </a:extLst>
          </p:cNvPr>
          <p:cNvSpPr txBox="1"/>
          <p:nvPr/>
        </p:nvSpPr>
        <p:spPr>
          <a:xfrm>
            <a:off x="344335" y="6242103"/>
            <a:ext cx="7900073" cy="600164"/>
          </a:xfrm>
          <a:prstGeom prst="rect">
            <a:avLst/>
          </a:prstGeom>
          <a:noFill/>
        </p:spPr>
        <p:txBody>
          <a:bodyPr wrap="square" rtlCol="0">
            <a:spAutoFit/>
          </a:bodyPr>
          <a:lstStyle/>
          <a:p>
            <a:r>
              <a:rPr lang="en-US" sz="1100" dirty="0" err="1">
                <a:solidFill>
                  <a:schemeClr val="tx2"/>
                </a:solidFill>
              </a:rPr>
              <a:t>Enfortumab</a:t>
            </a:r>
            <a:r>
              <a:rPr lang="en-US" sz="1100" dirty="0">
                <a:solidFill>
                  <a:schemeClr val="tx2"/>
                </a:solidFill>
              </a:rPr>
              <a:t> </a:t>
            </a:r>
            <a:r>
              <a:rPr lang="en-US" sz="1100" dirty="0" err="1">
                <a:solidFill>
                  <a:schemeClr val="tx2"/>
                </a:solidFill>
              </a:rPr>
              <a:t>vedotin</a:t>
            </a:r>
            <a:r>
              <a:rPr lang="en-US" sz="1100" dirty="0">
                <a:solidFill>
                  <a:schemeClr val="tx2"/>
                </a:solidFill>
              </a:rPr>
              <a:t> Prescribing Information </a:t>
            </a:r>
            <a:r>
              <a:rPr lang="en-GB" sz="1100" dirty="0">
                <a:solidFill>
                  <a:schemeClr val="tx2"/>
                </a:solidFill>
              </a:rPr>
              <a:t>Dec 2019; Sau S, et al. Drug </a:t>
            </a:r>
            <a:r>
              <a:rPr lang="en-GB" sz="1100" dirty="0" err="1">
                <a:solidFill>
                  <a:schemeClr val="tx2"/>
                </a:solidFill>
              </a:rPr>
              <a:t>Discov</a:t>
            </a:r>
            <a:r>
              <a:rPr lang="en-GB" sz="1100" dirty="0">
                <a:solidFill>
                  <a:schemeClr val="tx2"/>
                </a:solidFill>
              </a:rPr>
              <a:t> Today 2017;22:1547-1556; </a:t>
            </a:r>
            <a:r>
              <a:rPr lang="en-US" sz="1100" dirty="0">
                <a:solidFill>
                  <a:schemeClr val="tx2"/>
                </a:solidFill>
              </a:rPr>
              <a:t>Tagawa S, et al. Annals of Oncology 2019; 30 (suppl_5): v851-v934; </a:t>
            </a:r>
            <a:r>
              <a:rPr lang="en-GB" sz="1100" dirty="0" err="1">
                <a:solidFill>
                  <a:schemeClr val="tx2"/>
                </a:solidFill>
              </a:rPr>
              <a:t>Vlachostergios</a:t>
            </a:r>
            <a:r>
              <a:rPr lang="en-GB" sz="1100" dirty="0">
                <a:solidFill>
                  <a:schemeClr val="tx2"/>
                </a:solidFill>
              </a:rPr>
              <a:t> P, et al. Bladder Cancer 2018;4(3):247-259; Rosenberg JE, et al. Journal of Clinical Oncology 2020, 38,suppl 6: </a:t>
            </a:r>
            <a:r>
              <a:rPr lang="en-GB" sz="1100" dirty="0" err="1">
                <a:solidFill>
                  <a:schemeClr val="tx2"/>
                </a:solidFill>
              </a:rPr>
              <a:t>abstr</a:t>
            </a:r>
            <a:r>
              <a:rPr lang="en-GB" sz="1100" dirty="0">
                <a:solidFill>
                  <a:schemeClr val="tx2"/>
                </a:solidFill>
              </a:rPr>
              <a:t> 441</a:t>
            </a:r>
          </a:p>
        </p:txBody>
      </p:sp>
    </p:spTree>
    <p:extLst>
      <p:ext uri="{BB962C8B-B14F-4D97-AF65-F5344CB8AC3E}">
        <p14:creationId xmlns:p14="http://schemas.microsoft.com/office/powerpoint/2010/main" val="41358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D3E117-F1AA-49F8-BCC1-719ECB1386D6}"/>
              </a:ext>
            </a:extLst>
          </p:cNvPr>
          <p:cNvSpPr>
            <a:spLocks noGrp="1"/>
          </p:cNvSpPr>
          <p:nvPr>
            <p:ph type="title"/>
          </p:nvPr>
        </p:nvSpPr>
        <p:spPr/>
        <p:txBody>
          <a:bodyPr/>
          <a:lstStyle/>
          <a:p>
            <a:r>
              <a:rPr lang="en-GB" dirty="0"/>
              <a:t>Antibody-Drug Conjugates </a:t>
            </a:r>
            <a:br>
              <a:rPr lang="en-GB" dirty="0"/>
            </a:br>
            <a:r>
              <a:rPr lang="en-GB" dirty="0"/>
              <a:t>for  other </a:t>
            </a:r>
            <a:br>
              <a:rPr lang="en-GB" dirty="0"/>
            </a:br>
            <a:r>
              <a:rPr lang="en-GB" dirty="0"/>
              <a:t>genitourinary cancers</a:t>
            </a:r>
          </a:p>
        </p:txBody>
      </p:sp>
      <p:sp>
        <p:nvSpPr>
          <p:cNvPr id="4" name="Slide Number Placeholder 3">
            <a:extLst>
              <a:ext uri="{FF2B5EF4-FFF2-40B4-BE49-F238E27FC236}">
                <a16:creationId xmlns:a16="http://schemas.microsoft.com/office/drawing/2014/main" id="{F2CC04CA-D1D2-4D60-B111-9CD66D8E8165}"/>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Tree>
    <p:extLst>
      <p:ext uri="{BB962C8B-B14F-4D97-AF65-F5344CB8AC3E}">
        <p14:creationId xmlns:p14="http://schemas.microsoft.com/office/powerpoint/2010/main" val="6801851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6A221-A50A-4A06-9936-4322FCC0C094}"/>
              </a:ext>
            </a:extLst>
          </p:cNvPr>
          <p:cNvSpPr>
            <a:spLocks noGrp="1"/>
          </p:cNvSpPr>
          <p:nvPr>
            <p:ph sz="quarter" idx="12"/>
          </p:nvPr>
        </p:nvSpPr>
        <p:spPr>
          <a:xfrm>
            <a:off x="460800" y="1164600"/>
            <a:ext cx="8222400" cy="4528800"/>
          </a:xfrm>
        </p:spPr>
        <p:txBody>
          <a:bodyPr/>
          <a:lstStyle/>
          <a:p>
            <a:r>
              <a:rPr lang="en-GB" sz="2400" dirty="0"/>
              <a:t>Prostate Cancer</a:t>
            </a:r>
            <a:r>
              <a:rPr lang="en-GB" sz="2400" baseline="30000" dirty="0"/>
              <a:t>1</a:t>
            </a:r>
          </a:p>
          <a:p>
            <a:pPr lvl="1"/>
            <a:r>
              <a:rPr lang="en-US" sz="2000" dirty="0"/>
              <a:t>Prostate-specific membrane antigen (</a:t>
            </a:r>
            <a:r>
              <a:rPr lang="en-US" sz="2000" b="1" dirty="0">
                <a:solidFill>
                  <a:schemeClr val="accent1"/>
                </a:solidFill>
              </a:rPr>
              <a:t>PSMA</a:t>
            </a:r>
            <a:r>
              <a:rPr lang="en-US" sz="2000" dirty="0"/>
              <a:t>) </a:t>
            </a:r>
            <a:r>
              <a:rPr lang="en-US" sz="2000" b="1" dirty="0">
                <a:solidFill>
                  <a:schemeClr val="accent1"/>
                </a:solidFill>
              </a:rPr>
              <a:t>is over expressed on the surface of cancer cells</a:t>
            </a:r>
            <a:r>
              <a:rPr lang="en-US" sz="2000" dirty="0"/>
              <a:t> and is </a:t>
            </a:r>
            <a:r>
              <a:rPr lang="en-GB" sz="2000" dirty="0"/>
              <a:t>therefore a suitable target for selective drug delivery through conjugated antibodies</a:t>
            </a:r>
          </a:p>
          <a:p>
            <a:pPr lvl="1"/>
            <a:r>
              <a:rPr lang="en-GB" sz="2000" dirty="0"/>
              <a:t>There are a number of </a:t>
            </a:r>
            <a:r>
              <a:rPr lang="en-GB" sz="2000" b="1" dirty="0">
                <a:solidFill>
                  <a:schemeClr val="accent1"/>
                </a:solidFill>
              </a:rPr>
              <a:t>PSMA-ADC drugs in development for </a:t>
            </a:r>
            <a:r>
              <a:rPr lang="en-GB" sz="2000" b="1" dirty="0" err="1">
                <a:solidFill>
                  <a:schemeClr val="accent1"/>
                </a:solidFill>
              </a:rPr>
              <a:t>mCRPC</a:t>
            </a:r>
            <a:r>
              <a:rPr lang="en-GB" sz="2000" b="1" dirty="0">
                <a:solidFill>
                  <a:schemeClr val="accent1"/>
                </a:solidFill>
              </a:rPr>
              <a:t> </a:t>
            </a:r>
            <a:r>
              <a:rPr lang="en-GB" sz="2000" dirty="0"/>
              <a:t>that have shown promising activity in phase I/II trials</a:t>
            </a:r>
          </a:p>
          <a:p>
            <a:pPr lvl="1"/>
            <a:r>
              <a:rPr lang="en-GB" sz="2000" dirty="0"/>
              <a:t>Clinical trials are ongoing to investigate the effects of </a:t>
            </a:r>
            <a:r>
              <a:rPr lang="en-GB" sz="2000" b="1" dirty="0" err="1">
                <a:solidFill>
                  <a:schemeClr val="accent1"/>
                </a:solidFill>
              </a:rPr>
              <a:t>sacituzumab</a:t>
            </a:r>
            <a:r>
              <a:rPr lang="en-GB" sz="2000" b="1" dirty="0">
                <a:solidFill>
                  <a:schemeClr val="accent1"/>
                </a:solidFill>
              </a:rPr>
              <a:t> </a:t>
            </a:r>
            <a:r>
              <a:rPr lang="en-GB" sz="2000" b="1" dirty="0" err="1">
                <a:solidFill>
                  <a:schemeClr val="accent1"/>
                </a:solidFill>
              </a:rPr>
              <a:t>govitecan</a:t>
            </a:r>
            <a:r>
              <a:rPr lang="en-GB" sz="2000" dirty="0"/>
              <a:t> which targets TROP-2 </a:t>
            </a:r>
            <a:r>
              <a:rPr lang="en-GB" sz="2000" b="1" dirty="0">
                <a:solidFill>
                  <a:schemeClr val="accent1"/>
                </a:solidFill>
              </a:rPr>
              <a:t>in patients with </a:t>
            </a:r>
            <a:r>
              <a:rPr lang="en-GB" sz="2000" b="1" dirty="0" err="1">
                <a:solidFill>
                  <a:schemeClr val="accent1"/>
                </a:solidFill>
              </a:rPr>
              <a:t>mCRPC</a:t>
            </a:r>
            <a:r>
              <a:rPr lang="en-GB" sz="2000" b="1" dirty="0">
                <a:solidFill>
                  <a:schemeClr val="accent1"/>
                </a:solidFill>
              </a:rPr>
              <a:t> </a:t>
            </a:r>
            <a:r>
              <a:rPr lang="en-GB" sz="2000" dirty="0"/>
              <a:t>(</a:t>
            </a:r>
            <a:r>
              <a:rPr lang="en-GB" dirty="0"/>
              <a:t>NCT03725761)</a:t>
            </a:r>
            <a:r>
              <a:rPr lang="en-GB" sz="2000" baseline="30000" dirty="0"/>
              <a:t>2</a:t>
            </a:r>
          </a:p>
          <a:p>
            <a:r>
              <a:rPr lang="en-GB" sz="2400" dirty="0"/>
              <a:t>Renal Cell Carcinoma</a:t>
            </a:r>
            <a:r>
              <a:rPr lang="en-GB" sz="2400" baseline="30000" dirty="0"/>
              <a:t>3</a:t>
            </a:r>
          </a:p>
          <a:p>
            <a:pPr lvl="1"/>
            <a:r>
              <a:rPr lang="en-US" sz="2000" dirty="0"/>
              <a:t>ENPP3 is a novel target specific to renal cell carcinoma (RCC) with minimal expression in normal tissue</a:t>
            </a:r>
          </a:p>
          <a:p>
            <a:pPr lvl="2"/>
            <a:r>
              <a:rPr lang="en-US" sz="1800" b="1" dirty="0">
                <a:solidFill>
                  <a:schemeClr val="accent1"/>
                </a:solidFill>
              </a:rPr>
              <a:t>ADCs targeting ENPP3 </a:t>
            </a:r>
            <a:r>
              <a:rPr lang="en-US" sz="1800" dirty="0"/>
              <a:t>in initial human studies </a:t>
            </a:r>
            <a:r>
              <a:rPr lang="en-US" sz="1800" b="1" dirty="0">
                <a:solidFill>
                  <a:schemeClr val="accent1"/>
                </a:solidFill>
              </a:rPr>
              <a:t>warrant further investigation </a:t>
            </a:r>
            <a:endParaRPr lang="en-GB" sz="1800" b="1" dirty="0">
              <a:solidFill>
                <a:schemeClr val="accent1"/>
              </a:solidFill>
            </a:endParaRPr>
          </a:p>
          <a:p>
            <a:pPr lvl="1"/>
            <a:r>
              <a:rPr lang="en-US" sz="2000" b="1" dirty="0">
                <a:solidFill>
                  <a:schemeClr val="accent1"/>
                </a:solidFill>
              </a:rPr>
              <a:t>Other antigen targets </a:t>
            </a:r>
            <a:r>
              <a:rPr lang="en-US" sz="2000" dirty="0"/>
              <a:t>for ADCs under investigation in </a:t>
            </a:r>
            <a:r>
              <a:rPr lang="en-US" sz="2000" b="1" dirty="0">
                <a:solidFill>
                  <a:schemeClr val="accent1"/>
                </a:solidFill>
              </a:rPr>
              <a:t>RCC include: CD70, CD27L, TIM-1</a:t>
            </a:r>
            <a:r>
              <a:rPr lang="en-US" sz="2000" baseline="30000" dirty="0"/>
              <a:t>4,5</a:t>
            </a:r>
          </a:p>
        </p:txBody>
      </p:sp>
      <p:sp>
        <p:nvSpPr>
          <p:cNvPr id="3" name="Title 2">
            <a:extLst>
              <a:ext uri="{FF2B5EF4-FFF2-40B4-BE49-F238E27FC236}">
                <a16:creationId xmlns:a16="http://schemas.microsoft.com/office/drawing/2014/main" id="{C190D1AB-71B6-4673-BDF8-6D4BC35C1056}"/>
              </a:ext>
            </a:extLst>
          </p:cNvPr>
          <p:cNvSpPr>
            <a:spLocks noGrp="1"/>
          </p:cNvSpPr>
          <p:nvPr>
            <p:ph type="title"/>
          </p:nvPr>
        </p:nvSpPr>
        <p:spPr/>
        <p:txBody>
          <a:bodyPr/>
          <a:lstStyle/>
          <a:p>
            <a:r>
              <a:rPr lang="en-GB" dirty="0"/>
              <a:t>Antibody-Drug Conjugates in other GU tumour types</a:t>
            </a:r>
          </a:p>
        </p:txBody>
      </p:sp>
      <p:sp>
        <p:nvSpPr>
          <p:cNvPr id="4" name="Slide Number Placeholder 3">
            <a:extLst>
              <a:ext uri="{FF2B5EF4-FFF2-40B4-BE49-F238E27FC236}">
                <a16:creationId xmlns:a16="http://schemas.microsoft.com/office/drawing/2014/main" id="{310F590F-82DB-4A6C-B74A-E085395B6672}"/>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5" name="Content Placeholder 4">
            <a:extLst>
              <a:ext uri="{FF2B5EF4-FFF2-40B4-BE49-F238E27FC236}">
                <a16:creationId xmlns:a16="http://schemas.microsoft.com/office/drawing/2014/main" id="{784038AA-01DC-4192-A79F-6E7DDD12A05C}"/>
              </a:ext>
            </a:extLst>
          </p:cNvPr>
          <p:cNvSpPr>
            <a:spLocks noGrp="1"/>
          </p:cNvSpPr>
          <p:nvPr>
            <p:ph sz="quarter" idx="15"/>
          </p:nvPr>
        </p:nvSpPr>
        <p:spPr>
          <a:xfrm>
            <a:off x="465138" y="6376243"/>
            <a:ext cx="7923286" cy="365125"/>
          </a:xfrm>
        </p:spPr>
        <p:txBody>
          <a:bodyPr/>
          <a:lstStyle/>
          <a:p>
            <a:pPr>
              <a:lnSpc>
                <a:spcPts val="1200"/>
              </a:lnSpc>
              <a:spcBef>
                <a:spcPts val="0"/>
              </a:spcBef>
            </a:pPr>
            <a:r>
              <a:rPr lang="en-GB" sz="1050" dirty="0">
                <a:solidFill>
                  <a:schemeClr val="tx2"/>
                </a:solidFill>
              </a:rPr>
              <a:t>ADC, Antibody drug conjugate; CD, cluster of differentiation;ENPP3, ectonucleotide pyrophosphatase/phosphodiesterase 3; GU, genitourinary; IL, interleukin; </a:t>
            </a:r>
            <a:r>
              <a:rPr lang="en-GB" sz="1050" dirty="0" err="1">
                <a:solidFill>
                  <a:schemeClr val="tx2"/>
                </a:solidFill>
              </a:rPr>
              <a:t>mCRPC</a:t>
            </a:r>
            <a:r>
              <a:rPr lang="en-GB" sz="1050" dirty="0">
                <a:solidFill>
                  <a:schemeClr val="tx2"/>
                </a:solidFill>
              </a:rPr>
              <a:t>, metastatic castration resistant prostate cancer; PSMA, prostate-specific membrane antigen; TIM-1, T-cell immunoglobulin and mucin domain 1</a:t>
            </a:r>
          </a:p>
          <a:p>
            <a:pPr>
              <a:lnSpc>
                <a:spcPts val="1200"/>
              </a:lnSpc>
              <a:spcBef>
                <a:spcPts val="0"/>
              </a:spcBef>
            </a:pPr>
            <a:r>
              <a:rPr lang="en-GB" sz="1050" dirty="0">
                <a:solidFill>
                  <a:schemeClr val="tx2"/>
                </a:solidFill>
              </a:rPr>
              <a:t>1. Niaz M, et al. </a:t>
            </a:r>
            <a:r>
              <a:rPr lang="en-GB" sz="1050" dirty="0" err="1">
                <a:solidFill>
                  <a:schemeClr val="tx2"/>
                </a:solidFill>
              </a:rPr>
              <a:t>Cureus</a:t>
            </a:r>
            <a:r>
              <a:rPr lang="en-GB" sz="1050" dirty="0">
                <a:solidFill>
                  <a:schemeClr val="tx2"/>
                </a:solidFill>
              </a:rPr>
              <a:t> 2020;12(2):e7147. doi:10.7759/cureus.7147; 2. www.clinicaltrials.gov; 3. Thompson J, et al. Clinical Cancer Research 2018;24(18):4399-4406; 4. Sau S, et al. Drug </a:t>
            </a:r>
            <a:r>
              <a:rPr lang="en-GB" sz="1050" dirty="0" err="1">
                <a:solidFill>
                  <a:schemeClr val="tx2"/>
                </a:solidFill>
              </a:rPr>
              <a:t>Discov</a:t>
            </a:r>
            <a:r>
              <a:rPr lang="en-GB" sz="1050" dirty="0">
                <a:solidFill>
                  <a:schemeClr val="tx2"/>
                </a:solidFill>
              </a:rPr>
              <a:t> Today 2017;22:1547-1556; 5. Thomas L, et al. Mol Cancer </a:t>
            </a:r>
            <a:r>
              <a:rPr lang="en-GB" sz="1050" dirty="0" err="1">
                <a:solidFill>
                  <a:schemeClr val="tx2"/>
                </a:solidFill>
              </a:rPr>
              <a:t>Ther</a:t>
            </a:r>
            <a:r>
              <a:rPr lang="en-GB" sz="1050" dirty="0">
                <a:solidFill>
                  <a:schemeClr val="tx2"/>
                </a:solidFill>
              </a:rPr>
              <a:t> 2016;15(12):2946-2954</a:t>
            </a:r>
          </a:p>
          <a:p>
            <a:pPr>
              <a:lnSpc>
                <a:spcPts val="1200"/>
              </a:lnSpc>
              <a:spcBef>
                <a:spcPts val="0"/>
              </a:spcBef>
            </a:pPr>
            <a:endParaRPr lang="en-GB" dirty="0"/>
          </a:p>
        </p:txBody>
      </p:sp>
    </p:spTree>
    <p:extLst>
      <p:ext uri="{BB962C8B-B14F-4D97-AF65-F5344CB8AC3E}">
        <p14:creationId xmlns:p14="http://schemas.microsoft.com/office/powerpoint/2010/main" val="17923861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17700" y="5336166"/>
            <a:ext cx="1698734"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a:t>
            </a:r>
            <a:r>
              <a:rPr lang="en-GB" sz="1600" b="1" u="sng" dirty="0" err="1">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guconnectinfo</a:t>
            </a:r>
            <a:endParaRPr lang="en-GB" sz="1600" b="1" u="sng" dirty="0">
              <a:solidFill>
                <a:schemeClr val="accent1"/>
              </a:solidFill>
              <a:ea typeface="Aileron" charset="0"/>
              <a:cs typeface="PT Sans Narrow"/>
            </a:endParaRPr>
          </a:p>
        </p:txBody>
      </p:sp>
      <p:sp>
        <p:nvSpPr>
          <p:cNvPr id="17" name="TextBox 16"/>
          <p:cNvSpPr txBox="1"/>
          <p:nvPr/>
        </p:nvSpPr>
        <p:spPr>
          <a:xfrm>
            <a:off x="2343169" y="5336166"/>
            <a:ext cx="2084815" cy="701731"/>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4"/>
              </a:rPr>
              <a:t>GU CONNECT</a:t>
            </a:r>
            <a:br>
              <a:rPr lang="en-GB" sz="1600" b="1" dirty="0">
                <a:solidFill>
                  <a:schemeClr val="tx2"/>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6300192" y="5336166"/>
            <a:ext cx="2486466" cy="507831"/>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5"/>
              </a:rPr>
              <a:t>elaine.wills@cor2ed.com</a:t>
            </a:r>
            <a:endParaRPr lang="en-GB" sz="1600" b="1" dirty="0">
              <a:solidFill>
                <a:schemeClr val="accent1"/>
              </a:solidFill>
              <a:ea typeface="Aileron" charset="0"/>
              <a:cs typeface="PT Sans Narrow"/>
            </a:endParaRPr>
          </a:p>
        </p:txBody>
      </p:sp>
      <p:sp>
        <p:nvSpPr>
          <p:cNvPr id="19" name="TextBox 18"/>
          <p:cNvSpPr txBox="1"/>
          <p:nvPr/>
        </p:nvSpPr>
        <p:spPr>
          <a:xfrm>
            <a:off x="4431401" y="5336166"/>
            <a:ext cx="2084815" cy="7571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6"/>
              </a:rPr>
              <a:t>GU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11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solidFill>
                  <a:schemeClr val="accent1"/>
                </a:solidFill>
                <a:hlinkClick r:id="rId7">
                  <a:extLst>
                    <a:ext uri="{A12FA001-AC4F-418D-AE19-62706E023703}">
                      <ahyp:hlinkClr xmlns:ahyp="http://schemas.microsoft.com/office/drawing/2018/hyperlinkcolor" val="tx"/>
                    </a:ext>
                  </a:extLst>
                </a:hlinkClick>
              </a:rPr>
              <a:t>http://www.</a:t>
            </a:r>
            <a:r>
              <a:rPr lang="en-US" sz="3600" u="sng" cap="none" dirty="0">
                <a:hlinkClick r:id="rId7">
                  <a:extLst>
                    <a:ext uri="{A12FA001-AC4F-418D-AE19-62706E023703}">
                      <ahyp:hlinkClr xmlns:ahyp="http://schemas.microsoft.com/office/drawing/2018/hyperlinkcolor" val="tx"/>
                    </a:ext>
                  </a:extLst>
                </a:hlinkClick>
              </a:rPr>
              <a:t>gu</a:t>
            </a:r>
            <a:r>
              <a:rPr lang="en-US" sz="3600" u="sng" cap="none" dirty="0">
                <a:solidFill>
                  <a:schemeClr val="accent1"/>
                </a:solidFill>
                <a:hlinkClick r:id="rId7">
                  <a:extLst>
                    <a:ext uri="{A12FA001-AC4F-418D-AE19-62706E023703}">
                      <ahyp:hlinkClr xmlns:ahyp="http://schemas.microsoft.com/office/drawing/2018/hyperlinkcolor" val="tx"/>
                    </a:ext>
                  </a:extLst>
                </a:hlinkClick>
              </a:rPr>
              <a:t>connect.info</a:t>
            </a:r>
            <a:endParaRPr lang="en-US" sz="3600" cap="none" dirty="0">
              <a:solidFill>
                <a:schemeClr val="accent1"/>
              </a:solidFill>
            </a:endParaRPr>
          </a:p>
        </p:txBody>
      </p:sp>
      <p:pic>
        <p:nvPicPr>
          <p:cNvPr id="21" name="Picture 20">
            <a:hlinkClick r:id="rId5"/>
            <a:extLst>
              <a:ext uri="{FF2B5EF4-FFF2-40B4-BE49-F238E27FC236}">
                <a16:creationId xmlns:a16="http://schemas.microsoft.com/office/drawing/2014/main" id="{11F9DF4D-4057-453D-B0D6-F5A87905C6B4}"/>
              </a:ext>
            </a:extLst>
          </p:cNvPr>
          <p:cNvPicPr>
            <a:picLocks noChangeAspect="1"/>
          </p:cNvPicPr>
          <p:nvPr/>
        </p:nvPicPr>
        <p:blipFill rotWithShape="1">
          <a:blip r:embed="rId8">
            <a:extLst>
              <a:ext uri="{28A0092B-C50C-407E-A947-70E740481C1C}">
                <a14:useLocalDpi xmlns:a14="http://schemas.microsoft.com/office/drawing/2010/main" val="0"/>
              </a:ext>
            </a:extLst>
          </a:blip>
          <a:srcRect l="82615" r="-910"/>
          <a:stretch/>
        </p:blipFill>
        <p:spPr>
          <a:xfrm>
            <a:off x="6795300" y="3983178"/>
            <a:ext cx="1449108" cy="1282427"/>
          </a:xfrm>
          <a:prstGeom prst="rect">
            <a:avLst/>
          </a:prstGeom>
        </p:spPr>
      </p:pic>
      <p:pic>
        <p:nvPicPr>
          <p:cNvPr id="22" name="Picture 21">
            <a:hlinkClick r:id="rId6"/>
            <a:extLst>
              <a:ext uri="{FF2B5EF4-FFF2-40B4-BE49-F238E27FC236}">
                <a16:creationId xmlns:a16="http://schemas.microsoft.com/office/drawing/2014/main" id="{DA9C17CD-405F-47F4-A30F-9A803835ACF8}"/>
              </a:ext>
            </a:extLst>
          </p:cNvPr>
          <p:cNvPicPr>
            <a:picLocks noChangeAspect="1"/>
          </p:cNvPicPr>
          <p:nvPr/>
        </p:nvPicPr>
        <p:blipFill rotWithShape="1">
          <a:blip r:embed="rId8">
            <a:extLst>
              <a:ext uri="{28A0092B-C50C-407E-A947-70E740481C1C}">
                <a14:useLocalDpi xmlns:a14="http://schemas.microsoft.com/office/drawing/2010/main" val="0"/>
              </a:ext>
            </a:extLst>
          </a:blip>
          <a:srcRect l="53821" r="26470"/>
          <a:stretch/>
        </p:blipFill>
        <p:spPr>
          <a:xfrm>
            <a:off x="4644008" y="3983178"/>
            <a:ext cx="1561194" cy="1282427"/>
          </a:xfrm>
          <a:prstGeom prst="rect">
            <a:avLst/>
          </a:prstGeom>
        </p:spPr>
      </p:pic>
      <p:pic>
        <p:nvPicPr>
          <p:cNvPr id="24" name="Picture 23">
            <a:hlinkClick r:id="rId4"/>
            <a:extLst>
              <a:ext uri="{FF2B5EF4-FFF2-40B4-BE49-F238E27FC236}">
                <a16:creationId xmlns:a16="http://schemas.microsoft.com/office/drawing/2014/main" id="{6662B954-7662-4746-B326-DDF08DB98DD8}"/>
              </a:ext>
            </a:extLst>
          </p:cNvPr>
          <p:cNvPicPr>
            <a:picLocks noChangeAspect="1"/>
          </p:cNvPicPr>
          <p:nvPr/>
        </p:nvPicPr>
        <p:blipFill rotWithShape="1">
          <a:blip r:embed="rId8">
            <a:extLst>
              <a:ext uri="{28A0092B-C50C-407E-A947-70E740481C1C}">
                <a14:useLocalDpi xmlns:a14="http://schemas.microsoft.com/office/drawing/2010/main" val="0"/>
              </a:ext>
            </a:extLst>
          </a:blip>
          <a:srcRect l="25151" r="53403"/>
          <a:stretch/>
        </p:blipFill>
        <p:spPr>
          <a:xfrm>
            <a:off x="2521377" y="3983178"/>
            <a:ext cx="1698734" cy="1282427"/>
          </a:xfrm>
          <a:prstGeom prst="rect">
            <a:avLst/>
          </a:prstGeom>
        </p:spPr>
      </p:pic>
      <p:pic>
        <p:nvPicPr>
          <p:cNvPr id="26" name="Picture 25">
            <a:hlinkClick r:id="rId3"/>
            <a:extLst>
              <a:ext uri="{FF2B5EF4-FFF2-40B4-BE49-F238E27FC236}">
                <a16:creationId xmlns:a16="http://schemas.microsoft.com/office/drawing/2014/main" id="{2598BD12-CFFC-4FFD-B356-0AE659D06556}"/>
              </a:ext>
            </a:extLst>
          </p:cNvPr>
          <p:cNvPicPr>
            <a:picLocks noChangeAspect="1"/>
          </p:cNvPicPr>
          <p:nvPr/>
        </p:nvPicPr>
        <p:blipFill rotWithShape="1">
          <a:blip r:embed="rId8">
            <a:extLst>
              <a:ext uri="{28A0092B-C50C-407E-A947-70E740481C1C}">
                <a14:useLocalDpi xmlns:a14="http://schemas.microsoft.com/office/drawing/2010/main" val="0"/>
              </a:ext>
            </a:extLst>
          </a:blip>
          <a:srcRect l="-1923" t="-5872" r="82136" b="-5133"/>
          <a:stretch/>
        </p:blipFill>
        <p:spPr>
          <a:xfrm>
            <a:off x="468531" y="3912616"/>
            <a:ext cx="1567408" cy="142355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Antibody-drug conjugates in urothelial cancer</a:t>
            </a:r>
            <a:br>
              <a:rPr lang="en-GB" dirty="0"/>
            </a:br>
            <a:r>
              <a:rPr lang="en-GB" i="1" dirty="0"/>
              <a:t>and an overview in other genitourinary cancers </a:t>
            </a:r>
            <a:endParaRPr lang="en-US" i="1" dirty="0"/>
          </a:p>
        </p:txBody>
      </p:sp>
      <p:sp>
        <p:nvSpPr>
          <p:cNvPr id="3" name="Subtitle 2"/>
          <p:cNvSpPr>
            <a:spLocks noGrp="1"/>
          </p:cNvSpPr>
          <p:nvPr>
            <p:ph type="subTitle" idx="1"/>
          </p:nvPr>
        </p:nvSpPr>
        <p:spPr/>
        <p:txBody>
          <a:bodyPr>
            <a:noAutofit/>
          </a:bodyPr>
          <a:lstStyle/>
          <a:p>
            <a:r>
              <a:rPr lang="en-US" b="1" dirty="0"/>
              <a:t>Sandy Srinivas, MD</a:t>
            </a:r>
            <a:br>
              <a:rPr lang="en-US" b="1" dirty="0"/>
            </a:br>
            <a:r>
              <a:rPr lang="en-GB" sz="2200" b="1" dirty="0"/>
              <a:t>Stanford University Medical </a:t>
            </a:r>
            <a:r>
              <a:rPr lang="en-GB" sz="2200" b="1" dirty="0" err="1"/>
              <a:t>Center</a:t>
            </a:r>
            <a:br>
              <a:rPr lang="en-GB" sz="2200" b="1" dirty="0"/>
            </a:br>
            <a:r>
              <a:rPr lang="en-GB" sz="2200" b="1" dirty="0"/>
              <a:t>California, USA</a:t>
            </a:r>
          </a:p>
          <a:p>
            <a:r>
              <a:rPr lang="en-GB" sz="2200" b="1"/>
              <a:t>July </a:t>
            </a:r>
            <a:r>
              <a:rPr lang="en-GB" sz="2200" b="1" dirty="0"/>
              <a:t>2020</a:t>
            </a:r>
            <a:br>
              <a:rPr lang="en-GB" sz="2200" b="1" dirty="0"/>
            </a:br>
            <a:endParaRPr lang="en-US" sz="2200" b="1"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92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9179F-BE2C-46C0-825B-012F138D55B7}"/>
              </a:ext>
            </a:extLst>
          </p:cNvPr>
          <p:cNvSpPr txBox="1">
            <a:spLocks/>
          </p:cNvSpPr>
          <p:nvPr/>
        </p:nvSpPr>
        <p:spPr>
          <a:xfrm>
            <a:off x="611560" y="4279458"/>
            <a:ext cx="3175393" cy="1245840"/>
          </a:xfrm>
          <a:prstGeom prst="rect">
            <a:avLst/>
          </a:prstGeom>
        </p:spPr>
        <p:txBody>
          <a:bodyPr vert="horz" lIns="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err="1">
                <a:solidFill>
                  <a:srgbClr val="5D8298"/>
                </a:solidFill>
                <a:latin typeface="+mj-lt"/>
                <a:ea typeface="Verdana" panose="020B0604030504040204" pitchFamily="34" charset="0"/>
                <a:cs typeface="PT Sans" charset="-52"/>
              </a:rPr>
              <a:t>Dr.</a:t>
            </a:r>
            <a:r>
              <a:rPr lang="en-GB" sz="1800" b="0" noProof="0" dirty="0">
                <a:solidFill>
                  <a:srgbClr val="5D8298"/>
                </a:solidFill>
                <a:latin typeface="+mj-lt"/>
                <a:ea typeface="Verdana" panose="020B0604030504040204" pitchFamily="34" charset="0"/>
                <a:cs typeface="PT Sans" charset="-52"/>
              </a:rPr>
              <a:t> </a:t>
            </a:r>
            <a:r>
              <a:rPr lang="en-GB" sz="1800" b="0" noProof="0" dirty="0" err="1">
                <a:solidFill>
                  <a:srgbClr val="5D8298"/>
                </a:solidFill>
                <a:latin typeface="+mj-lt"/>
                <a:ea typeface="Verdana" panose="020B0604030504040204" pitchFamily="34" charset="0"/>
                <a:cs typeface="PT Sans" charset="-52"/>
              </a:rPr>
              <a:t>Froukje</a:t>
            </a:r>
            <a:r>
              <a:rPr lang="en-GB" sz="1800" b="0" noProof="0" dirty="0">
                <a:solidFill>
                  <a:srgbClr val="5D8298"/>
                </a:solidFill>
                <a:latin typeface="+mj-lt"/>
                <a:ea typeface="Verdana" panose="020B0604030504040204" pitchFamily="34" charset="0"/>
                <a:cs typeface="PT Sans" charset="-52"/>
              </a:rPr>
              <a:t> </a:t>
            </a:r>
            <a:r>
              <a:rPr lang="en-GB" sz="1800" b="0" noProof="0" dirty="0" err="1">
                <a:solidFill>
                  <a:srgbClr val="5D8298"/>
                </a:solidFill>
                <a:latin typeface="+mj-lt"/>
                <a:ea typeface="Verdana" panose="020B0604030504040204" pitchFamily="34" charset="0"/>
                <a:cs typeface="PT Sans" charset="-52"/>
              </a:rPr>
              <a:t>Sosef</a:t>
            </a:r>
            <a:r>
              <a:rPr lang="en-GB" sz="1800" b="0" noProof="0" dirty="0">
                <a:solidFill>
                  <a:srgbClr val="5D8298"/>
                </a:solidFill>
                <a:latin typeface="+mj-lt"/>
                <a:ea typeface="Verdana" panose="020B0604030504040204" pitchFamily="34" charset="0"/>
                <a:cs typeface="PT Sans" charset="-52"/>
              </a:rPr>
              <a:t> </a:t>
            </a:r>
          </a:p>
          <a:p>
            <a:pPr marL="0" marR="0" lvl="0" indent="0" algn="l" defTabSz="457200" rtl="0" eaLnBrk="1" fontAlgn="auto" latinLnBrk="0" hangingPunct="1">
              <a:lnSpc>
                <a:spcPct val="100000"/>
              </a:lnSpc>
              <a:spcBef>
                <a:spcPts val="200"/>
              </a:spcBef>
              <a:spcAft>
                <a:spcPts val="0"/>
              </a:spcAft>
              <a:buClrTx/>
              <a:buSzTx/>
              <a:buFontTx/>
              <a:buNone/>
              <a:tabLst/>
              <a:defRPr/>
            </a:pPr>
            <a:r>
              <a:rPr lang="en-GB" sz="1600" b="0" noProof="0" dirty="0">
                <a:solidFill>
                  <a:srgbClr val="5D8298"/>
                </a:solidFill>
                <a:latin typeface="+mj-lt"/>
                <a:ea typeface="Verdana" panose="020B0604030504040204" pitchFamily="34" charset="0"/>
                <a:cs typeface="PT Sans" charset="-52"/>
              </a:rPr>
              <a:t>MD</a:t>
            </a:r>
            <a:br>
              <a:rPr lang="en-GB" sz="1600" b="0" noProof="0" dirty="0">
                <a:solidFill>
                  <a:srgbClr val="5D8298"/>
                </a:solidFill>
                <a:latin typeface="+mj-lt"/>
                <a:ea typeface="Verdana" panose="020B0604030504040204" pitchFamily="34" charset="0"/>
                <a:cs typeface="PT Sans" charset="-52"/>
              </a:rPr>
            </a:br>
            <a:r>
              <a:rPr lang="en-GB" sz="1600" b="0" noProof="0" dirty="0">
                <a:solidFill>
                  <a:srgbClr val="5D8298"/>
                </a:solidFill>
                <a:latin typeface="+mj-lt"/>
                <a:ea typeface="Verdana" panose="020B0604030504040204" pitchFamily="34" charset="0"/>
                <a:cs typeface="PT Sans" charset="-52"/>
              </a:rPr>
              <a:t>Phone: +31 6 2324 3636</a:t>
            </a:r>
          </a:p>
          <a:p>
            <a:pPr marL="0" marR="0" lvl="0" indent="0" algn="l" defTabSz="457200" rtl="0" eaLnBrk="1" fontAlgn="auto" latinLnBrk="0" hangingPunct="1">
              <a:lnSpc>
                <a:spcPct val="100000"/>
              </a:lnSpc>
              <a:spcBef>
                <a:spcPts val="200"/>
              </a:spcBef>
              <a:spcAft>
                <a:spcPts val="0"/>
              </a:spcAft>
              <a:buClrTx/>
              <a:buSzTx/>
              <a:buFontTx/>
              <a:buNone/>
              <a:tabLst/>
              <a:defRPr/>
            </a:pPr>
            <a:r>
              <a:rPr lang="en-GB" sz="1600" b="0" u="sng" noProof="0" dirty="0">
                <a:solidFill>
                  <a:schemeClr val="tx2"/>
                </a:solidFill>
                <a:latin typeface="+mj-lt"/>
                <a:ea typeface="Verdana" panose="020B0604030504040204" pitchFamily="34" charset="0"/>
                <a:cs typeface="PT Sans" charset="-52"/>
                <a:hlinkClick r:id="rId2">
                  <a:extLst>
                    <a:ext uri="{A12FA001-AC4F-418D-AE19-62706E023703}">
                      <ahyp:hlinkClr xmlns:ahyp="http://schemas.microsoft.com/office/drawing/2018/hyperlinkcolor" val="tx"/>
                    </a:ext>
                  </a:extLst>
                </a:hlinkClick>
              </a:rPr>
              <a:t>froukje.sosef@cor2ed.com</a:t>
            </a:r>
            <a:endParaRPr kumimoji="0" lang="en-GB" sz="1600" b="0" i="0" u="sng" strike="noStrike" kern="1200" cap="all" spc="300" normalizeH="0" baseline="0" noProof="0" dirty="0">
              <a:ln>
                <a:noFill/>
              </a:ln>
              <a:solidFill>
                <a:schemeClr val="tx2"/>
              </a:solidFill>
              <a:effectLst/>
              <a:uLnTx/>
              <a:uFillTx/>
              <a:latin typeface="+mj-lt"/>
              <a:ea typeface="Verdana" panose="020B0604030504040204" pitchFamily="34" charset="0"/>
              <a:cs typeface="PT Sans" charset="-52"/>
            </a:endParaRPr>
          </a:p>
        </p:txBody>
      </p:sp>
      <p:sp>
        <p:nvSpPr>
          <p:cNvPr id="3" name="Titre 1">
            <a:extLst>
              <a:ext uri="{FF2B5EF4-FFF2-40B4-BE49-F238E27FC236}">
                <a16:creationId xmlns:a16="http://schemas.microsoft.com/office/drawing/2014/main" id="{AA262A53-9B98-4BC8-8DC8-66F8125A223A}"/>
              </a:ext>
            </a:extLst>
          </p:cNvPr>
          <p:cNvSpPr txBox="1">
            <a:spLocks/>
          </p:cNvSpPr>
          <p:nvPr/>
        </p:nvSpPr>
        <p:spPr>
          <a:xfrm>
            <a:off x="611560" y="2636912"/>
            <a:ext cx="3463425" cy="1282506"/>
          </a:xfrm>
          <a:prstGeom prst="rect">
            <a:avLst/>
          </a:prstGeom>
        </p:spPr>
        <p:txBody>
          <a:bodyPr vert="horz" lIns="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err="1">
                <a:solidFill>
                  <a:srgbClr val="5D8298"/>
                </a:solidFill>
                <a:latin typeface="+mj-lt"/>
                <a:ea typeface="Verdana" panose="020B0604030504040204" pitchFamily="34" charset="0"/>
                <a:cs typeface="PT Sans" charset="-52"/>
              </a:rPr>
              <a:t>Dr.</a:t>
            </a:r>
            <a:r>
              <a:rPr lang="en-GB" sz="1800" b="0" noProof="0" dirty="0">
                <a:solidFill>
                  <a:srgbClr val="5D8298"/>
                </a:solidFill>
                <a:latin typeface="+mj-lt"/>
                <a:ea typeface="Verdana" panose="020B0604030504040204" pitchFamily="34" charset="0"/>
                <a:cs typeface="PT Sans" charset="-52"/>
              </a:rPr>
              <a:t> Antoine Lacombe </a:t>
            </a:r>
          </a:p>
          <a:p>
            <a:pPr marL="0" marR="0" lvl="0" indent="0" algn="l" defTabSz="457200" rtl="0" eaLnBrk="1" fontAlgn="auto" latinLnBrk="0" hangingPunct="1">
              <a:lnSpc>
                <a:spcPct val="100000"/>
              </a:lnSpc>
              <a:spcBef>
                <a:spcPts val="200"/>
              </a:spcBef>
              <a:spcAft>
                <a:spcPts val="0"/>
              </a:spcAft>
              <a:buClrTx/>
              <a:buSzTx/>
              <a:buFontTx/>
              <a:buNone/>
              <a:tabLst/>
              <a:defRPr/>
            </a:pPr>
            <a:r>
              <a:rPr lang="en-GB" sz="1600" b="0" noProof="0" dirty="0">
                <a:solidFill>
                  <a:srgbClr val="5D8298"/>
                </a:solidFill>
                <a:latin typeface="+mj-lt"/>
                <a:ea typeface="Verdana" panose="020B0604030504040204" pitchFamily="34" charset="0"/>
                <a:cs typeface="PT Sans" charset="-52"/>
              </a:rPr>
              <a:t>Pharm D, MBA</a:t>
            </a:r>
            <a:br>
              <a:rPr lang="en-GB" sz="1600" b="0" noProof="0" dirty="0">
                <a:solidFill>
                  <a:srgbClr val="5D8298"/>
                </a:solidFill>
                <a:latin typeface="+mj-lt"/>
                <a:ea typeface="Verdana" panose="020B0604030504040204" pitchFamily="34" charset="0"/>
                <a:cs typeface="PT Sans" charset="-52"/>
              </a:rPr>
            </a:br>
            <a:r>
              <a:rPr lang="en-GB" sz="1600" b="0" noProof="0" dirty="0">
                <a:solidFill>
                  <a:srgbClr val="5D8298"/>
                </a:solidFill>
                <a:latin typeface="+mj-lt"/>
                <a:ea typeface="Verdana" panose="020B0604030504040204" pitchFamily="34" charset="0"/>
                <a:cs typeface="PT Sans" charset="-52"/>
              </a:rPr>
              <a:t>Phone: +41 79 529 42 79</a:t>
            </a:r>
            <a:br>
              <a:rPr lang="en-GB" sz="1600" b="0" noProof="0" dirty="0">
                <a:solidFill>
                  <a:srgbClr val="5D8298"/>
                </a:solidFill>
                <a:latin typeface="+mj-lt"/>
                <a:ea typeface="Verdana" panose="020B0604030504040204" pitchFamily="34" charset="0"/>
                <a:cs typeface="PT Sans" charset="-52"/>
              </a:rPr>
            </a:br>
            <a:r>
              <a:rPr lang="en-GB" sz="1600" b="0" u="sng" noProof="0" dirty="0">
                <a:solidFill>
                  <a:schemeClr val="tx2"/>
                </a:solidFill>
                <a:latin typeface="+mj-lt"/>
                <a:ea typeface="Verdana" panose="020B0604030504040204" pitchFamily="34" charset="0"/>
                <a:cs typeface="PT Sans" charset="-52"/>
                <a:hlinkClick r:id="rId3">
                  <a:extLst>
                    <a:ext uri="{A12FA001-AC4F-418D-AE19-62706E023703}">
                      <ahyp:hlinkClr xmlns:ahyp="http://schemas.microsoft.com/office/drawing/2018/hyperlinkcolor" val="tx"/>
                    </a:ext>
                  </a:extLst>
                </a:hlinkClick>
              </a:rPr>
              <a:t>antoine.lacombe@cor2ed.com</a:t>
            </a:r>
            <a:endParaRPr kumimoji="0" lang="en-GB" sz="1600" b="0" i="0" u="sng" strike="noStrike" kern="1200" cap="none" spc="0" normalizeH="0" baseline="0" noProof="0" dirty="0">
              <a:ln>
                <a:noFill/>
              </a:ln>
              <a:solidFill>
                <a:schemeClr val="tx2"/>
              </a:solidFill>
              <a:effectLst/>
              <a:uLnTx/>
              <a:uFillTx/>
              <a:latin typeface="+mj-lt"/>
              <a:ea typeface="Verdana" panose="020B0604030504040204" pitchFamily="34" charset="0"/>
              <a:cs typeface="PT Sans" charset="-52"/>
            </a:endParaRPr>
          </a:p>
        </p:txBody>
      </p:sp>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body" idx="1"/>
          </p:nvPr>
        </p:nvSpPr>
        <p:spPr>
          <a:xfrm>
            <a:off x="465138" y="1425600"/>
            <a:ext cx="8222400" cy="4528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None/>
            </a:pPr>
            <a:endParaRPr dirty="0"/>
          </a:p>
          <a:p>
            <a:pPr marL="0" lvl="0" indent="0" algn="l" rtl="0">
              <a:spcBef>
                <a:spcPts val="1200"/>
              </a:spcBef>
              <a:spcAft>
                <a:spcPts val="0"/>
              </a:spcAft>
              <a:buClr>
                <a:srgbClr val="03C74F"/>
              </a:buClr>
              <a:buSzPts val="2000"/>
              <a:buNone/>
            </a:pPr>
            <a:r>
              <a:rPr lang="en-GB" b="1" dirty="0"/>
              <a:t>Please note: </a:t>
            </a:r>
            <a:endParaRPr dirty="0"/>
          </a:p>
          <a:p>
            <a:pPr marL="0" lvl="0" indent="0" algn="l" rtl="0">
              <a:spcBef>
                <a:spcPts val="1200"/>
              </a:spcBef>
              <a:spcAft>
                <a:spcPts val="0"/>
              </a:spcAft>
              <a:buClr>
                <a:srgbClr val="03C74F"/>
              </a:buClr>
              <a:buSzPts val="2000"/>
              <a:buNone/>
            </a:pPr>
            <a:r>
              <a:rPr lang="en-GB" dirty="0"/>
              <a:t>The views expressed within this presentation are the personal opinions of the author.  They do not necessarily represent the views of the author’s academic institution or the rest of the GU CONNECT group.</a:t>
            </a:r>
            <a:endParaRPr dirty="0"/>
          </a:p>
          <a:p>
            <a:pPr marL="0" lvl="0" indent="0" algn="l" rtl="0">
              <a:spcBef>
                <a:spcPts val="2400"/>
              </a:spcBef>
              <a:spcAft>
                <a:spcPts val="0"/>
              </a:spcAft>
              <a:buSzPts val="2000"/>
              <a:buNone/>
            </a:pPr>
            <a:r>
              <a:rPr lang="en-GB" dirty="0"/>
              <a:t>This content is supported by an Independent Educational Grant from Bayer.</a:t>
            </a:r>
            <a:endParaRPr dirty="0"/>
          </a:p>
          <a:p>
            <a:pPr marL="0" lvl="0" indent="0" algn="l" rtl="0">
              <a:spcBef>
                <a:spcPts val="2400"/>
              </a:spcBef>
              <a:spcAft>
                <a:spcPts val="0"/>
              </a:spcAft>
              <a:buSzPts val="2000"/>
              <a:buNone/>
            </a:pPr>
            <a:r>
              <a:rPr lang="en-GB" dirty="0"/>
              <a:t>Dr. Sandy Srinivas has received financial support/sponsorship for research support, consultation or speaker fees from the following companies: </a:t>
            </a:r>
            <a:endParaRPr dirty="0"/>
          </a:p>
          <a:p>
            <a:pPr marL="288000" lvl="0" indent="-288000" algn="l" rtl="0">
              <a:spcBef>
                <a:spcPts val="1200"/>
              </a:spcBef>
              <a:spcAft>
                <a:spcPts val="0"/>
              </a:spcAft>
              <a:buSzPts val="2000"/>
              <a:buChar char="•"/>
            </a:pPr>
            <a:r>
              <a:rPr lang="en-GB" dirty="0"/>
              <a:t>Eisai, Janssen, Bayer, Genentech, Merck</a:t>
            </a:r>
            <a:endParaRPr dirty="0"/>
          </a:p>
        </p:txBody>
      </p:sp>
      <p:sp>
        <p:nvSpPr>
          <p:cNvPr id="117" name="Google Shape;117;p3"/>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DISCLAIMER AND DISCLOSURES</a:t>
            </a:r>
            <a:endParaRPr/>
          </a:p>
        </p:txBody>
      </p:sp>
      <p:sp>
        <p:nvSpPr>
          <p:cNvPr id="118" name="Google Shape;118;p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66E209-BA34-4513-919D-95E300CE5E91}"/>
              </a:ext>
            </a:extLst>
          </p:cNvPr>
          <p:cNvSpPr>
            <a:spLocks noGrp="1"/>
          </p:cNvSpPr>
          <p:nvPr>
            <p:ph sz="quarter" idx="12"/>
          </p:nvPr>
        </p:nvSpPr>
        <p:spPr/>
        <p:txBody>
          <a:bodyPr/>
          <a:lstStyle/>
          <a:p>
            <a:r>
              <a:rPr lang="en-US" sz="2400" b="1" dirty="0">
                <a:solidFill>
                  <a:schemeClr val="accent1"/>
                </a:solidFill>
                <a:latin typeface="+mn-lt"/>
              </a:rPr>
              <a:t>Antibody Drug Conjugates </a:t>
            </a:r>
            <a:r>
              <a:rPr lang="en-US" sz="2400" dirty="0">
                <a:latin typeface="+mn-lt"/>
              </a:rPr>
              <a:t>(ADCs) are an </a:t>
            </a:r>
            <a:r>
              <a:rPr lang="en-US" sz="2400" b="1" dirty="0">
                <a:solidFill>
                  <a:schemeClr val="accent1"/>
                </a:solidFill>
                <a:latin typeface="+mn-lt"/>
              </a:rPr>
              <a:t>emerging class of targeted anticancer drug</a:t>
            </a:r>
            <a:r>
              <a:rPr lang="en-US" sz="2400" dirty="0">
                <a:latin typeface="+mn-lt"/>
              </a:rPr>
              <a:t> delivery agent that </a:t>
            </a:r>
            <a:r>
              <a:rPr lang="en-US" sz="2400" b="1" dirty="0">
                <a:solidFill>
                  <a:schemeClr val="accent1"/>
                </a:solidFill>
                <a:latin typeface="+mn-lt"/>
              </a:rPr>
              <a:t>confer selective and sustained cytotoxic drug delivery to </a:t>
            </a:r>
            <a:r>
              <a:rPr lang="en-US" sz="2400" b="1" dirty="0" err="1">
                <a:solidFill>
                  <a:schemeClr val="accent1"/>
                </a:solidFill>
                <a:latin typeface="+mn-lt"/>
              </a:rPr>
              <a:t>tumours</a:t>
            </a:r>
            <a:r>
              <a:rPr lang="en-US" sz="2400" b="1" dirty="0">
                <a:solidFill>
                  <a:schemeClr val="accent1"/>
                </a:solidFill>
                <a:latin typeface="+mn-lt"/>
              </a:rPr>
              <a:t> </a:t>
            </a:r>
          </a:p>
          <a:p>
            <a:r>
              <a:rPr lang="en-GB" sz="2400" b="1" dirty="0">
                <a:solidFill>
                  <a:schemeClr val="accent1"/>
                </a:solidFill>
                <a:latin typeface="+mn-lt"/>
              </a:rPr>
              <a:t>ADCs</a:t>
            </a:r>
            <a:r>
              <a:rPr lang="en-GB" sz="2400" dirty="0">
                <a:latin typeface="+mn-lt"/>
              </a:rPr>
              <a:t> are structured from </a:t>
            </a:r>
            <a:r>
              <a:rPr lang="en-GB" sz="2400" b="1" dirty="0">
                <a:solidFill>
                  <a:schemeClr val="accent1"/>
                </a:solidFill>
                <a:latin typeface="+mn-lt"/>
              </a:rPr>
              <a:t>three main structural units</a:t>
            </a:r>
            <a:r>
              <a:rPr lang="en-GB" sz="2400" dirty="0">
                <a:latin typeface="+mn-lt"/>
              </a:rPr>
              <a:t>:</a:t>
            </a:r>
          </a:p>
          <a:p>
            <a:pPr lvl="1"/>
            <a:r>
              <a:rPr lang="en-GB" sz="2400" b="1" dirty="0">
                <a:solidFill>
                  <a:schemeClr val="accent1"/>
                </a:solidFill>
                <a:latin typeface="+mn-lt"/>
              </a:rPr>
              <a:t>monoclonal antibody </a:t>
            </a:r>
            <a:r>
              <a:rPr lang="en-GB" sz="2400" dirty="0">
                <a:latin typeface="+mn-lt"/>
              </a:rPr>
              <a:t>against a specific target</a:t>
            </a:r>
          </a:p>
          <a:p>
            <a:pPr lvl="1"/>
            <a:r>
              <a:rPr lang="en-GB" sz="2400" b="1" dirty="0">
                <a:solidFill>
                  <a:schemeClr val="accent1"/>
                </a:solidFill>
                <a:latin typeface="+mn-lt"/>
              </a:rPr>
              <a:t>linker molecule</a:t>
            </a:r>
          </a:p>
          <a:p>
            <a:pPr lvl="1"/>
            <a:r>
              <a:rPr lang="en-GB" sz="2400" b="1" dirty="0">
                <a:solidFill>
                  <a:schemeClr val="accent1"/>
                </a:solidFill>
                <a:latin typeface="+mn-lt"/>
              </a:rPr>
              <a:t>Payloads:</a:t>
            </a:r>
            <a:r>
              <a:rPr lang="en-GB" sz="2400" dirty="0">
                <a:latin typeface="+mn-lt"/>
              </a:rPr>
              <a:t> cytotoxic agent or drug</a:t>
            </a:r>
          </a:p>
          <a:p>
            <a:r>
              <a:rPr lang="en-US" sz="2400" dirty="0">
                <a:latin typeface="+mn-lt"/>
              </a:rPr>
              <a:t>Selection of an appropriate target, a monoclonal antibody, cytotoxic payload, and the manner in which the antibody is linked to the payload are key determinants of the safety and efficacy of ADCs</a:t>
            </a:r>
          </a:p>
          <a:p>
            <a:pPr marL="288000" lvl="1" indent="0">
              <a:buNone/>
            </a:pPr>
            <a:endParaRPr lang="en-GB" dirty="0"/>
          </a:p>
        </p:txBody>
      </p:sp>
      <p:sp>
        <p:nvSpPr>
          <p:cNvPr id="3" name="Title 2">
            <a:extLst>
              <a:ext uri="{FF2B5EF4-FFF2-40B4-BE49-F238E27FC236}">
                <a16:creationId xmlns:a16="http://schemas.microsoft.com/office/drawing/2014/main" id="{9E14FE23-8561-4C53-A693-B217E1D86F7E}"/>
              </a:ext>
            </a:extLst>
          </p:cNvPr>
          <p:cNvSpPr>
            <a:spLocks noGrp="1"/>
          </p:cNvSpPr>
          <p:nvPr>
            <p:ph type="title"/>
          </p:nvPr>
        </p:nvSpPr>
        <p:spPr/>
        <p:txBody>
          <a:bodyPr/>
          <a:lstStyle/>
          <a:p>
            <a:r>
              <a:rPr lang="en-GB" dirty="0"/>
              <a:t>Antibody-drug conjugates: Background</a:t>
            </a:r>
          </a:p>
        </p:txBody>
      </p:sp>
      <p:sp>
        <p:nvSpPr>
          <p:cNvPr id="4" name="Slide Number Placeholder 3">
            <a:extLst>
              <a:ext uri="{FF2B5EF4-FFF2-40B4-BE49-F238E27FC236}">
                <a16:creationId xmlns:a16="http://schemas.microsoft.com/office/drawing/2014/main" id="{82F6C3D4-AEAF-4401-B18E-E0376DC913D0}"/>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5" name="Content Placeholder 4">
            <a:extLst>
              <a:ext uri="{FF2B5EF4-FFF2-40B4-BE49-F238E27FC236}">
                <a16:creationId xmlns:a16="http://schemas.microsoft.com/office/drawing/2014/main" id="{C75CB413-E384-467F-90A4-0F7722A473B0}"/>
              </a:ext>
            </a:extLst>
          </p:cNvPr>
          <p:cNvSpPr>
            <a:spLocks noGrp="1"/>
          </p:cNvSpPr>
          <p:nvPr>
            <p:ph sz="quarter" idx="15"/>
          </p:nvPr>
        </p:nvSpPr>
        <p:spPr/>
        <p:txBody>
          <a:bodyPr/>
          <a:lstStyle/>
          <a:p>
            <a:r>
              <a:rPr lang="en-GB" dirty="0">
                <a:solidFill>
                  <a:schemeClr val="tx2"/>
                </a:solidFill>
              </a:rPr>
              <a:t>Sau S</a:t>
            </a:r>
            <a:r>
              <a:rPr lang="en-GB" dirty="0"/>
              <a:t>, et al. Drug Discovery Today 2017;22:1547-1556</a:t>
            </a:r>
          </a:p>
        </p:txBody>
      </p:sp>
    </p:spTree>
    <p:extLst>
      <p:ext uri="{BB962C8B-B14F-4D97-AF65-F5344CB8AC3E}">
        <p14:creationId xmlns:p14="http://schemas.microsoft.com/office/powerpoint/2010/main" val="11537985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D3E117-F1AA-49F8-BCC1-719ECB1386D6}"/>
              </a:ext>
            </a:extLst>
          </p:cNvPr>
          <p:cNvSpPr>
            <a:spLocks noGrp="1"/>
          </p:cNvSpPr>
          <p:nvPr>
            <p:ph type="title"/>
          </p:nvPr>
        </p:nvSpPr>
        <p:spPr/>
        <p:txBody>
          <a:bodyPr/>
          <a:lstStyle/>
          <a:p>
            <a:r>
              <a:rPr lang="en-GB" dirty="0"/>
              <a:t>Antibody-Drug Conjugates </a:t>
            </a:r>
            <a:br>
              <a:rPr lang="en-GB" dirty="0"/>
            </a:br>
            <a:r>
              <a:rPr lang="en-GB" dirty="0"/>
              <a:t>for </a:t>
            </a:r>
            <a:br>
              <a:rPr lang="en-GB" dirty="0"/>
            </a:br>
            <a:r>
              <a:rPr lang="en-GB" dirty="0"/>
              <a:t>Urothelial cancers</a:t>
            </a:r>
          </a:p>
        </p:txBody>
      </p:sp>
      <p:sp>
        <p:nvSpPr>
          <p:cNvPr id="4" name="Slide Number Placeholder 3">
            <a:extLst>
              <a:ext uri="{FF2B5EF4-FFF2-40B4-BE49-F238E27FC236}">
                <a16:creationId xmlns:a16="http://schemas.microsoft.com/office/drawing/2014/main" id="{F2CC04CA-D1D2-4D60-B111-9CD66D8E8165}"/>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17502886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GB" sz="1900" dirty="0"/>
              <a:t>Patients with </a:t>
            </a:r>
            <a:r>
              <a:rPr lang="en-GB" sz="1900" dirty="0" err="1"/>
              <a:t>mUC</a:t>
            </a:r>
            <a:r>
              <a:rPr lang="en-GB" sz="1900" dirty="0"/>
              <a:t> who progress after platinum-based chemotherapy </a:t>
            </a:r>
            <a:br>
              <a:rPr lang="en-GB" sz="1900" dirty="0"/>
            </a:br>
            <a:r>
              <a:rPr lang="en-GB" sz="1900" dirty="0"/>
              <a:t>and immune checkpoint inhibitors have poor outcomes and limited </a:t>
            </a:r>
            <a:br>
              <a:rPr lang="en-GB" sz="1900" dirty="0"/>
            </a:br>
            <a:r>
              <a:rPr lang="en-GB" sz="1900" dirty="0"/>
              <a:t>treatment options</a:t>
            </a:r>
          </a:p>
          <a:p>
            <a:r>
              <a:rPr lang="en-GB" sz="1900" dirty="0"/>
              <a:t>UC is characterised by the expression of multiple cell surface antigens suitable for specific therapeutic targeting with antibody-drug conjugates (ADCs)</a:t>
            </a:r>
          </a:p>
          <a:p>
            <a:r>
              <a:rPr lang="en-GB" sz="1900" b="1" dirty="0">
                <a:solidFill>
                  <a:schemeClr val="accent1"/>
                </a:solidFill>
              </a:rPr>
              <a:t>Two ADCs </a:t>
            </a:r>
            <a:r>
              <a:rPr lang="en-GB" sz="1900" dirty="0"/>
              <a:t>in advanced development for </a:t>
            </a:r>
            <a:r>
              <a:rPr lang="en-GB" sz="1900" b="1" dirty="0">
                <a:solidFill>
                  <a:schemeClr val="accent1"/>
                </a:solidFill>
              </a:rPr>
              <a:t>advanced urothelial cancer</a:t>
            </a:r>
            <a:r>
              <a:rPr lang="en-GB" sz="1900" dirty="0"/>
              <a:t>:</a:t>
            </a:r>
          </a:p>
          <a:p>
            <a:pPr lvl="1"/>
            <a:r>
              <a:rPr lang="en-GB" b="1" dirty="0" err="1">
                <a:solidFill>
                  <a:schemeClr val="accent1"/>
                </a:solidFill>
                <a:latin typeface="+mn-lt"/>
              </a:rPr>
              <a:t>Enfortumab</a:t>
            </a:r>
            <a:r>
              <a:rPr lang="en-GB" b="1" dirty="0">
                <a:solidFill>
                  <a:schemeClr val="accent1"/>
                </a:solidFill>
                <a:latin typeface="+mn-lt"/>
              </a:rPr>
              <a:t> </a:t>
            </a:r>
            <a:r>
              <a:rPr lang="en-GB" b="1" dirty="0" err="1">
                <a:solidFill>
                  <a:schemeClr val="accent1"/>
                </a:solidFill>
                <a:latin typeface="+mn-lt"/>
              </a:rPr>
              <a:t>vedotin</a:t>
            </a:r>
            <a:r>
              <a:rPr lang="en-GB" b="1" dirty="0">
                <a:solidFill>
                  <a:schemeClr val="accent1"/>
                </a:solidFill>
                <a:latin typeface="+mn-lt"/>
              </a:rPr>
              <a:t> </a:t>
            </a:r>
            <a:r>
              <a:rPr lang="en-GB" dirty="0">
                <a:latin typeface="+mn-lt"/>
              </a:rPr>
              <a:t>(recently FDA approved)</a:t>
            </a:r>
          </a:p>
          <a:p>
            <a:pPr lvl="1"/>
            <a:r>
              <a:rPr lang="en-GB" b="1" dirty="0" err="1">
                <a:solidFill>
                  <a:schemeClr val="accent1"/>
                </a:solidFill>
              </a:rPr>
              <a:t>Sacituzumab</a:t>
            </a:r>
            <a:r>
              <a:rPr lang="en-GB" b="1" dirty="0">
                <a:solidFill>
                  <a:schemeClr val="accent1"/>
                </a:solidFill>
              </a:rPr>
              <a:t> </a:t>
            </a:r>
            <a:r>
              <a:rPr lang="en-GB" b="1" dirty="0" err="1">
                <a:solidFill>
                  <a:schemeClr val="accent1"/>
                </a:solidFill>
              </a:rPr>
              <a:t>govitecan</a:t>
            </a:r>
            <a:r>
              <a:rPr lang="en-GB" b="1" dirty="0">
                <a:solidFill>
                  <a:schemeClr val="accent1"/>
                </a:solidFill>
              </a:rPr>
              <a:t> </a:t>
            </a:r>
            <a:r>
              <a:rPr lang="en-GB" dirty="0"/>
              <a:t>(late stage development)</a:t>
            </a:r>
          </a:p>
          <a:p>
            <a:endParaRPr lang="en-GB" dirty="0"/>
          </a:p>
        </p:txBody>
      </p:sp>
      <p:sp>
        <p:nvSpPr>
          <p:cNvPr id="5" name="Title 4">
            <a:extLst>
              <a:ext uri="{FF2B5EF4-FFF2-40B4-BE49-F238E27FC236}">
                <a16:creationId xmlns:a16="http://schemas.microsoft.com/office/drawing/2014/main" id="{7E70520A-6CB2-1C43-9289-BCFBF162AB38}"/>
              </a:ext>
            </a:extLst>
          </p:cNvPr>
          <p:cNvSpPr>
            <a:spLocks noGrp="1"/>
          </p:cNvSpPr>
          <p:nvPr>
            <p:ph type="title"/>
          </p:nvPr>
        </p:nvSpPr>
        <p:spPr/>
        <p:txBody>
          <a:bodyPr/>
          <a:lstStyle/>
          <a:p>
            <a:r>
              <a:rPr lang="en-US" dirty="0"/>
              <a:t>background</a:t>
            </a:r>
          </a:p>
        </p:txBody>
      </p:sp>
      <p:sp>
        <p:nvSpPr>
          <p:cNvPr id="8" name="Slide Number Placeholder 7"/>
          <p:cNvSpPr>
            <a:spLocks noGrp="1"/>
          </p:cNvSpPr>
          <p:nvPr>
            <p:ph type="sldNum" sz="quarter" idx="4"/>
          </p:nvPr>
        </p:nvSpPr>
        <p:spPr/>
        <p:txBody>
          <a:bodyPr/>
          <a:lstStyle/>
          <a:p>
            <a:fld id="{FCE43C0F-8A7B-3A4B-9DB5-B3472E36E833}" type="slidenum">
              <a:rPr lang="en-GB" smtClean="0"/>
              <a:pPr/>
              <a:t>6</a:t>
            </a:fld>
            <a:endParaRPr lang="en-GB" dirty="0"/>
          </a:p>
        </p:txBody>
      </p:sp>
      <p:sp>
        <p:nvSpPr>
          <p:cNvPr id="10" name="Content Placeholder 9">
            <a:extLst>
              <a:ext uri="{FF2B5EF4-FFF2-40B4-BE49-F238E27FC236}">
                <a16:creationId xmlns:a16="http://schemas.microsoft.com/office/drawing/2014/main" id="{4CE8E93A-2A2A-584F-94EA-1A8D2F7A5EE9}"/>
              </a:ext>
            </a:extLst>
          </p:cNvPr>
          <p:cNvSpPr>
            <a:spLocks noGrp="1"/>
          </p:cNvSpPr>
          <p:nvPr>
            <p:ph sz="quarter" idx="15"/>
          </p:nvPr>
        </p:nvSpPr>
        <p:spPr>
          <a:xfrm>
            <a:off x="465138" y="6309320"/>
            <a:ext cx="7779270" cy="365125"/>
          </a:xfrm>
        </p:spPr>
        <p:txBody>
          <a:bodyPr/>
          <a:lstStyle/>
          <a:p>
            <a:pPr>
              <a:spcBef>
                <a:spcPts val="0"/>
              </a:spcBef>
            </a:pPr>
            <a:r>
              <a:rPr lang="en-GB" dirty="0"/>
              <a:t>ADC, Antibody drug conjugate; </a:t>
            </a:r>
            <a:r>
              <a:rPr lang="en-GB" dirty="0" err="1"/>
              <a:t>mUC</a:t>
            </a:r>
            <a:r>
              <a:rPr lang="en-GB" dirty="0"/>
              <a:t>, metastatic urothelial cancer; UC, urothelial cancer</a:t>
            </a:r>
          </a:p>
          <a:p>
            <a:pPr>
              <a:spcBef>
                <a:spcPts val="0"/>
              </a:spcBef>
            </a:pPr>
            <a:r>
              <a:rPr lang="en-GB" dirty="0"/>
              <a:t>Tagawa S, et al. </a:t>
            </a:r>
            <a:r>
              <a:rPr lang="en-US" dirty="0"/>
              <a:t>Journal of Clinical Oncology 2019;37(7_suppl):354</a:t>
            </a:r>
            <a:r>
              <a:rPr lang="en-GB" dirty="0"/>
              <a:t>; </a:t>
            </a:r>
            <a:r>
              <a:rPr lang="en-GB" dirty="0" err="1"/>
              <a:t>Vlachostergios</a:t>
            </a:r>
            <a:r>
              <a:rPr lang="en-GB" dirty="0"/>
              <a:t> P, et al. Bladder Cancer 2018;4(3):247-259; </a:t>
            </a:r>
            <a:br>
              <a:rPr lang="en-GB" dirty="0"/>
            </a:br>
            <a:r>
              <a:rPr lang="en-GB" dirty="0" err="1"/>
              <a:t>Enfortumab</a:t>
            </a:r>
            <a:r>
              <a:rPr lang="en-GB" dirty="0"/>
              <a:t> </a:t>
            </a:r>
            <a:r>
              <a:rPr lang="en-GB" dirty="0" err="1"/>
              <a:t>vedotin</a:t>
            </a:r>
            <a:r>
              <a:rPr lang="en-GB" dirty="0"/>
              <a:t> Prescribing Information Dec 2019</a:t>
            </a:r>
          </a:p>
        </p:txBody>
      </p:sp>
    </p:spTree>
    <p:extLst>
      <p:ext uri="{BB962C8B-B14F-4D97-AF65-F5344CB8AC3E}">
        <p14:creationId xmlns:p14="http://schemas.microsoft.com/office/powerpoint/2010/main" val="427364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D8A963C-A496-7043-802A-995D1275A3D6}"/>
              </a:ext>
            </a:extLst>
          </p:cNvPr>
          <p:cNvSpPr>
            <a:spLocks noGrp="1"/>
          </p:cNvSpPr>
          <p:nvPr>
            <p:ph sz="quarter" idx="12"/>
          </p:nvPr>
        </p:nvSpPr>
        <p:spPr>
          <a:xfrm>
            <a:off x="465138" y="4462090"/>
            <a:ext cx="3746822" cy="1492310"/>
          </a:xfrm>
        </p:spPr>
        <p:txBody>
          <a:bodyPr/>
          <a:lstStyle/>
          <a:p>
            <a:pPr marL="0" indent="0">
              <a:spcBef>
                <a:spcPts val="0"/>
              </a:spcBef>
              <a:buNone/>
            </a:pPr>
            <a:r>
              <a:rPr lang="en-GB" b="1" dirty="0">
                <a:solidFill>
                  <a:schemeClr val="accent1"/>
                </a:solidFill>
                <a:cs typeface="PT Sans Narrow"/>
              </a:rPr>
              <a:t>Immuno-drug Conjugate</a:t>
            </a:r>
          </a:p>
          <a:p>
            <a:pPr marL="285750" indent="-285750">
              <a:spcBef>
                <a:spcPts val="0"/>
              </a:spcBef>
              <a:buFont typeface="Arial" panose="020B0604020202020204" pitchFamily="34" charset="0"/>
              <a:buChar char="•"/>
            </a:pPr>
            <a:r>
              <a:rPr lang="en-GB" dirty="0">
                <a:solidFill>
                  <a:schemeClr val="tx2"/>
                </a:solidFill>
                <a:cs typeface="PT Sans Narrow"/>
              </a:rPr>
              <a:t>Antibody target: Nectin-4</a:t>
            </a:r>
          </a:p>
          <a:p>
            <a:pPr marL="285750" indent="-285750">
              <a:spcBef>
                <a:spcPts val="0"/>
              </a:spcBef>
              <a:buFont typeface="Arial" panose="020B0604020202020204" pitchFamily="34" charset="0"/>
              <a:buChar char="•"/>
            </a:pPr>
            <a:r>
              <a:rPr lang="en-GB" dirty="0">
                <a:solidFill>
                  <a:schemeClr val="tx2"/>
                </a:solidFill>
                <a:cs typeface="PT Sans Narrow"/>
              </a:rPr>
              <a:t>Linker: Protease Cleavable</a:t>
            </a:r>
          </a:p>
          <a:p>
            <a:pPr marL="285750" indent="-285750">
              <a:spcBef>
                <a:spcPts val="0"/>
              </a:spcBef>
              <a:buFont typeface="Arial" panose="020B0604020202020204" pitchFamily="34" charset="0"/>
              <a:buChar char="•"/>
            </a:pPr>
            <a:r>
              <a:rPr lang="en-GB" dirty="0">
                <a:solidFill>
                  <a:schemeClr val="tx2"/>
                </a:solidFill>
                <a:cs typeface="PT Sans Narrow"/>
              </a:rPr>
              <a:t>Payload: MMAE - microtubule </a:t>
            </a:r>
            <a:br>
              <a:rPr lang="en-GB" dirty="0">
                <a:solidFill>
                  <a:schemeClr val="tx2"/>
                </a:solidFill>
                <a:cs typeface="PT Sans Narrow"/>
              </a:rPr>
            </a:br>
            <a:r>
              <a:rPr lang="en-GB" dirty="0">
                <a:solidFill>
                  <a:schemeClr val="tx2"/>
                </a:solidFill>
                <a:cs typeface="PT Sans Narrow"/>
              </a:rPr>
              <a:t>disrupting agent</a:t>
            </a:r>
          </a:p>
        </p:txBody>
      </p:sp>
      <p:sp>
        <p:nvSpPr>
          <p:cNvPr id="2" name="Title 1">
            <a:extLst>
              <a:ext uri="{FF2B5EF4-FFF2-40B4-BE49-F238E27FC236}">
                <a16:creationId xmlns:a16="http://schemas.microsoft.com/office/drawing/2014/main" id="{3D9C20A5-FBE3-8544-9706-0E4C255BA275}"/>
              </a:ext>
            </a:extLst>
          </p:cNvPr>
          <p:cNvSpPr>
            <a:spLocks noGrp="1"/>
          </p:cNvSpPr>
          <p:nvPr>
            <p:ph type="title"/>
          </p:nvPr>
        </p:nvSpPr>
        <p:spPr/>
        <p:txBody>
          <a:bodyPr/>
          <a:lstStyle/>
          <a:p>
            <a:r>
              <a:rPr lang="en-US"/>
              <a:t>Enfortumab Vedotin</a:t>
            </a:r>
            <a:endParaRPr lang="en-US" dirty="0"/>
          </a:p>
        </p:txBody>
      </p:sp>
      <p:sp>
        <p:nvSpPr>
          <p:cNvPr id="6" name="Content Placeholder 5">
            <a:extLst>
              <a:ext uri="{FF2B5EF4-FFF2-40B4-BE49-F238E27FC236}">
                <a16:creationId xmlns:a16="http://schemas.microsoft.com/office/drawing/2014/main" id="{DB9396EC-31BB-5D40-A57D-4D6A10C45178}"/>
              </a:ext>
            </a:extLst>
          </p:cNvPr>
          <p:cNvSpPr>
            <a:spLocks noGrp="1"/>
          </p:cNvSpPr>
          <p:nvPr>
            <p:ph sz="quarter" idx="15"/>
          </p:nvPr>
        </p:nvSpPr>
        <p:spPr>
          <a:xfrm>
            <a:off x="465138" y="6309320"/>
            <a:ext cx="7995294" cy="365125"/>
          </a:xfrm>
        </p:spPr>
        <p:txBody>
          <a:bodyPr/>
          <a:lstStyle/>
          <a:p>
            <a:pPr>
              <a:spcBef>
                <a:spcPts val="300"/>
              </a:spcBef>
            </a:pPr>
            <a:r>
              <a:rPr lang="en-US" dirty="0"/>
              <a:t>MMAE, monomethyl auristatin E; ORR, objective response rate; PFS, progression free survival</a:t>
            </a:r>
          </a:p>
          <a:p>
            <a:pPr>
              <a:spcBef>
                <a:spcPts val="300"/>
              </a:spcBef>
            </a:pPr>
            <a:r>
              <a:rPr lang="en-US" dirty="0"/>
              <a:t>Rosenberg J, et al. </a:t>
            </a:r>
            <a:r>
              <a:rPr lang="en-US" dirty="0">
                <a:solidFill>
                  <a:schemeClr val="tx2"/>
                </a:solidFill>
                <a:latin typeface="Aileron" charset="0"/>
                <a:ea typeface="Aileron" charset="0"/>
                <a:cs typeface="Aileron" charset="0"/>
              </a:rPr>
              <a:t>Journal of Clinical Oncology 2020;38(10):1041-1049; </a:t>
            </a:r>
            <a:r>
              <a:rPr lang="en-US" dirty="0">
                <a:solidFill>
                  <a:schemeClr val="tx2"/>
                </a:solidFill>
                <a:latin typeface="Aileron" charset="0"/>
                <a:ea typeface="Aileron" charset="0"/>
                <a:cs typeface="Aileron" charset="0"/>
                <a:hlinkClick r:id="rId2">
                  <a:extLst>
                    <a:ext uri="{A12FA001-AC4F-418D-AE19-62706E023703}">
                      <ahyp:hlinkClr xmlns:ahyp="http://schemas.microsoft.com/office/drawing/2018/hyperlinkcolor" val="tx"/>
                    </a:ext>
                  </a:extLst>
                </a:hlinkClick>
              </a:rPr>
              <a:t>https://www.seattlegenetics.com/pipeline/enfortumab-vedotin</a:t>
            </a:r>
            <a:r>
              <a:rPr lang="en-US" dirty="0">
                <a:solidFill>
                  <a:schemeClr val="tx2"/>
                </a:solidFill>
                <a:latin typeface="Aileron" charset="0"/>
                <a:ea typeface="Aileron" charset="0"/>
                <a:cs typeface="Aileron" charset="0"/>
              </a:rPr>
              <a:t>. Accessed 02Jul2020</a:t>
            </a:r>
            <a:endParaRPr lang="en-US" dirty="0">
              <a:solidFill>
                <a:schemeClr val="tx2"/>
              </a:solidFill>
            </a:endParaRPr>
          </a:p>
        </p:txBody>
      </p:sp>
      <p:sp>
        <p:nvSpPr>
          <p:cNvPr id="10" name="TextBox 9">
            <a:extLst>
              <a:ext uri="{FF2B5EF4-FFF2-40B4-BE49-F238E27FC236}">
                <a16:creationId xmlns:a16="http://schemas.microsoft.com/office/drawing/2014/main" id="{EAE607D0-8529-4B48-AE0D-1E94422AABC5}"/>
              </a:ext>
            </a:extLst>
          </p:cNvPr>
          <p:cNvSpPr txBox="1"/>
          <p:nvPr/>
        </p:nvSpPr>
        <p:spPr>
          <a:xfrm>
            <a:off x="5014989" y="4462090"/>
            <a:ext cx="3600400" cy="1538883"/>
          </a:xfrm>
          <a:prstGeom prst="rect">
            <a:avLst/>
          </a:prstGeom>
          <a:noFill/>
        </p:spPr>
        <p:txBody>
          <a:bodyPr wrap="square" lIns="0" tIns="0" rIns="0" bIns="0" rtlCol="0">
            <a:spAutoFit/>
          </a:bodyPr>
          <a:lstStyle/>
          <a:p>
            <a:r>
              <a:rPr lang="en-GB" sz="2000" b="1" dirty="0">
                <a:solidFill>
                  <a:schemeClr val="accent1"/>
                </a:solidFill>
              </a:rPr>
              <a:t>EV-101 phase 1 study </a:t>
            </a:r>
            <a:r>
              <a:rPr lang="en-GB" sz="2000" dirty="0">
                <a:solidFill>
                  <a:schemeClr val="tx2"/>
                </a:solidFill>
              </a:rPr>
              <a:t>– initial assessment of </a:t>
            </a:r>
            <a:r>
              <a:rPr lang="en-GB" sz="2000" dirty="0">
                <a:solidFill>
                  <a:schemeClr val="tx2"/>
                </a:solidFill>
                <a:cs typeface="PT Sans Narrow"/>
              </a:rPr>
              <a:t>efficacy and safety</a:t>
            </a:r>
            <a:r>
              <a:rPr lang="en-GB" sz="2000" dirty="0">
                <a:solidFill>
                  <a:schemeClr val="tx2"/>
                </a:solidFill>
              </a:rPr>
              <a:t>: </a:t>
            </a:r>
            <a:endParaRPr lang="en-GB" sz="2000" dirty="0">
              <a:solidFill>
                <a:schemeClr val="tx2"/>
              </a:solidFill>
              <a:cs typeface="PT Sans Narrow"/>
            </a:endParaRPr>
          </a:p>
          <a:p>
            <a:pPr marL="269875" indent="-269875">
              <a:buClr>
                <a:schemeClr val="accent1"/>
              </a:buClr>
              <a:buFont typeface="Arial" panose="020B0604020202020204" pitchFamily="34" charset="0"/>
              <a:buChar char="•"/>
            </a:pPr>
            <a:r>
              <a:rPr lang="en-GB" sz="2000" dirty="0">
                <a:solidFill>
                  <a:schemeClr val="tx2"/>
                </a:solidFill>
              </a:rPr>
              <a:t>112 patients</a:t>
            </a:r>
          </a:p>
          <a:p>
            <a:pPr marL="269875" indent="-269875">
              <a:buClr>
                <a:schemeClr val="accent1"/>
              </a:buClr>
              <a:buFont typeface="Arial" panose="020B0604020202020204" pitchFamily="34" charset="0"/>
              <a:buChar char="•"/>
            </a:pPr>
            <a:r>
              <a:rPr lang="en-GB" sz="2000" dirty="0">
                <a:solidFill>
                  <a:schemeClr val="tx2"/>
                </a:solidFill>
              </a:rPr>
              <a:t>ORR: 43% </a:t>
            </a:r>
          </a:p>
          <a:p>
            <a:pPr marL="269875" indent="-269875">
              <a:buClr>
                <a:schemeClr val="accent1"/>
              </a:buClr>
              <a:buFont typeface="Arial" panose="020B0604020202020204" pitchFamily="34" charset="0"/>
              <a:buChar char="•"/>
            </a:pPr>
            <a:r>
              <a:rPr lang="en-GB" sz="2000" dirty="0">
                <a:solidFill>
                  <a:schemeClr val="tx2"/>
                </a:solidFill>
              </a:rPr>
              <a:t>PFS: 5.4 months</a:t>
            </a:r>
          </a:p>
        </p:txBody>
      </p:sp>
      <p:pic>
        <p:nvPicPr>
          <p:cNvPr id="11" name="Content Placeholder 4" descr="A picture containing clock, computer, laptop, holding&#10;&#10;Description automatically generated">
            <a:extLst>
              <a:ext uri="{FF2B5EF4-FFF2-40B4-BE49-F238E27FC236}">
                <a16:creationId xmlns:a16="http://schemas.microsoft.com/office/drawing/2014/main" id="{84F15DDF-7641-6640-84FB-10E5D0025E49}"/>
              </a:ext>
            </a:extLst>
          </p:cNvPr>
          <p:cNvPicPr>
            <a:picLocks noChangeAspect="1"/>
          </p:cNvPicPr>
          <p:nvPr/>
        </p:nvPicPr>
        <p:blipFill rotWithShape="1">
          <a:blip r:embed="rId3"/>
          <a:srcRect t="22879" b="4042"/>
          <a:stretch/>
        </p:blipFill>
        <p:spPr>
          <a:xfrm>
            <a:off x="953504" y="1053850"/>
            <a:ext cx="7323112" cy="3290359"/>
          </a:xfrm>
          <a:prstGeom prst="rect">
            <a:avLst/>
          </a:prstGeom>
        </p:spPr>
      </p:pic>
      <p:sp>
        <p:nvSpPr>
          <p:cNvPr id="15" name="Slide Number Placeholder 14">
            <a:extLst>
              <a:ext uri="{FF2B5EF4-FFF2-40B4-BE49-F238E27FC236}">
                <a16:creationId xmlns:a16="http://schemas.microsoft.com/office/drawing/2014/main" id="{752D6819-81E9-694E-B0A0-0490EEBFA4FE}"/>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249768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FD52BC-F352-1944-BD8E-8C60727E4D7D}"/>
              </a:ext>
            </a:extLst>
          </p:cNvPr>
          <p:cNvSpPr>
            <a:spLocks noGrp="1"/>
          </p:cNvSpPr>
          <p:nvPr>
            <p:ph sz="quarter" idx="12"/>
          </p:nvPr>
        </p:nvSpPr>
        <p:spPr/>
        <p:txBody>
          <a:bodyPr/>
          <a:lstStyle/>
          <a:p>
            <a:r>
              <a:rPr lang="en-GB" dirty="0"/>
              <a:t>Single arm, pivotal phase 2 trial</a:t>
            </a:r>
          </a:p>
        </p:txBody>
      </p:sp>
      <p:sp>
        <p:nvSpPr>
          <p:cNvPr id="8" name="Title 7">
            <a:extLst>
              <a:ext uri="{FF2B5EF4-FFF2-40B4-BE49-F238E27FC236}">
                <a16:creationId xmlns:a16="http://schemas.microsoft.com/office/drawing/2014/main" id="{85D1BED5-B13C-4702-BD84-D5E8E45D2C85}"/>
              </a:ext>
            </a:extLst>
          </p:cNvPr>
          <p:cNvSpPr>
            <a:spLocks noGrp="1"/>
          </p:cNvSpPr>
          <p:nvPr>
            <p:ph type="title"/>
          </p:nvPr>
        </p:nvSpPr>
        <p:spPr/>
        <p:txBody>
          <a:bodyPr/>
          <a:lstStyle/>
          <a:p>
            <a:r>
              <a:rPr lang="en-GB" dirty="0"/>
              <a:t>EV-201 Study Design</a:t>
            </a:r>
          </a:p>
        </p:txBody>
      </p:sp>
      <p:sp>
        <p:nvSpPr>
          <p:cNvPr id="2" name="Slide Number Placeholder 1">
            <a:extLst>
              <a:ext uri="{FF2B5EF4-FFF2-40B4-BE49-F238E27FC236}">
                <a16:creationId xmlns:a16="http://schemas.microsoft.com/office/drawing/2014/main" id="{ED5D1A3F-A501-674F-A73A-D1A996FD4635}"/>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10" name="Content Placeholder 9">
            <a:extLst>
              <a:ext uri="{FF2B5EF4-FFF2-40B4-BE49-F238E27FC236}">
                <a16:creationId xmlns:a16="http://schemas.microsoft.com/office/drawing/2014/main" id="{85BF30E9-90F5-4523-A167-6BE314C6F103}"/>
              </a:ext>
            </a:extLst>
          </p:cNvPr>
          <p:cNvSpPr>
            <a:spLocks noGrp="1"/>
          </p:cNvSpPr>
          <p:nvPr>
            <p:ph sz="quarter" idx="15"/>
          </p:nvPr>
        </p:nvSpPr>
        <p:spPr>
          <a:xfrm>
            <a:off x="465137" y="6309320"/>
            <a:ext cx="7995295" cy="365125"/>
          </a:xfrm>
        </p:spPr>
        <p:txBody>
          <a:bodyPr/>
          <a:lstStyle/>
          <a:p>
            <a:pPr>
              <a:spcBef>
                <a:spcPts val="0"/>
              </a:spcBef>
            </a:pPr>
            <a:r>
              <a:rPr lang="en-GB" sz="1050" dirty="0"/>
              <a:t>BICR, blinded independent central review; DOR, duration of response; IV, intravenous; ORR, objective response rate; </a:t>
            </a:r>
            <a:br>
              <a:rPr lang="en-GB" sz="1050" dirty="0"/>
            </a:br>
            <a:r>
              <a:rPr lang="en-GB" sz="1050" dirty="0"/>
              <a:t>OS, overall survival; PD-1/L1, </a:t>
            </a:r>
            <a:r>
              <a:rPr lang="en-US" sz="1050" dirty="0"/>
              <a:t>programmed cell death 1/programmed cell death ligand 1</a:t>
            </a:r>
            <a:r>
              <a:rPr lang="en-GB" sz="1050" dirty="0"/>
              <a:t>; PFS, progression free survival</a:t>
            </a:r>
            <a:r>
              <a:rPr lang="en-GB" sz="1050" dirty="0">
                <a:solidFill>
                  <a:schemeClr val="tx2"/>
                </a:solidFill>
              </a:rPr>
              <a:t>; RECIST, Response Evaluation Criteria in Solid </a:t>
            </a:r>
            <a:r>
              <a:rPr lang="en-GB" sz="1050" dirty="0" err="1">
                <a:solidFill>
                  <a:schemeClr val="tx2"/>
                </a:solidFill>
              </a:rPr>
              <a:t>Tumors</a:t>
            </a:r>
            <a:endParaRPr lang="en-GB" sz="1050" dirty="0">
              <a:solidFill>
                <a:schemeClr val="tx2"/>
              </a:solidFill>
            </a:endParaRPr>
          </a:p>
          <a:p>
            <a:pPr>
              <a:spcBef>
                <a:spcPts val="0"/>
              </a:spcBef>
            </a:pPr>
            <a:r>
              <a:rPr lang="en-GB" sz="1050" dirty="0" err="1">
                <a:solidFill>
                  <a:schemeClr val="tx2"/>
                </a:solidFill>
              </a:rPr>
              <a:t>Petrylak</a:t>
            </a:r>
            <a:r>
              <a:rPr lang="en-GB" sz="1050" dirty="0">
                <a:solidFill>
                  <a:schemeClr val="tx2"/>
                </a:solidFill>
              </a:rPr>
              <a:t> D, et al. Journal of Clinical Oncology 2019;37(18_suppl):4505; </a:t>
            </a:r>
            <a:r>
              <a:rPr lang="en-GB" sz="1050" dirty="0">
                <a:solidFill>
                  <a:schemeClr val="tx2"/>
                </a:solidFill>
                <a:latin typeface="Aileron" charset="0"/>
                <a:ea typeface="Aileron" charset="0"/>
                <a:cs typeface="Aileron" charset="0"/>
              </a:rPr>
              <a:t>Rosenberg JE, et al. </a:t>
            </a:r>
            <a:r>
              <a:rPr lang="en-US" sz="1050" dirty="0">
                <a:solidFill>
                  <a:schemeClr val="tx2"/>
                </a:solidFill>
                <a:latin typeface="Aileron" charset="0"/>
                <a:ea typeface="Aileron" charset="0"/>
                <a:cs typeface="Aileron" charset="0"/>
              </a:rPr>
              <a:t>Journal of Clinical Oncology 2019;37(29):2592-2600</a:t>
            </a:r>
            <a:endParaRPr lang="en-GB" sz="1050" dirty="0">
              <a:solidFill>
                <a:schemeClr val="tx2"/>
              </a:solidFill>
            </a:endParaRPr>
          </a:p>
        </p:txBody>
      </p:sp>
      <p:sp>
        <p:nvSpPr>
          <p:cNvPr id="18" name="Content Placeholder 9">
            <a:extLst>
              <a:ext uri="{FF2B5EF4-FFF2-40B4-BE49-F238E27FC236}">
                <a16:creationId xmlns:a16="http://schemas.microsoft.com/office/drawing/2014/main" id="{E58C2FD0-565F-F745-A3F9-08811DA7296F}"/>
              </a:ext>
            </a:extLst>
          </p:cNvPr>
          <p:cNvSpPr txBox="1">
            <a:spLocks/>
          </p:cNvSpPr>
          <p:nvPr/>
        </p:nvSpPr>
        <p:spPr>
          <a:xfrm>
            <a:off x="1011715" y="5213851"/>
            <a:ext cx="7088677"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baseline="30000" dirty="0"/>
              <a:t>1</a:t>
            </a:r>
            <a:r>
              <a:rPr lang="en-GB" dirty="0"/>
              <a:t>3 patients did not receive </a:t>
            </a:r>
            <a:r>
              <a:rPr lang="en-GB" dirty="0" err="1"/>
              <a:t>enfortumab</a:t>
            </a:r>
            <a:r>
              <a:rPr lang="en-GB" dirty="0"/>
              <a:t> </a:t>
            </a:r>
            <a:r>
              <a:rPr lang="en-GB" dirty="0" err="1"/>
              <a:t>vedotin</a:t>
            </a:r>
            <a:r>
              <a:rPr lang="en-GB" dirty="0"/>
              <a:t> treatment: one each due to clinical deterioration, patient decision, and low haemoglobin after enrolment</a:t>
            </a:r>
          </a:p>
        </p:txBody>
      </p:sp>
      <p:sp>
        <p:nvSpPr>
          <p:cNvPr id="20" name="Rounded Rectangle 19">
            <a:extLst>
              <a:ext uri="{FF2B5EF4-FFF2-40B4-BE49-F238E27FC236}">
                <a16:creationId xmlns:a16="http://schemas.microsoft.com/office/drawing/2014/main" id="{84F19990-B57B-2B4E-BDB7-B4679D947CFE}"/>
              </a:ext>
            </a:extLst>
          </p:cNvPr>
          <p:cNvSpPr/>
          <p:nvPr/>
        </p:nvSpPr>
        <p:spPr>
          <a:xfrm>
            <a:off x="1011715" y="2505464"/>
            <a:ext cx="1777136" cy="2147672"/>
          </a:xfrm>
          <a:prstGeom prst="roundRect">
            <a:avLst>
              <a:gd name="adj" fmla="val 6645"/>
            </a:avLst>
          </a:prstGeom>
          <a:solidFill>
            <a:schemeClr val="bg1"/>
          </a:solidFill>
          <a:ln w="28575">
            <a:solidFill>
              <a:srgbClr val="5D8298"/>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r>
              <a:rPr lang="en-US" sz="1400" b="1" dirty="0">
                <a:solidFill>
                  <a:schemeClr val="tx2"/>
                </a:solidFill>
                <a:latin typeface="Calibri" panose="020F0502020204030204" pitchFamily="34" charset="0"/>
                <a:ea typeface="ＭＳ Ｐゴシック" charset="-128"/>
                <a:cs typeface="Calibri" panose="020F0502020204030204" pitchFamily="34" charset="0"/>
              </a:rPr>
              <a:t>Screening and enrollment</a:t>
            </a:r>
          </a:p>
          <a:p>
            <a:pPr algn="ctr">
              <a:defRPr/>
            </a:pPr>
            <a:r>
              <a:rPr lang="en-US" sz="1400" b="1" dirty="0">
                <a:solidFill>
                  <a:schemeClr val="tx2"/>
                </a:solidFill>
                <a:latin typeface="Calibri" panose="020F0502020204030204" pitchFamily="34" charset="0"/>
                <a:ea typeface="ＭＳ Ｐゴシック" charset="-128"/>
                <a:cs typeface="Calibri" panose="020F0502020204030204" pitchFamily="34" charset="0"/>
              </a:rPr>
              <a:t>51 global sites</a:t>
            </a:r>
          </a:p>
          <a:p>
            <a:pPr algn="ctr">
              <a:defRPr/>
            </a:pPr>
            <a:endParaRPr lang="en-US" sz="1400" b="1" dirty="0">
              <a:solidFill>
                <a:schemeClr val="tx2"/>
              </a:solidFill>
              <a:latin typeface="Calibri" panose="020F0502020204030204" pitchFamily="34" charset="0"/>
              <a:ea typeface="ＭＳ Ｐゴシック" charset="-128"/>
              <a:cs typeface="Calibri" panose="020F0502020204030204" pitchFamily="34" charset="0"/>
            </a:endParaRPr>
          </a:p>
          <a:p>
            <a:pPr algn="ctr">
              <a:defRPr/>
            </a:pPr>
            <a:r>
              <a:rPr lang="en-US" sz="1400" b="1" dirty="0">
                <a:solidFill>
                  <a:schemeClr val="tx2"/>
                </a:solidFill>
                <a:latin typeface="Calibri" panose="020F0502020204030204" pitchFamily="34" charset="0"/>
                <a:ea typeface="ＭＳ Ｐゴシック" charset="-128"/>
                <a:cs typeface="Calibri" panose="020F0502020204030204" pitchFamily="34" charset="0"/>
              </a:rPr>
              <a:t>Previously treated locally advanced or metastatic urothelial cancer</a:t>
            </a:r>
            <a:endParaRPr lang="en-US" sz="1400" dirty="0">
              <a:solidFill>
                <a:schemeClr val="tx2"/>
              </a:solidFill>
              <a:latin typeface="Calibri" panose="020F0502020204030204" pitchFamily="34" charset="0"/>
              <a:cs typeface="Calibri" panose="020F0502020204030204" pitchFamily="34" charset="0"/>
            </a:endParaRPr>
          </a:p>
        </p:txBody>
      </p:sp>
      <p:sp>
        <p:nvSpPr>
          <p:cNvPr id="21" name="Rounded Rectangle 20">
            <a:extLst>
              <a:ext uri="{FF2B5EF4-FFF2-40B4-BE49-F238E27FC236}">
                <a16:creationId xmlns:a16="http://schemas.microsoft.com/office/drawing/2014/main" id="{9D52B377-6437-8945-B41C-B792AF2AA4C5}"/>
              </a:ext>
            </a:extLst>
          </p:cNvPr>
          <p:cNvSpPr/>
          <p:nvPr/>
        </p:nvSpPr>
        <p:spPr>
          <a:xfrm>
            <a:off x="3342712" y="3645024"/>
            <a:ext cx="1953627" cy="1351719"/>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spcBef>
                <a:spcPts val="300"/>
              </a:spcBef>
              <a:spcAft>
                <a:spcPct val="0"/>
              </a:spcAft>
              <a:defRPr/>
            </a:pPr>
            <a:r>
              <a:rPr lang="en-GB" sz="1200" b="1" dirty="0">
                <a:solidFill>
                  <a:srgbClr val="FFFFFF"/>
                </a:solidFill>
                <a:latin typeface="Calibri" panose="020F0502020204030204" pitchFamily="34" charset="0"/>
                <a:cs typeface="Calibri" panose="020F0502020204030204" pitchFamily="34" charset="0"/>
              </a:rPr>
              <a:t>Cohort 1</a:t>
            </a:r>
            <a:br>
              <a:rPr lang="en-GB" sz="1200" b="1" dirty="0">
                <a:solidFill>
                  <a:srgbClr val="FFFFFF"/>
                </a:solidFill>
                <a:latin typeface="Calibri" panose="020F0502020204030204" pitchFamily="34" charset="0"/>
                <a:cs typeface="Calibri" panose="020F0502020204030204" pitchFamily="34" charset="0"/>
              </a:rPr>
            </a:br>
            <a:r>
              <a:rPr lang="en-GB" sz="1200" b="1" dirty="0">
                <a:solidFill>
                  <a:srgbClr val="FFFFFF"/>
                </a:solidFill>
                <a:latin typeface="Calibri" panose="020F0502020204030204" pitchFamily="34" charset="0"/>
                <a:cs typeface="Calibri" panose="020F0502020204030204" pitchFamily="34" charset="0"/>
              </a:rPr>
              <a:t>Prior PD-1/L1 inhibitor and platinum-based therapy</a:t>
            </a:r>
          </a:p>
          <a:p>
            <a:pPr algn="ctr" fontAlgn="base">
              <a:spcBef>
                <a:spcPts val="300"/>
              </a:spcBef>
              <a:spcAft>
                <a:spcPct val="0"/>
              </a:spcAft>
              <a:defRPr/>
            </a:pPr>
            <a:r>
              <a:rPr lang="en-GB" sz="1200" b="1" dirty="0">
                <a:solidFill>
                  <a:srgbClr val="FFFFFF"/>
                </a:solidFill>
                <a:latin typeface="Calibri" panose="020F0502020204030204" pitchFamily="34" charset="0"/>
                <a:cs typeface="Calibri" panose="020F0502020204030204" pitchFamily="34" charset="0"/>
              </a:rPr>
              <a:t>Enrolment completed </a:t>
            </a:r>
            <a:br>
              <a:rPr lang="en-GB" sz="1200" b="1" dirty="0">
                <a:solidFill>
                  <a:srgbClr val="FFFFFF"/>
                </a:solidFill>
                <a:latin typeface="Calibri" panose="020F0502020204030204" pitchFamily="34" charset="0"/>
                <a:cs typeface="Calibri" panose="020F0502020204030204" pitchFamily="34" charset="0"/>
              </a:rPr>
            </a:br>
            <a:r>
              <a:rPr lang="en-GB" sz="1200" b="1" dirty="0">
                <a:solidFill>
                  <a:srgbClr val="FFFFFF"/>
                </a:solidFill>
                <a:latin typeface="Calibri" panose="020F0502020204030204" pitchFamily="34" charset="0"/>
                <a:cs typeface="Calibri" panose="020F0502020204030204" pitchFamily="34" charset="0"/>
              </a:rPr>
              <a:t>July 2018</a:t>
            </a:r>
            <a:br>
              <a:rPr lang="en-GB" sz="1200" b="1" dirty="0">
                <a:solidFill>
                  <a:srgbClr val="FFFFFF"/>
                </a:solidFill>
                <a:latin typeface="Calibri" panose="020F0502020204030204" pitchFamily="34" charset="0"/>
                <a:cs typeface="Calibri" panose="020F0502020204030204" pitchFamily="34" charset="0"/>
              </a:rPr>
            </a:br>
            <a:r>
              <a:rPr lang="en-GB" sz="1200" b="1" dirty="0">
                <a:solidFill>
                  <a:srgbClr val="FFFFFF"/>
                </a:solidFill>
                <a:latin typeface="Calibri" panose="020F0502020204030204" pitchFamily="34" charset="0"/>
                <a:cs typeface="Calibri" panose="020F0502020204030204" pitchFamily="34" charset="0"/>
              </a:rPr>
              <a:t>N=128</a:t>
            </a:r>
            <a:r>
              <a:rPr lang="en-GB" sz="1200" b="1" baseline="30000" dirty="0">
                <a:solidFill>
                  <a:srgbClr val="FFFFFF"/>
                </a:solidFill>
                <a:latin typeface="Calibri" panose="020F0502020204030204" pitchFamily="34" charset="0"/>
                <a:cs typeface="Calibri" panose="020F0502020204030204" pitchFamily="34" charset="0"/>
              </a:rPr>
              <a:t>1</a:t>
            </a:r>
            <a:endParaRPr lang="en-US" sz="1200" b="1" baseline="30000" dirty="0">
              <a:solidFill>
                <a:srgbClr val="FFFFFF"/>
              </a:solidFill>
              <a:latin typeface="Calibri" panose="020F0502020204030204" pitchFamily="34" charset="0"/>
              <a:cs typeface="Calibri" panose="020F0502020204030204" pitchFamily="34" charset="0"/>
            </a:endParaRPr>
          </a:p>
        </p:txBody>
      </p:sp>
      <p:sp>
        <p:nvSpPr>
          <p:cNvPr id="23" name="Line 5">
            <a:extLst>
              <a:ext uri="{FF2B5EF4-FFF2-40B4-BE49-F238E27FC236}">
                <a16:creationId xmlns:a16="http://schemas.microsoft.com/office/drawing/2014/main" id="{837F8A67-DC2A-1F4E-A3DB-CD712D19A810}"/>
              </a:ext>
            </a:extLst>
          </p:cNvPr>
          <p:cNvSpPr>
            <a:spLocks noChangeShapeType="1"/>
          </p:cNvSpPr>
          <p:nvPr/>
        </p:nvSpPr>
        <p:spPr bwMode="auto">
          <a:xfrm>
            <a:off x="2865816" y="2843914"/>
            <a:ext cx="420516" cy="0"/>
          </a:xfrm>
          <a:prstGeom prst="line">
            <a:avLst/>
          </a:prstGeom>
          <a:noFill/>
          <a:ln w="38100" cmpd="sng">
            <a:solidFill>
              <a:srgbClr val="5D8298"/>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dirty="0"/>
          </a:p>
        </p:txBody>
      </p:sp>
      <p:sp>
        <p:nvSpPr>
          <p:cNvPr id="24" name="Rounded Rectangle 23">
            <a:extLst>
              <a:ext uri="{FF2B5EF4-FFF2-40B4-BE49-F238E27FC236}">
                <a16:creationId xmlns:a16="http://schemas.microsoft.com/office/drawing/2014/main" id="{34095F44-E4FF-3C47-BD7C-DD3E173DE3B5}"/>
              </a:ext>
            </a:extLst>
          </p:cNvPr>
          <p:cNvSpPr/>
          <p:nvPr/>
        </p:nvSpPr>
        <p:spPr>
          <a:xfrm>
            <a:off x="3342712" y="2168055"/>
            <a:ext cx="1953627" cy="1351719"/>
          </a:xfrm>
          <a:prstGeom prst="roundRect">
            <a:avLst>
              <a:gd name="adj" fmla="val 12540"/>
            </a:avLst>
          </a:prstGeom>
          <a:solidFill>
            <a:schemeClr val="accent6"/>
          </a:solidFill>
          <a:ln w="38100">
            <a:solidFill>
              <a:schemeClr val="accent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spcBef>
                <a:spcPts val="300"/>
              </a:spcBef>
              <a:spcAft>
                <a:spcPct val="0"/>
              </a:spcAft>
              <a:defRPr/>
            </a:pPr>
            <a:r>
              <a:rPr lang="en-GB" sz="1200" b="1" dirty="0">
                <a:solidFill>
                  <a:srgbClr val="FFFFFF"/>
                </a:solidFill>
                <a:latin typeface="Calibri" panose="020F0502020204030204" pitchFamily="34" charset="0"/>
                <a:cs typeface="Calibri" panose="020F0502020204030204" pitchFamily="34" charset="0"/>
              </a:rPr>
              <a:t>Cohort 2</a:t>
            </a:r>
            <a:br>
              <a:rPr lang="en-GB" sz="1200" b="1" dirty="0">
                <a:solidFill>
                  <a:srgbClr val="FFFFFF"/>
                </a:solidFill>
                <a:latin typeface="Calibri" panose="020F0502020204030204" pitchFamily="34" charset="0"/>
                <a:cs typeface="Calibri" panose="020F0502020204030204" pitchFamily="34" charset="0"/>
              </a:rPr>
            </a:br>
            <a:r>
              <a:rPr lang="en-GB" sz="1200" b="1" dirty="0">
                <a:solidFill>
                  <a:srgbClr val="FFFFFF"/>
                </a:solidFill>
                <a:latin typeface="Calibri" panose="020F0502020204030204" pitchFamily="34" charset="0"/>
                <a:cs typeface="Calibri" panose="020F0502020204030204" pitchFamily="34" charset="0"/>
              </a:rPr>
              <a:t>Prior PD-1/L1 inhibitor, platinum naïve,</a:t>
            </a:r>
            <a:br>
              <a:rPr lang="en-GB" sz="1200" b="1" dirty="0">
                <a:solidFill>
                  <a:srgbClr val="FFFFFF"/>
                </a:solidFill>
                <a:latin typeface="Calibri" panose="020F0502020204030204" pitchFamily="34" charset="0"/>
                <a:cs typeface="Calibri" panose="020F0502020204030204" pitchFamily="34" charset="0"/>
              </a:rPr>
            </a:br>
            <a:r>
              <a:rPr lang="en-GB" sz="1200" b="1" dirty="0">
                <a:solidFill>
                  <a:srgbClr val="FFFFFF"/>
                </a:solidFill>
                <a:latin typeface="Calibri" panose="020F0502020204030204" pitchFamily="34" charset="0"/>
                <a:cs typeface="Calibri" panose="020F0502020204030204" pitchFamily="34" charset="0"/>
              </a:rPr>
              <a:t>cisplatin ineligible</a:t>
            </a:r>
          </a:p>
          <a:p>
            <a:pPr algn="ctr" fontAlgn="base">
              <a:spcBef>
                <a:spcPts val="300"/>
              </a:spcBef>
              <a:spcAft>
                <a:spcPct val="0"/>
              </a:spcAft>
              <a:defRPr/>
            </a:pPr>
            <a:r>
              <a:rPr lang="en-GB" sz="1200" b="1" dirty="0">
                <a:solidFill>
                  <a:srgbClr val="FFFFFF"/>
                </a:solidFill>
                <a:latin typeface="Calibri" panose="020F0502020204030204" pitchFamily="34" charset="0"/>
                <a:cs typeface="Calibri" panose="020F0502020204030204" pitchFamily="34" charset="0"/>
              </a:rPr>
              <a:t>Enrolment ongoing</a:t>
            </a:r>
            <a:endParaRPr lang="en-US" sz="1200" b="1" baseline="30000" dirty="0">
              <a:solidFill>
                <a:srgbClr val="FFFFFF"/>
              </a:solidFill>
              <a:latin typeface="Calibri" panose="020F0502020204030204" pitchFamily="34" charset="0"/>
              <a:cs typeface="Calibri" panose="020F0502020204030204" pitchFamily="34" charset="0"/>
            </a:endParaRPr>
          </a:p>
        </p:txBody>
      </p:sp>
      <p:sp>
        <p:nvSpPr>
          <p:cNvPr id="25" name="Line 5">
            <a:extLst>
              <a:ext uri="{FF2B5EF4-FFF2-40B4-BE49-F238E27FC236}">
                <a16:creationId xmlns:a16="http://schemas.microsoft.com/office/drawing/2014/main" id="{A8B9B318-A631-3C4D-84DF-F326D4B7C278}"/>
              </a:ext>
            </a:extLst>
          </p:cNvPr>
          <p:cNvSpPr>
            <a:spLocks noChangeShapeType="1"/>
          </p:cNvSpPr>
          <p:nvPr/>
        </p:nvSpPr>
        <p:spPr bwMode="auto">
          <a:xfrm>
            <a:off x="2865816" y="4346788"/>
            <a:ext cx="420516" cy="0"/>
          </a:xfrm>
          <a:prstGeom prst="line">
            <a:avLst/>
          </a:prstGeom>
          <a:noFill/>
          <a:ln w="38100" cmpd="sng">
            <a:solidFill>
              <a:srgbClr val="5D8298"/>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dirty="0"/>
          </a:p>
        </p:txBody>
      </p:sp>
      <p:sp>
        <p:nvSpPr>
          <p:cNvPr id="26" name="Line 5">
            <a:extLst>
              <a:ext uri="{FF2B5EF4-FFF2-40B4-BE49-F238E27FC236}">
                <a16:creationId xmlns:a16="http://schemas.microsoft.com/office/drawing/2014/main" id="{92A4782C-7862-0442-A90A-4DB714C80F83}"/>
              </a:ext>
            </a:extLst>
          </p:cNvPr>
          <p:cNvSpPr>
            <a:spLocks noChangeShapeType="1"/>
          </p:cNvSpPr>
          <p:nvPr/>
        </p:nvSpPr>
        <p:spPr bwMode="auto">
          <a:xfrm>
            <a:off x="5358936" y="2843914"/>
            <a:ext cx="420516" cy="0"/>
          </a:xfrm>
          <a:prstGeom prst="line">
            <a:avLst/>
          </a:prstGeom>
          <a:noFill/>
          <a:ln w="38100" cmpd="sng">
            <a:solidFill>
              <a:srgbClr val="5D8298"/>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dirty="0"/>
          </a:p>
        </p:txBody>
      </p:sp>
      <p:sp>
        <p:nvSpPr>
          <p:cNvPr id="27" name="Line 5">
            <a:extLst>
              <a:ext uri="{FF2B5EF4-FFF2-40B4-BE49-F238E27FC236}">
                <a16:creationId xmlns:a16="http://schemas.microsoft.com/office/drawing/2014/main" id="{F0B5B3E0-9A99-C647-9E2C-3F3AC1C96E41}"/>
              </a:ext>
            </a:extLst>
          </p:cNvPr>
          <p:cNvSpPr>
            <a:spLocks noChangeShapeType="1"/>
          </p:cNvSpPr>
          <p:nvPr/>
        </p:nvSpPr>
        <p:spPr bwMode="auto">
          <a:xfrm>
            <a:off x="5358936" y="4346788"/>
            <a:ext cx="420516" cy="0"/>
          </a:xfrm>
          <a:prstGeom prst="line">
            <a:avLst/>
          </a:prstGeom>
          <a:noFill/>
          <a:ln w="38100" cmpd="sng">
            <a:solidFill>
              <a:srgbClr val="5D8298"/>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dirty="0"/>
          </a:p>
        </p:txBody>
      </p:sp>
      <p:sp>
        <p:nvSpPr>
          <p:cNvPr id="28" name="Rounded Rectangle 27">
            <a:extLst>
              <a:ext uri="{FF2B5EF4-FFF2-40B4-BE49-F238E27FC236}">
                <a16:creationId xmlns:a16="http://schemas.microsoft.com/office/drawing/2014/main" id="{F386ADE5-7AFB-F544-A067-9327EB7F8718}"/>
              </a:ext>
            </a:extLst>
          </p:cNvPr>
          <p:cNvSpPr/>
          <p:nvPr/>
        </p:nvSpPr>
        <p:spPr>
          <a:xfrm>
            <a:off x="5842281" y="2132856"/>
            <a:ext cx="2258111" cy="2916879"/>
          </a:xfrm>
          <a:prstGeom prst="roundRect">
            <a:avLst>
              <a:gd name="adj" fmla="val 6645"/>
            </a:avLst>
          </a:prstGeom>
          <a:solidFill>
            <a:schemeClr val="bg1"/>
          </a:solidFill>
          <a:ln w="28575">
            <a:solidFill>
              <a:srgbClr val="5D8298"/>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36000" tIns="45718" rIns="36000" bIns="45718" anchor="ctr"/>
          <a:lstStyle/>
          <a:p>
            <a:pPr algn="ctr">
              <a:defRPr/>
            </a:pPr>
            <a:r>
              <a:rPr lang="en-US" sz="1400" b="1" dirty="0" err="1">
                <a:solidFill>
                  <a:schemeClr val="accent1"/>
                </a:solidFill>
                <a:latin typeface="Calibri" panose="020F0502020204030204" pitchFamily="34" charset="0"/>
                <a:ea typeface="ＭＳ Ｐゴシック" charset="-128"/>
                <a:cs typeface="Calibri" panose="020F0502020204030204" pitchFamily="34" charset="0"/>
              </a:rPr>
              <a:t>Enfortumab</a:t>
            </a:r>
            <a:r>
              <a:rPr lang="en-US" sz="1400" b="1" dirty="0">
                <a:solidFill>
                  <a:schemeClr val="accent1"/>
                </a:solidFill>
                <a:latin typeface="Calibri" panose="020F0502020204030204" pitchFamily="34" charset="0"/>
                <a:ea typeface="ＭＳ Ｐゴシック" charset="-128"/>
                <a:cs typeface="Calibri" panose="020F0502020204030204" pitchFamily="34" charset="0"/>
              </a:rPr>
              <a:t> </a:t>
            </a:r>
            <a:r>
              <a:rPr lang="en-US" sz="1400" b="1" dirty="0" err="1">
                <a:solidFill>
                  <a:schemeClr val="accent1"/>
                </a:solidFill>
                <a:latin typeface="Calibri" panose="020F0502020204030204" pitchFamily="34" charset="0"/>
                <a:ea typeface="ＭＳ Ｐゴシック" charset="-128"/>
                <a:cs typeface="Calibri" panose="020F0502020204030204" pitchFamily="34" charset="0"/>
              </a:rPr>
              <a:t>vedotin</a:t>
            </a:r>
            <a:endParaRPr lang="en-US" sz="1400" b="1" dirty="0">
              <a:solidFill>
                <a:schemeClr val="accent1"/>
              </a:solidFill>
              <a:latin typeface="Calibri" panose="020F0502020204030204" pitchFamily="34" charset="0"/>
              <a:ea typeface="ＭＳ Ｐゴシック" charset="-128"/>
              <a:cs typeface="Calibri" panose="020F0502020204030204" pitchFamily="34" charset="0"/>
            </a:endParaRPr>
          </a:p>
          <a:p>
            <a:pPr algn="ctr">
              <a:defRPr/>
            </a:pPr>
            <a:r>
              <a:rPr lang="en-US" sz="1400" dirty="0">
                <a:solidFill>
                  <a:schemeClr val="tx2"/>
                </a:solidFill>
                <a:latin typeface="Calibri" panose="020F0502020204030204" pitchFamily="34" charset="0"/>
                <a:ea typeface="ＭＳ Ｐゴシック" charset="-128"/>
                <a:cs typeface="Calibri" panose="020F0502020204030204" pitchFamily="34" charset="0"/>
              </a:rPr>
              <a:t>1.25 mg/kg IV on</a:t>
            </a:r>
            <a:br>
              <a:rPr lang="en-US" sz="1400" dirty="0">
                <a:solidFill>
                  <a:schemeClr val="tx2"/>
                </a:solidFill>
                <a:latin typeface="Calibri" panose="020F0502020204030204" pitchFamily="34" charset="0"/>
                <a:ea typeface="ＭＳ Ｐゴシック" charset="-128"/>
                <a:cs typeface="Calibri" panose="020F0502020204030204" pitchFamily="34" charset="0"/>
              </a:rPr>
            </a:br>
            <a:r>
              <a:rPr lang="en-US" sz="1400" dirty="0">
                <a:solidFill>
                  <a:schemeClr val="tx2"/>
                </a:solidFill>
                <a:latin typeface="Calibri" panose="020F0502020204030204" pitchFamily="34" charset="0"/>
                <a:ea typeface="ＭＳ Ｐゴシック" charset="-128"/>
                <a:cs typeface="Calibri" panose="020F0502020204030204" pitchFamily="34" charset="0"/>
              </a:rPr>
              <a:t>days 1, 8, and 15</a:t>
            </a:r>
            <a:br>
              <a:rPr lang="en-US" sz="1400" dirty="0">
                <a:solidFill>
                  <a:schemeClr val="tx2"/>
                </a:solidFill>
                <a:latin typeface="Calibri" panose="020F0502020204030204" pitchFamily="34" charset="0"/>
                <a:ea typeface="ＭＳ Ｐゴシック" charset="-128"/>
                <a:cs typeface="Calibri" panose="020F0502020204030204" pitchFamily="34" charset="0"/>
              </a:rPr>
            </a:br>
            <a:r>
              <a:rPr lang="en-US" sz="1400" dirty="0">
                <a:solidFill>
                  <a:schemeClr val="tx2"/>
                </a:solidFill>
                <a:latin typeface="Calibri" panose="020F0502020204030204" pitchFamily="34" charset="0"/>
                <a:ea typeface="ＭＳ Ｐゴシック" charset="-128"/>
                <a:cs typeface="Calibri" panose="020F0502020204030204" pitchFamily="34" charset="0"/>
              </a:rPr>
              <a:t>of each 28-day cycle</a:t>
            </a:r>
          </a:p>
          <a:p>
            <a:pPr algn="ctr">
              <a:spcBef>
                <a:spcPts val="600"/>
              </a:spcBef>
              <a:defRPr/>
            </a:pPr>
            <a:r>
              <a:rPr lang="en-US" sz="1400" b="1" u="sng" dirty="0">
                <a:solidFill>
                  <a:schemeClr val="accent1"/>
                </a:solidFill>
                <a:latin typeface="Calibri" panose="020F0502020204030204" pitchFamily="34" charset="0"/>
                <a:ea typeface="ＭＳ Ｐゴシック" charset="-128"/>
                <a:cs typeface="Calibri" panose="020F0502020204030204" pitchFamily="34" charset="0"/>
              </a:rPr>
              <a:t>Primary endpoint</a:t>
            </a:r>
            <a:r>
              <a:rPr lang="en-US" sz="1400" b="1" dirty="0">
                <a:solidFill>
                  <a:schemeClr val="accent1"/>
                </a:solidFill>
                <a:latin typeface="Calibri" panose="020F0502020204030204" pitchFamily="34" charset="0"/>
                <a:ea typeface="ＭＳ Ｐゴシック" charset="-128"/>
                <a:cs typeface="Calibri" panose="020F0502020204030204" pitchFamily="34" charset="0"/>
              </a:rPr>
              <a:t>:</a:t>
            </a:r>
            <a:br>
              <a:rPr lang="en-US" sz="1400" b="1" dirty="0">
                <a:solidFill>
                  <a:schemeClr val="accent1"/>
                </a:solidFill>
                <a:latin typeface="Calibri" panose="020F0502020204030204" pitchFamily="34" charset="0"/>
                <a:ea typeface="ＭＳ Ｐゴシック" charset="-128"/>
                <a:cs typeface="Calibri" panose="020F0502020204030204" pitchFamily="34" charset="0"/>
              </a:rPr>
            </a:br>
            <a:r>
              <a:rPr lang="en-US" sz="1400" dirty="0">
                <a:solidFill>
                  <a:schemeClr val="tx2"/>
                </a:solidFill>
                <a:latin typeface="Calibri" panose="020F0502020204030204" pitchFamily="34" charset="0"/>
                <a:ea typeface="ＭＳ Ｐゴシック" charset="-128"/>
                <a:cs typeface="Calibri" panose="020F0502020204030204" pitchFamily="34" charset="0"/>
              </a:rPr>
              <a:t>ORR per RECIST v1.1</a:t>
            </a:r>
            <a:br>
              <a:rPr lang="en-US" sz="1400" dirty="0">
                <a:solidFill>
                  <a:schemeClr val="tx2"/>
                </a:solidFill>
                <a:latin typeface="Calibri" panose="020F0502020204030204" pitchFamily="34" charset="0"/>
                <a:ea typeface="ＭＳ Ｐゴシック" charset="-128"/>
                <a:cs typeface="Calibri" panose="020F0502020204030204" pitchFamily="34" charset="0"/>
              </a:rPr>
            </a:br>
            <a:r>
              <a:rPr lang="en-US" sz="1400" dirty="0">
                <a:solidFill>
                  <a:schemeClr val="tx2"/>
                </a:solidFill>
                <a:latin typeface="Calibri" panose="020F0502020204030204" pitchFamily="34" charset="0"/>
                <a:ea typeface="ＭＳ Ｐゴシック" charset="-128"/>
                <a:cs typeface="Calibri" panose="020F0502020204030204" pitchFamily="34" charset="0"/>
              </a:rPr>
              <a:t>as determined by BICR</a:t>
            </a:r>
          </a:p>
          <a:p>
            <a:pPr algn="ctr">
              <a:spcBef>
                <a:spcPts val="600"/>
              </a:spcBef>
              <a:defRPr/>
            </a:pPr>
            <a:r>
              <a:rPr lang="en-US" sz="1400" b="1" u="sng" dirty="0">
                <a:solidFill>
                  <a:schemeClr val="accent1"/>
                </a:solidFill>
                <a:latin typeface="Calibri" panose="020F0502020204030204" pitchFamily="34" charset="0"/>
                <a:ea typeface="ＭＳ Ｐゴシック" charset="-128"/>
                <a:cs typeface="Calibri" panose="020F0502020204030204" pitchFamily="34" charset="0"/>
              </a:rPr>
              <a:t>Select secondary endpoints</a:t>
            </a:r>
            <a:r>
              <a:rPr lang="en-US" sz="1400" b="1" dirty="0">
                <a:solidFill>
                  <a:schemeClr val="accent1"/>
                </a:solidFill>
                <a:latin typeface="Calibri" panose="020F0502020204030204" pitchFamily="34" charset="0"/>
                <a:ea typeface="ＭＳ Ｐゴシック" charset="-128"/>
                <a:cs typeface="Calibri" panose="020F0502020204030204" pitchFamily="34" charset="0"/>
              </a:rPr>
              <a:t>:</a:t>
            </a:r>
            <a:br>
              <a:rPr lang="en-US" sz="1400" dirty="0">
                <a:solidFill>
                  <a:schemeClr val="tx2"/>
                </a:solidFill>
                <a:latin typeface="Calibri" panose="020F0502020204030204" pitchFamily="34" charset="0"/>
                <a:ea typeface="ＭＳ Ｐゴシック" charset="-128"/>
                <a:cs typeface="Calibri" panose="020F0502020204030204" pitchFamily="34" charset="0"/>
              </a:rPr>
            </a:br>
            <a:r>
              <a:rPr lang="en-US" sz="1400" dirty="0">
                <a:solidFill>
                  <a:schemeClr val="tx2"/>
                </a:solidFill>
                <a:latin typeface="Calibri" panose="020F0502020204030204" pitchFamily="34" charset="0"/>
                <a:ea typeface="ＭＳ Ｐゴシック" charset="-128"/>
                <a:cs typeface="Calibri" panose="020F0502020204030204" pitchFamily="34" charset="0"/>
              </a:rPr>
              <a:t>DOR</a:t>
            </a:r>
            <a:br>
              <a:rPr lang="en-US" sz="1400" dirty="0">
                <a:solidFill>
                  <a:schemeClr val="tx2"/>
                </a:solidFill>
                <a:latin typeface="Calibri" panose="020F0502020204030204" pitchFamily="34" charset="0"/>
                <a:ea typeface="ＭＳ Ｐゴシック" charset="-128"/>
                <a:cs typeface="Calibri" panose="020F0502020204030204" pitchFamily="34" charset="0"/>
              </a:rPr>
            </a:br>
            <a:r>
              <a:rPr lang="en-US" sz="1400" dirty="0">
                <a:solidFill>
                  <a:schemeClr val="tx2"/>
                </a:solidFill>
                <a:latin typeface="Calibri" panose="020F0502020204030204" pitchFamily="34" charset="0"/>
                <a:ea typeface="ＭＳ Ｐゴシック" charset="-128"/>
                <a:cs typeface="Calibri" panose="020F0502020204030204" pitchFamily="34" charset="0"/>
              </a:rPr>
              <a:t>PFS</a:t>
            </a:r>
            <a:br>
              <a:rPr lang="en-US" sz="1400" dirty="0">
                <a:solidFill>
                  <a:schemeClr val="tx2"/>
                </a:solidFill>
                <a:latin typeface="Calibri" panose="020F0502020204030204" pitchFamily="34" charset="0"/>
                <a:ea typeface="ＭＳ Ｐゴシック" charset="-128"/>
                <a:cs typeface="Calibri" panose="020F0502020204030204" pitchFamily="34" charset="0"/>
              </a:rPr>
            </a:br>
            <a:r>
              <a:rPr lang="en-US" sz="1400" dirty="0">
                <a:solidFill>
                  <a:schemeClr val="tx2"/>
                </a:solidFill>
                <a:latin typeface="Calibri" panose="020F0502020204030204" pitchFamily="34" charset="0"/>
                <a:ea typeface="ＭＳ Ｐゴシック" charset="-128"/>
                <a:cs typeface="Calibri" panose="020F0502020204030204" pitchFamily="34" charset="0"/>
              </a:rPr>
              <a:t>OS</a:t>
            </a:r>
            <a:br>
              <a:rPr lang="en-US" sz="1400" dirty="0">
                <a:solidFill>
                  <a:schemeClr val="tx2"/>
                </a:solidFill>
                <a:latin typeface="Calibri" panose="020F0502020204030204" pitchFamily="34" charset="0"/>
                <a:ea typeface="ＭＳ Ｐゴシック" charset="-128"/>
                <a:cs typeface="Calibri" panose="020F0502020204030204" pitchFamily="34" charset="0"/>
              </a:rPr>
            </a:br>
            <a:r>
              <a:rPr lang="en-US" sz="1400" dirty="0">
                <a:solidFill>
                  <a:schemeClr val="tx2"/>
                </a:solidFill>
                <a:latin typeface="Calibri" panose="020F0502020204030204" pitchFamily="34" charset="0"/>
                <a:ea typeface="ＭＳ Ｐゴシック" charset="-128"/>
                <a:cs typeface="Calibri" panose="020F0502020204030204" pitchFamily="34" charset="0"/>
              </a:rPr>
              <a:t>Safety</a:t>
            </a:r>
            <a:endParaRPr lang="en-US" sz="1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734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94853637-1B5A-7B4D-A793-6E16CD25D840}"/>
              </a:ext>
            </a:extLst>
          </p:cNvPr>
          <p:cNvGraphicFramePr>
            <a:graphicFrameLocks noGrp="1"/>
          </p:cNvGraphicFramePr>
          <p:nvPr>
            <p:ph sz="quarter" idx="12"/>
            <p:extLst>
              <p:ext uri="{D42A27DB-BD31-4B8C-83A1-F6EECF244321}">
                <p14:modId xmlns:p14="http://schemas.microsoft.com/office/powerpoint/2010/main" val="4027854743"/>
              </p:ext>
            </p:extLst>
          </p:nvPr>
        </p:nvGraphicFramePr>
        <p:xfrm>
          <a:off x="1726481" y="1425575"/>
          <a:ext cx="5691038" cy="4615200"/>
        </p:xfrm>
        <a:graphic>
          <a:graphicData uri="http://schemas.openxmlformats.org/drawingml/2006/table">
            <a:tbl>
              <a:tblPr firstRow="1" bandRow="1">
                <a:tableStyleId>{5C22544A-7EE6-4342-B048-85BDC9FD1C3A}</a:tableStyleId>
              </a:tblPr>
              <a:tblGrid>
                <a:gridCol w="3827806">
                  <a:extLst>
                    <a:ext uri="{9D8B030D-6E8A-4147-A177-3AD203B41FA5}">
                      <a16:colId xmlns:a16="http://schemas.microsoft.com/office/drawing/2014/main" val="353768238"/>
                    </a:ext>
                  </a:extLst>
                </a:gridCol>
                <a:gridCol w="1863232">
                  <a:extLst>
                    <a:ext uri="{9D8B030D-6E8A-4147-A177-3AD203B41FA5}">
                      <a16:colId xmlns:a16="http://schemas.microsoft.com/office/drawing/2014/main" val="2940093554"/>
                    </a:ext>
                  </a:extLst>
                </a:gridCol>
              </a:tblGrid>
              <a:tr h="211035">
                <a:tc>
                  <a:txBody>
                    <a:bodyPr/>
                    <a:lstStyle/>
                    <a:p>
                      <a:endParaRPr lang="en-GB" sz="1200" noProof="0" dirty="0"/>
                    </a:p>
                  </a:txBody>
                  <a:tcPr marT="25200" marB="25200"/>
                </a:tc>
                <a:tc>
                  <a:txBody>
                    <a:bodyPr/>
                    <a:lstStyle/>
                    <a:p>
                      <a:pPr algn="ctr"/>
                      <a:r>
                        <a:rPr lang="en-GB" sz="1200" noProof="0"/>
                        <a:t>Patients (N=125)</a:t>
                      </a:r>
                    </a:p>
                  </a:txBody>
                  <a:tcPr marT="25200" marB="25200"/>
                </a:tc>
                <a:extLst>
                  <a:ext uri="{0D108BD9-81ED-4DB2-BD59-A6C34878D82A}">
                    <a16:rowId xmlns:a16="http://schemas.microsoft.com/office/drawing/2014/main" val="4056484784"/>
                  </a:ext>
                </a:extLst>
              </a:tr>
              <a:tr h="211035">
                <a:tc>
                  <a:txBody>
                    <a:bodyPr/>
                    <a:lstStyle/>
                    <a:p>
                      <a:r>
                        <a:rPr lang="en-GB" sz="1200" b="1" noProof="0" dirty="0"/>
                        <a:t>Male sex, n (%)</a:t>
                      </a:r>
                    </a:p>
                  </a:txBody>
                  <a:tcPr marT="25200" marB="25200"/>
                </a:tc>
                <a:tc>
                  <a:txBody>
                    <a:bodyPr/>
                    <a:lstStyle/>
                    <a:p>
                      <a:pPr algn="ctr"/>
                      <a:r>
                        <a:rPr lang="en-GB" sz="1200" noProof="0"/>
                        <a:t>88 (70)</a:t>
                      </a:r>
                    </a:p>
                  </a:txBody>
                  <a:tcPr marT="25200" marB="25200"/>
                </a:tc>
                <a:extLst>
                  <a:ext uri="{0D108BD9-81ED-4DB2-BD59-A6C34878D82A}">
                    <a16:rowId xmlns:a16="http://schemas.microsoft.com/office/drawing/2014/main" val="3119937513"/>
                  </a:ext>
                </a:extLst>
              </a:tr>
              <a:tr h="211035">
                <a:tc gridSpan="2">
                  <a:txBody>
                    <a:bodyPr/>
                    <a:lstStyle/>
                    <a:p>
                      <a:r>
                        <a:rPr lang="en-GB" sz="1200" b="1" noProof="0"/>
                        <a:t>Age, years</a:t>
                      </a:r>
                    </a:p>
                  </a:txBody>
                  <a:tcPr marT="25200" marB="25200"/>
                </a:tc>
                <a:tc hMerge="1">
                  <a:txBody>
                    <a:bodyPr/>
                    <a:lstStyle/>
                    <a:p>
                      <a:pPr algn="ctr"/>
                      <a:endParaRPr lang="en-US" sz="1200" dirty="0"/>
                    </a:p>
                  </a:txBody>
                  <a:tcPr marT="25200" marB="25200"/>
                </a:tc>
                <a:extLst>
                  <a:ext uri="{0D108BD9-81ED-4DB2-BD59-A6C34878D82A}">
                    <a16:rowId xmlns:a16="http://schemas.microsoft.com/office/drawing/2014/main" val="48977010"/>
                  </a:ext>
                </a:extLst>
              </a:tr>
              <a:tr h="211035">
                <a:tc>
                  <a:txBody>
                    <a:bodyPr/>
                    <a:lstStyle/>
                    <a:p>
                      <a:pPr marL="0" indent="179388">
                        <a:tabLst/>
                      </a:pPr>
                      <a:r>
                        <a:rPr lang="en-GB" sz="1200" noProof="0" dirty="0"/>
                        <a:t>Median (min, max)</a:t>
                      </a:r>
                    </a:p>
                  </a:txBody>
                  <a:tcPr marT="25200" marB="25200"/>
                </a:tc>
                <a:tc>
                  <a:txBody>
                    <a:bodyPr/>
                    <a:lstStyle/>
                    <a:p>
                      <a:pPr algn="ctr"/>
                      <a:r>
                        <a:rPr lang="en-GB" sz="1200" noProof="0"/>
                        <a:t>69 (40,84)</a:t>
                      </a:r>
                    </a:p>
                  </a:txBody>
                  <a:tcPr marT="25200" marB="25200"/>
                </a:tc>
                <a:extLst>
                  <a:ext uri="{0D108BD9-81ED-4DB2-BD59-A6C34878D82A}">
                    <a16:rowId xmlns:a16="http://schemas.microsoft.com/office/drawing/2014/main" val="2391257566"/>
                  </a:ext>
                </a:extLst>
              </a:tr>
              <a:tr h="211035">
                <a:tc>
                  <a:txBody>
                    <a:bodyPr/>
                    <a:lstStyle/>
                    <a:p>
                      <a:pPr marL="0" indent="179388">
                        <a:tabLst/>
                      </a:pPr>
                      <a:r>
                        <a:rPr lang="en-GB" sz="1200" noProof="0"/>
                        <a:t>≥75 years, n (%)</a:t>
                      </a:r>
                    </a:p>
                  </a:txBody>
                  <a:tcPr marT="25200" marB="25200"/>
                </a:tc>
                <a:tc>
                  <a:txBody>
                    <a:bodyPr/>
                    <a:lstStyle/>
                    <a:p>
                      <a:pPr algn="ctr"/>
                      <a:r>
                        <a:rPr lang="en-GB" sz="1200" noProof="0"/>
                        <a:t>34 (27)</a:t>
                      </a:r>
                    </a:p>
                  </a:txBody>
                  <a:tcPr marT="25200" marB="25200"/>
                </a:tc>
                <a:extLst>
                  <a:ext uri="{0D108BD9-81ED-4DB2-BD59-A6C34878D82A}">
                    <a16:rowId xmlns:a16="http://schemas.microsoft.com/office/drawing/2014/main" val="1586569914"/>
                  </a:ext>
                </a:extLst>
              </a:tr>
              <a:tr h="211035">
                <a:tc>
                  <a:txBody>
                    <a:bodyPr/>
                    <a:lstStyle/>
                    <a:p>
                      <a:r>
                        <a:rPr lang="en-GB" sz="1200" b="1" noProof="0"/>
                        <a:t>ECOG PS of 1, n (%)</a:t>
                      </a:r>
                    </a:p>
                  </a:txBody>
                  <a:tcPr marT="25200" marB="25200"/>
                </a:tc>
                <a:tc>
                  <a:txBody>
                    <a:bodyPr/>
                    <a:lstStyle/>
                    <a:p>
                      <a:pPr algn="ctr"/>
                      <a:r>
                        <a:rPr lang="en-GB" sz="1200" noProof="0"/>
                        <a:t>85 (68)</a:t>
                      </a:r>
                    </a:p>
                  </a:txBody>
                  <a:tcPr marT="25200" marB="25200"/>
                </a:tc>
                <a:extLst>
                  <a:ext uri="{0D108BD9-81ED-4DB2-BD59-A6C34878D82A}">
                    <a16:rowId xmlns:a16="http://schemas.microsoft.com/office/drawing/2014/main" val="252789814"/>
                  </a:ext>
                </a:extLst>
              </a:tr>
              <a:tr h="211035">
                <a:tc gridSpan="2">
                  <a:txBody>
                    <a:bodyPr/>
                    <a:lstStyle/>
                    <a:p>
                      <a:r>
                        <a:rPr lang="en-GB" sz="1200" b="1" noProof="0"/>
                        <a:t>Primary tumour location, n (%)</a:t>
                      </a:r>
                    </a:p>
                  </a:txBody>
                  <a:tcPr marT="25200" marB="25200"/>
                </a:tc>
                <a:tc hMerge="1">
                  <a:txBody>
                    <a:bodyPr/>
                    <a:lstStyle/>
                    <a:p>
                      <a:pPr algn="ctr"/>
                      <a:endParaRPr lang="en-US" sz="1200" dirty="0"/>
                    </a:p>
                  </a:txBody>
                  <a:tcPr marT="25200" marB="25200"/>
                </a:tc>
                <a:extLst>
                  <a:ext uri="{0D108BD9-81ED-4DB2-BD59-A6C34878D82A}">
                    <a16:rowId xmlns:a16="http://schemas.microsoft.com/office/drawing/2014/main" val="157523631"/>
                  </a:ext>
                </a:extLst>
              </a:tr>
              <a:tr h="211035">
                <a:tc>
                  <a:txBody>
                    <a:bodyPr/>
                    <a:lstStyle/>
                    <a:p>
                      <a:pPr marL="0" indent="179388">
                        <a:tabLst/>
                      </a:pPr>
                      <a:r>
                        <a:rPr lang="en-GB" sz="1200" noProof="0"/>
                        <a:t>Bladder/other</a:t>
                      </a:r>
                    </a:p>
                  </a:txBody>
                  <a:tcPr marT="25200" marB="25200"/>
                </a:tc>
                <a:tc>
                  <a:txBody>
                    <a:bodyPr/>
                    <a:lstStyle/>
                    <a:p>
                      <a:pPr algn="ctr"/>
                      <a:r>
                        <a:rPr lang="en-GB" sz="1200" noProof="0"/>
                        <a:t>81 (65)</a:t>
                      </a:r>
                    </a:p>
                  </a:txBody>
                  <a:tcPr marT="25200" marB="25200"/>
                </a:tc>
                <a:extLst>
                  <a:ext uri="{0D108BD9-81ED-4DB2-BD59-A6C34878D82A}">
                    <a16:rowId xmlns:a16="http://schemas.microsoft.com/office/drawing/2014/main" val="2001169180"/>
                  </a:ext>
                </a:extLst>
              </a:tr>
              <a:tr h="211035">
                <a:tc>
                  <a:txBody>
                    <a:bodyPr/>
                    <a:lstStyle/>
                    <a:p>
                      <a:pPr marL="0" indent="179388">
                        <a:tabLst/>
                      </a:pPr>
                      <a:r>
                        <a:rPr lang="en-GB" sz="1200" noProof="0" dirty="0"/>
                        <a:t>Upper tract</a:t>
                      </a:r>
                    </a:p>
                  </a:txBody>
                  <a:tcPr marT="25200" marB="25200"/>
                </a:tc>
                <a:tc>
                  <a:txBody>
                    <a:bodyPr/>
                    <a:lstStyle/>
                    <a:p>
                      <a:pPr algn="ctr"/>
                      <a:r>
                        <a:rPr lang="en-GB" sz="1200" noProof="0"/>
                        <a:t>44 (35)</a:t>
                      </a:r>
                    </a:p>
                  </a:txBody>
                  <a:tcPr marT="25200" marB="25200"/>
                </a:tc>
                <a:extLst>
                  <a:ext uri="{0D108BD9-81ED-4DB2-BD59-A6C34878D82A}">
                    <a16:rowId xmlns:a16="http://schemas.microsoft.com/office/drawing/2014/main" val="3387744658"/>
                  </a:ext>
                </a:extLst>
              </a:tr>
              <a:tr h="211035">
                <a:tc>
                  <a:txBody>
                    <a:bodyPr/>
                    <a:lstStyle/>
                    <a:p>
                      <a:r>
                        <a:rPr lang="en-GB" sz="1200" b="1" noProof="0" dirty="0"/>
                        <a:t>Number of prior systemic therapies</a:t>
                      </a:r>
                      <a:r>
                        <a:rPr lang="en-GB" sz="1200" b="1" baseline="30000" noProof="0" dirty="0"/>
                        <a:t>1</a:t>
                      </a:r>
                      <a:r>
                        <a:rPr lang="en-GB" sz="1200" b="1" noProof="0" dirty="0"/>
                        <a:t>, median (</a:t>
                      </a:r>
                      <a:r>
                        <a:rPr lang="en-GB" sz="1200" b="1" noProof="0" dirty="0" err="1">
                          <a:solidFill>
                            <a:schemeClr val="tx1"/>
                          </a:solidFill>
                        </a:rPr>
                        <a:t>min,max</a:t>
                      </a:r>
                      <a:r>
                        <a:rPr lang="en-GB" sz="1200" b="1" noProof="0" dirty="0"/>
                        <a:t>)</a:t>
                      </a:r>
                    </a:p>
                  </a:txBody>
                  <a:tcPr marT="25200" marB="25200"/>
                </a:tc>
                <a:tc>
                  <a:txBody>
                    <a:bodyPr/>
                    <a:lstStyle/>
                    <a:p>
                      <a:pPr algn="ctr"/>
                      <a:r>
                        <a:rPr lang="en-GB" sz="1200" noProof="0" dirty="0"/>
                        <a:t>3 (1, 6)</a:t>
                      </a:r>
                    </a:p>
                  </a:txBody>
                  <a:tcPr marT="25200" marB="25200"/>
                </a:tc>
                <a:extLst>
                  <a:ext uri="{0D108BD9-81ED-4DB2-BD59-A6C34878D82A}">
                    <a16:rowId xmlns:a16="http://schemas.microsoft.com/office/drawing/2014/main" val="1618197193"/>
                  </a:ext>
                </a:extLst>
              </a:tr>
              <a:tr h="211035">
                <a:tc>
                  <a:txBody>
                    <a:bodyPr/>
                    <a:lstStyle/>
                    <a:p>
                      <a:r>
                        <a:rPr lang="en-GB" sz="1200" b="1" noProof="0" dirty="0"/>
                        <a:t>≥2 </a:t>
                      </a:r>
                      <a:r>
                        <a:rPr lang="en-GB" sz="1200" b="1" noProof="0" dirty="0" err="1"/>
                        <a:t>Bellmunt</a:t>
                      </a:r>
                      <a:r>
                        <a:rPr lang="en-GB" sz="1200" b="1" noProof="0" dirty="0"/>
                        <a:t> adverse prognostic factors</a:t>
                      </a:r>
                    </a:p>
                  </a:txBody>
                  <a:tcPr marT="25200" marB="25200"/>
                </a:tc>
                <a:tc>
                  <a:txBody>
                    <a:bodyPr/>
                    <a:lstStyle/>
                    <a:p>
                      <a:pPr algn="ctr"/>
                      <a:r>
                        <a:rPr lang="en-GB" sz="1200" noProof="0"/>
                        <a:t>52 (42)</a:t>
                      </a:r>
                    </a:p>
                  </a:txBody>
                  <a:tcPr marT="25200" marB="25200"/>
                </a:tc>
                <a:extLst>
                  <a:ext uri="{0D108BD9-81ED-4DB2-BD59-A6C34878D82A}">
                    <a16:rowId xmlns:a16="http://schemas.microsoft.com/office/drawing/2014/main" val="207122510"/>
                  </a:ext>
                </a:extLst>
              </a:tr>
              <a:tr h="211035">
                <a:tc gridSpan="2">
                  <a:txBody>
                    <a:bodyPr/>
                    <a:lstStyle/>
                    <a:p>
                      <a:r>
                        <a:rPr lang="en-GB" sz="1200" b="1" noProof="0"/>
                        <a:t>Metastasis sites, n (%)</a:t>
                      </a:r>
                    </a:p>
                  </a:txBody>
                  <a:tcPr marT="25200" marB="25200"/>
                </a:tc>
                <a:tc hMerge="1">
                  <a:txBody>
                    <a:bodyPr/>
                    <a:lstStyle/>
                    <a:p>
                      <a:pPr algn="ctr"/>
                      <a:endParaRPr lang="en-US" sz="1200" dirty="0"/>
                    </a:p>
                  </a:txBody>
                  <a:tcPr marT="25200" marB="25200"/>
                </a:tc>
                <a:extLst>
                  <a:ext uri="{0D108BD9-81ED-4DB2-BD59-A6C34878D82A}">
                    <a16:rowId xmlns:a16="http://schemas.microsoft.com/office/drawing/2014/main" val="2168297309"/>
                  </a:ext>
                </a:extLst>
              </a:tr>
              <a:tr h="211035">
                <a:tc>
                  <a:txBody>
                    <a:bodyPr/>
                    <a:lstStyle/>
                    <a:p>
                      <a:pPr marL="0" indent="179388">
                        <a:tabLst/>
                      </a:pPr>
                      <a:r>
                        <a:rPr lang="en-GB" sz="1200" noProof="0" dirty="0"/>
                        <a:t>Lymph nodes only</a:t>
                      </a:r>
                    </a:p>
                  </a:txBody>
                  <a:tcPr marT="25200" marB="25200"/>
                </a:tc>
                <a:tc>
                  <a:txBody>
                    <a:bodyPr/>
                    <a:lstStyle/>
                    <a:p>
                      <a:pPr algn="ctr"/>
                      <a:r>
                        <a:rPr lang="en-GB" sz="1200" noProof="0"/>
                        <a:t>13 (10)</a:t>
                      </a:r>
                    </a:p>
                  </a:txBody>
                  <a:tcPr marT="25200" marB="25200"/>
                </a:tc>
                <a:extLst>
                  <a:ext uri="{0D108BD9-81ED-4DB2-BD59-A6C34878D82A}">
                    <a16:rowId xmlns:a16="http://schemas.microsoft.com/office/drawing/2014/main" val="4199024587"/>
                  </a:ext>
                </a:extLst>
              </a:tr>
              <a:tr h="211035">
                <a:tc>
                  <a:txBody>
                    <a:bodyPr/>
                    <a:lstStyle/>
                    <a:p>
                      <a:pPr marL="0" indent="179388">
                        <a:tabLst/>
                      </a:pPr>
                      <a:r>
                        <a:rPr lang="en-GB" sz="1200" noProof="0"/>
                        <a:t>Visceral disease</a:t>
                      </a:r>
                    </a:p>
                  </a:txBody>
                  <a:tcPr marT="25200" marB="25200"/>
                </a:tc>
                <a:tc>
                  <a:txBody>
                    <a:bodyPr/>
                    <a:lstStyle/>
                    <a:p>
                      <a:pPr algn="ctr"/>
                      <a:r>
                        <a:rPr lang="en-GB" sz="1200" noProof="0"/>
                        <a:t>112 (90)</a:t>
                      </a:r>
                    </a:p>
                  </a:txBody>
                  <a:tcPr marT="25200" marB="25200"/>
                </a:tc>
                <a:extLst>
                  <a:ext uri="{0D108BD9-81ED-4DB2-BD59-A6C34878D82A}">
                    <a16:rowId xmlns:a16="http://schemas.microsoft.com/office/drawing/2014/main" val="2920151475"/>
                  </a:ext>
                </a:extLst>
              </a:tr>
              <a:tr h="211035">
                <a:tc>
                  <a:txBody>
                    <a:bodyPr/>
                    <a:lstStyle/>
                    <a:p>
                      <a:pPr marL="0" indent="358775">
                        <a:tabLst/>
                      </a:pPr>
                      <a:r>
                        <a:rPr lang="en-GB" sz="1200" noProof="0"/>
                        <a:t>Liver</a:t>
                      </a:r>
                    </a:p>
                  </a:txBody>
                  <a:tcPr marT="25200" marB="25200"/>
                </a:tc>
                <a:tc>
                  <a:txBody>
                    <a:bodyPr/>
                    <a:lstStyle/>
                    <a:p>
                      <a:pPr algn="ctr"/>
                      <a:r>
                        <a:rPr lang="en-GB" sz="1200" noProof="0" dirty="0"/>
                        <a:t>50 (40)</a:t>
                      </a:r>
                    </a:p>
                  </a:txBody>
                  <a:tcPr marT="25200" marB="25200"/>
                </a:tc>
                <a:extLst>
                  <a:ext uri="{0D108BD9-81ED-4DB2-BD59-A6C34878D82A}">
                    <a16:rowId xmlns:a16="http://schemas.microsoft.com/office/drawing/2014/main" val="1696633301"/>
                  </a:ext>
                </a:extLst>
              </a:tr>
              <a:tr h="211035">
                <a:tc gridSpan="2">
                  <a:txBody>
                    <a:bodyPr/>
                    <a:lstStyle/>
                    <a:p>
                      <a:r>
                        <a:rPr lang="en-GB" sz="1200" b="1" noProof="0"/>
                        <a:t>PD-L1 status by combined positive score</a:t>
                      </a:r>
                      <a:r>
                        <a:rPr lang="en-GB" sz="1200" b="1" baseline="30000" noProof="0"/>
                        <a:t>2</a:t>
                      </a:r>
                    </a:p>
                  </a:txBody>
                  <a:tcPr marT="25200" marB="25200"/>
                </a:tc>
                <a:tc hMerge="1">
                  <a:txBody>
                    <a:bodyPr/>
                    <a:lstStyle/>
                    <a:p>
                      <a:pPr algn="ctr"/>
                      <a:endParaRPr lang="en-US" sz="1200" dirty="0"/>
                    </a:p>
                  </a:txBody>
                  <a:tcPr marT="25200" marB="25200"/>
                </a:tc>
                <a:extLst>
                  <a:ext uri="{0D108BD9-81ED-4DB2-BD59-A6C34878D82A}">
                    <a16:rowId xmlns:a16="http://schemas.microsoft.com/office/drawing/2014/main" val="889657247"/>
                  </a:ext>
                </a:extLst>
              </a:tr>
              <a:tr h="211035">
                <a:tc>
                  <a:txBody>
                    <a:bodyPr/>
                    <a:lstStyle/>
                    <a:p>
                      <a:pPr marL="0" indent="179388">
                        <a:tabLst/>
                      </a:pPr>
                      <a:r>
                        <a:rPr lang="en-GB" sz="1200" noProof="0"/>
                        <a:t>&lt;10</a:t>
                      </a:r>
                    </a:p>
                  </a:txBody>
                  <a:tcPr marT="25200" marB="25200"/>
                </a:tc>
                <a:tc>
                  <a:txBody>
                    <a:bodyPr/>
                    <a:lstStyle/>
                    <a:p>
                      <a:pPr algn="ctr"/>
                      <a:r>
                        <a:rPr lang="en-GB" sz="1200" noProof="0" dirty="0"/>
                        <a:t>78/120 (65)</a:t>
                      </a:r>
                    </a:p>
                  </a:txBody>
                  <a:tcPr marT="25200" marB="25200"/>
                </a:tc>
                <a:extLst>
                  <a:ext uri="{0D108BD9-81ED-4DB2-BD59-A6C34878D82A}">
                    <a16:rowId xmlns:a16="http://schemas.microsoft.com/office/drawing/2014/main" val="144907853"/>
                  </a:ext>
                </a:extLst>
              </a:tr>
              <a:tr h="211035">
                <a:tc>
                  <a:txBody>
                    <a:bodyPr/>
                    <a:lstStyle/>
                    <a:p>
                      <a:pPr marL="0" indent="179388">
                        <a:tabLst/>
                      </a:pPr>
                      <a:r>
                        <a:rPr lang="en-GB" sz="1200" noProof="0"/>
                        <a:t>≥10</a:t>
                      </a:r>
                    </a:p>
                  </a:txBody>
                  <a:tcPr marT="25200" marB="25200"/>
                </a:tc>
                <a:tc>
                  <a:txBody>
                    <a:bodyPr/>
                    <a:lstStyle/>
                    <a:p>
                      <a:pPr algn="ctr"/>
                      <a:r>
                        <a:rPr lang="en-GB" sz="1200" noProof="0"/>
                        <a:t>42/120 (35)</a:t>
                      </a:r>
                    </a:p>
                  </a:txBody>
                  <a:tcPr marT="25200" marB="25200"/>
                </a:tc>
                <a:extLst>
                  <a:ext uri="{0D108BD9-81ED-4DB2-BD59-A6C34878D82A}">
                    <a16:rowId xmlns:a16="http://schemas.microsoft.com/office/drawing/2014/main" val="576345485"/>
                  </a:ext>
                </a:extLst>
              </a:tr>
              <a:tr h="211035">
                <a:tc gridSpan="2">
                  <a:txBody>
                    <a:bodyPr/>
                    <a:lstStyle/>
                    <a:p>
                      <a:pPr marL="0" indent="7938">
                        <a:tabLst/>
                      </a:pPr>
                      <a:r>
                        <a:rPr lang="en-GB" sz="1200" baseline="30000" noProof="0" dirty="0"/>
                        <a:t>1</a:t>
                      </a:r>
                      <a:r>
                        <a:rPr lang="en-GB" sz="1200" noProof="0" dirty="0"/>
                        <a:t>Patients with 1 prior therapy had platinum and a PD-1/L1 inhibitor in combination; </a:t>
                      </a:r>
                      <a:br>
                        <a:rPr lang="en-GB" sz="1200" noProof="0" dirty="0"/>
                      </a:br>
                      <a:r>
                        <a:rPr lang="en-GB" sz="1200" baseline="30000" noProof="0" dirty="0"/>
                        <a:t>2</a:t>
                      </a:r>
                      <a:r>
                        <a:rPr lang="en-GB" sz="1200" noProof="0" dirty="0"/>
                        <a:t>Five patients were not evaluable for PD-L1</a:t>
                      </a:r>
                    </a:p>
                  </a:txBody>
                  <a:tcPr marT="25200" marB="25200">
                    <a:noFill/>
                  </a:tcPr>
                </a:tc>
                <a:tc hMerge="1">
                  <a:txBody>
                    <a:bodyPr/>
                    <a:lstStyle/>
                    <a:p>
                      <a:pPr algn="ctr"/>
                      <a:endParaRPr lang="en-US" sz="1200" dirty="0"/>
                    </a:p>
                  </a:txBody>
                  <a:tcPr marT="36000" marB="36000"/>
                </a:tc>
                <a:extLst>
                  <a:ext uri="{0D108BD9-81ED-4DB2-BD59-A6C34878D82A}">
                    <a16:rowId xmlns:a16="http://schemas.microsoft.com/office/drawing/2014/main" val="3475557046"/>
                  </a:ext>
                </a:extLst>
              </a:tr>
            </a:tbl>
          </a:graphicData>
        </a:graphic>
      </p:graphicFrame>
      <p:sp>
        <p:nvSpPr>
          <p:cNvPr id="2" name="Title 1"/>
          <p:cNvSpPr>
            <a:spLocks noGrp="1"/>
          </p:cNvSpPr>
          <p:nvPr>
            <p:ph type="title"/>
          </p:nvPr>
        </p:nvSpPr>
        <p:spPr/>
        <p:txBody>
          <a:bodyPr/>
          <a:lstStyle/>
          <a:p>
            <a:r>
              <a:rPr lang="en-US" dirty="0"/>
              <a:t>EV-201: Cohort 1 </a:t>
            </a:r>
            <a:br>
              <a:rPr lang="en-US" dirty="0"/>
            </a:br>
            <a:r>
              <a:rPr lang="en-US" dirty="0"/>
              <a:t>Demographics and Disease Characteristics</a:t>
            </a:r>
          </a:p>
        </p:txBody>
      </p:sp>
      <p:sp>
        <p:nvSpPr>
          <p:cNvPr id="3" name="Slide Number Placeholder 2">
            <a:extLst>
              <a:ext uri="{FF2B5EF4-FFF2-40B4-BE49-F238E27FC236}">
                <a16:creationId xmlns:a16="http://schemas.microsoft.com/office/drawing/2014/main" id="{BDA08C86-ED9E-5343-A557-7C1AD3483748}"/>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4" name="Content Placeholder 3">
            <a:extLst>
              <a:ext uri="{FF2B5EF4-FFF2-40B4-BE49-F238E27FC236}">
                <a16:creationId xmlns:a16="http://schemas.microsoft.com/office/drawing/2014/main" id="{CEEF7571-6AFB-8C46-8F77-E90D3FADC105}"/>
              </a:ext>
            </a:extLst>
          </p:cNvPr>
          <p:cNvSpPr>
            <a:spLocks noGrp="1"/>
          </p:cNvSpPr>
          <p:nvPr>
            <p:ph sz="quarter" idx="15"/>
          </p:nvPr>
        </p:nvSpPr>
        <p:spPr>
          <a:xfrm>
            <a:off x="465138" y="6309320"/>
            <a:ext cx="7851278" cy="365125"/>
          </a:xfrm>
        </p:spPr>
        <p:txBody>
          <a:bodyPr/>
          <a:lstStyle/>
          <a:p>
            <a:pPr>
              <a:spcBef>
                <a:spcPts val="300"/>
              </a:spcBef>
            </a:pPr>
            <a:r>
              <a:rPr lang="en-GB" dirty="0">
                <a:solidFill>
                  <a:schemeClr val="tx2"/>
                </a:solidFill>
              </a:rPr>
              <a:t>ECOG, Eastern Cooperative Oncology Group; PD-L1, </a:t>
            </a:r>
            <a:r>
              <a:rPr lang="en-US" dirty="0">
                <a:solidFill>
                  <a:schemeClr val="tx2"/>
                </a:solidFill>
              </a:rPr>
              <a:t>programmed cell death ligand 1</a:t>
            </a:r>
            <a:endParaRPr lang="en-GB" dirty="0">
              <a:solidFill>
                <a:schemeClr val="tx2"/>
              </a:solidFill>
            </a:endParaRPr>
          </a:p>
          <a:p>
            <a:pPr>
              <a:spcBef>
                <a:spcPts val="300"/>
              </a:spcBef>
            </a:pPr>
            <a:r>
              <a:rPr lang="en-GB" dirty="0" err="1">
                <a:solidFill>
                  <a:schemeClr val="tx2"/>
                </a:solidFill>
              </a:rPr>
              <a:t>Petrylak</a:t>
            </a:r>
            <a:r>
              <a:rPr lang="en-GB" dirty="0">
                <a:solidFill>
                  <a:schemeClr val="tx2"/>
                </a:solidFill>
              </a:rPr>
              <a:t> D, et al. Journal of Clinical Oncology 2019;37(18_suppl):4505; </a:t>
            </a:r>
            <a:r>
              <a:rPr lang="en-GB" dirty="0">
                <a:solidFill>
                  <a:schemeClr val="tx2"/>
                </a:solidFill>
                <a:latin typeface="Aileron" charset="0"/>
                <a:ea typeface="Aileron" charset="0"/>
                <a:cs typeface="Aileron" charset="0"/>
              </a:rPr>
              <a:t>Rosenberg JE, et al. </a:t>
            </a:r>
            <a:r>
              <a:rPr lang="en-US" dirty="0">
                <a:solidFill>
                  <a:schemeClr val="tx2"/>
                </a:solidFill>
                <a:latin typeface="Aileron" charset="0"/>
                <a:ea typeface="Aileron" charset="0"/>
                <a:cs typeface="Aileron" charset="0"/>
              </a:rPr>
              <a:t>Journal of Clinical Oncology 2019;37(29):2592-2600</a:t>
            </a:r>
            <a:r>
              <a:rPr lang="en-GB" dirty="0">
                <a:solidFill>
                  <a:schemeClr val="tx2"/>
                </a:solidFill>
                <a:latin typeface="Aileron" charset="0"/>
                <a:ea typeface="Aileron" charset="0"/>
                <a:cs typeface="Aileron" charset="0"/>
              </a:rPr>
              <a:t>. </a:t>
            </a:r>
            <a:endParaRPr lang="en-GB" dirty="0">
              <a:solidFill>
                <a:schemeClr val="tx2"/>
              </a:solidFill>
            </a:endParaRPr>
          </a:p>
        </p:txBody>
      </p:sp>
    </p:spTree>
    <p:extLst>
      <p:ext uri="{BB962C8B-B14F-4D97-AF65-F5344CB8AC3E}">
        <p14:creationId xmlns:p14="http://schemas.microsoft.com/office/powerpoint/2010/main" val="24713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 GU Connect Palette">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826</TotalTime>
  <Words>2450</Words>
  <Application>Microsoft Office PowerPoint</Application>
  <PresentationFormat>On-screen Show (4:3)</PresentationFormat>
  <Paragraphs>313</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Aileron</vt:lpstr>
      <vt:lpstr>Arial</vt:lpstr>
      <vt:lpstr>Calibri</vt:lpstr>
      <vt:lpstr>Lucida Grande</vt:lpstr>
      <vt:lpstr>PT Sans</vt:lpstr>
      <vt:lpstr>PT Sans Narrow</vt:lpstr>
      <vt:lpstr>Thème Office</vt:lpstr>
      <vt:lpstr>PowerPoint Presentation</vt:lpstr>
      <vt:lpstr>Antibody-drug conjugates in urothelial cancer and an overview in other genitourinary cancers </vt:lpstr>
      <vt:lpstr>DISCLAIMER AND DISCLOSURES</vt:lpstr>
      <vt:lpstr>Antibody-drug conjugates: Background</vt:lpstr>
      <vt:lpstr>Antibody-Drug Conjugates  for  Urothelial cancers</vt:lpstr>
      <vt:lpstr>background</vt:lpstr>
      <vt:lpstr>Enfortumab Vedotin</vt:lpstr>
      <vt:lpstr>EV-201 Study Design</vt:lpstr>
      <vt:lpstr>EV-201: Cohort 1  Demographics and Disease Characteristics</vt:lpstr>
      <vt:lpstr>EV-201: Response Rates</vt:lpstr>
      <vt:lpstr>EV-201: Duration of response</vt:lpstr>
      <vt:lpstr>EV-201: Treatment Related  Adverse Events</vt:lpstr>
      <vt:lpstr>EV-103: EV plus pembrolizumab in first line cisplatin-ineligible mUC patients</vt:lpstr>
      <vt:lpstr>Sacituzumab Govitecan </vt:lpstr>
      <vt:lpstr>Sacituzumab studies</vt:lpstr>
      <vt:lpstr>ConclusionS</vt:lpstr>
      <vt:lpstr>Antibody-Drug Conjugates  for  other  genitourinary cancers</vt:lpstr>
      <vt:lpstr>Antibody-Drug Conjugates in other GU tumour types</vt:lpstr>
      <vt:lpstr>REACH GU CONNECT VIA  TWITTER, LINKEDIN, VIMEO &amp; EMAIL OR VISIT THE GROUP’S WEBSITE http://www.guconnect.info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Gashi</dc:creator>
  <cp:lastModifiedBy>Tracey Gashi</cp:lastModifiedBy>
  <cp:revision>23</cp:revision>
  <dcterms:created xsi:type="dcterms:W3CDTF">2020-07-01T22:25:35Z</dcterms:created>
  <dcterms:modified xsi:type="dcterms:W3CDTF">2020-07-07T22:13:22Z</dcterms:modified>
</cp:coreProperties>
</file>