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12266" r:id="rId4"/>
    <p:sldId id="12267" r:id="rId5"/>
    <p:sldId id="6422" r:id="rId6"/>
    <p:sldId id="6425" r:id="rId7"/>
    <p:sldId id="6429" r:id="rId8"/>
    <p:sldId id="6435" r:id="rId9"/>
    <p:sldId id="6420" r:id="rId10"/>
    <p:sldId id="6439" r:id="rId11"/>
    <p:sldId id="6436" r:id="rId12"/>
    <p:sldId id="6437" r:id="rId13"/>
    <p:sldId id="12268" r:id="rId14"/>
    <p:sldId id="12271" r:id="rId15"/>
    <p:sldId id="6434" r:id="rId16"/>
    <p:sldId id="278" r:id="rId17"/>
    <p:sldId id="12265" r:id="rId1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D8CD07-4E5D-4020-BDBE-FF2CC9B7511B}">
          <p14:sldIdLst>
            <p14:sldId id="256"/>
            <p14:sldId id="275"/>
            <p14:sldId id="12266"/>
            <p14:sldId id="12267"/>
            <p14:sldId id="6422"/>
            <p14:sldId id="6425"/>
            <p14:sldId id="6429"/>
            <p14:sldId id="6435"/>
            <p14:sldId id="6420"/>
            <p14:sldId id="6439"/>
            <p14:sldId id="6436"/>
            <p14:sldId id="6437"/>
            <p14:sldId id="12268"/>
            <p14:sldId id="12271"/>
            <p14:sldId id="6434"/>
            <p14:sldId id="278"/>
            <p14:sldId id="12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298"/>
    <a:srgbClr val="000000"/>
    <a:srgbClr val="A5131F"/>
    <a:srgbClr val="F5EAE8"/>
    <a:srgbClr val="EAD1CE"/>
    <a:srgbClr val="E7F5E9"/>
    <a:srgbClr val="CBEBD0"/>
    <a:srgbClr val="2E7B8E"/>
    <a:srgbClr val="FFA402"/>
    <a:srgbClr val="03C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8" autoAdjust="0"/>
    <p:restoredTop sz="95398" autoAdjust="0"/>
  </p:normalViewPr>
  <p:slideViewPr>
    <p:cSldViewPr snapToObjects="1">
      <p:cViewPr varScale="1">
        <p:scale>
          <a:sx n="116" d="100"/>
          <a:sy n="116" d="100"/>
        </p:scale>
        <p:origin x="616" y="192"/>
      </p:cViewPr>
      <p:guideLst>
        <p:guide orient="horz" pos="2160"/>
        <p:guide pos="4565"/>
        <p:guide pos="513"/>
        <p:guide pos="5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46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4EF24-6C50-41B2-AD64-63B8B6A4D571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8D7D56C-C271-4BF8-807B-02AC252360FF}">
      <dgm:prSet phldrT="[Text]"/>
      <dgm:spPr/>
      <dgm:t>
        <a:bodyPr/>
        <a:lstStyle/>
        <a:p>
          <a:r>
            <a:rPr lang="cs-CZ" b="1" dirty="0"/>
            <a:t>Newborn</a:t>
          </a:r>
          <a:r>
            <a:rPr lang="en-GB" b="1" baseline="30000" dirty="0"/>
            <a:t>1,2</a:t>
          </a:r>
          <a:endParaRPr lang="cs-CZ" b="1" baseline="30000" dirty="0"/>
        </a:p>
      </dgm:t>
    </dgm:pt>
    <dgm:pt modelId="{79483F4C-903D-44B6-83F3-B5EBB5AC63F1}" type="parTrans" cxnId="{CE719DC8-F1C5-4D84-BBE0-358E8F8C443D}">
      <dgm:prSet/>
      <dgm:spPr/>
      <dgm:t>
        <a:bodyPr/>
        <a:lstStyle/>
        <a:p>
          <a:endParaRPr lang="cs-CZ"/>
        </a:p>
      </dgm:t>
    </dgm:pt>
    <dgm:pt modelId="{346874CA-8B42-4999-8415-F2EB752F274A}" type="sibTrans" cxnId="{CE719DC8-F1C5-4D84-BBE0-358E8F8C443D}">
      <dgm:prSet/>
      <dgm:spPr/>
      <dgm:t>
        <a:bodyPr/>
        <a:lstStyle/>
        <a:p>
          <a:endParaRPr lang="cs-CZ"/>
        </a:p>
      </dgm:t>
    </dgm:pt>
    <dgm:pt modelId="{2392E5F5-A9F6-4A63-8101-67FEE41AF251}">
      <dgm:prSet phldrT="[Text]"/>
      <dgm:spPr/>
      <dgm:t>
        <a:bodyPr/>
        <a:lstStyle/>
        <a:p>
          <a:r>
            <a:rPr lang="en-GB" b="1" dirty="0"/>
            <a:t>“</a:t>
          </a:r>
          <a:r>
            <a:rPr lang="cs-CZ" b="1" dirty="0"/>
            <a:t>Natural</a:t>
          </a:r>
          <a:r>
            <a:rPr lang="en-GB" b="1" dirty="0"/>
            <a:t>”</a:t>
          </a:r>
          <a:r>
            <a:rPr lang="cs-CZ" b="1" dirty="0"/>
            <a:t> populations (South America, Africa)</a:t>
          </a:r>
          <a:r>
            <a:rPr lang="en-GB" b="1" baseline="30000" dirty="0"/>
            <a:t>3,4</a:t>
          </a:r>
          <a:endParaRPr lang="cs-CZ" b="1" baseline="30000" dirty="0"/>
        </a:p>
      </dgm:t>
    </dgm:pt>
    <dgm:pt modelId="{5F3DA43B-EE49-4D75-A9BD-084113EF4007}" type="parTrans" cxnId="{16C289EA-C611-4E1C-99CD-7D20BAE633C7}">
      <dgm:prSet/>
      <dgm:spPr/>
      <dgm:t>
        <a:bodyPr/>
        <a:lstStyle/>
        <a:p>
          <a:endParaRPr lang="cs-CZ"/>
        </a:p>
      </dgm:t>
    </dgm:pt>
    <dgm:pt modelId="{8F14CC6A-FBAA-433C-B8C5-2FBAA7C47C76}" type="sibTrans" cxnId="{16C289EA-C611-4E1C-99CD-7D20BAE633C7}">
      <dgm:prSet/>
      <dgm:spPr/>
      <dgm:t>
        <a:bodyPr/>
        <a:lstStyle/>
        <a:p>
          <a:endParaRPr lang="cs-CZ"/>
        </a:p>
      </dgm:t>
    </dgm:pt>
    <dgm:pt modelId="{9C355A91-4509-46BE-A146-C6619913B442}">
      <dgm:prSet phldrT="[Text]"/>
      <dgm:spPr/>
      <dgm:t>
        <a:bodyPr/>
        <a:lstStyle/>
        <a:p>
          <a:r>
            <a:rPr lang="cs-CZ" dirty="0"/>
            <a:t>total cholesterol: </a:t>
          </a:r>
          <a:r>
            <a:rPr lang="en-US" dirty="0"/>
            <a:t>~2 </a:t>
          </a:r>
          <a:r>
            <a:rPr lang="en-GB" dirty="0"/>
            <a:t>- 4</a:t>
          </a:r>
          <a:r>
            <a:rPr lang="cs-CZ" dirty="0"/>
            <a:t> mmol/</a:t>
          </a:r>
          <a:r>
            <a:rPr lang="en-US" dirty="0"/>
            <a:t>L</a:t>
          </a:r>
          <a:endParaRPr lang="cs-CZ" dirty="0"/>
        </a:p>
      </dgm:t>
    </dgm:pt>
    <dgm:pt modelId="{A063C0E4-A027-4BC4-9676-58045138D63B}" type="parTrans" cxnId="{DA447E47-1785-4934-8014-3A793DDB8036}">
      <dgm:prSet/>
      <dgm:spPr/>
      <dgm:t>
        <a:bodyPr/>
        <a:lstStyle/>
        <a:p>
          <a:endParaRPr lang="cs-CZ"/>
        </a:p>
      </dgm:t>
    </dgm:pt>
    <dgm:pt modelId="{CAD7D150-3E45-445E-8D21-0454B3A80E81}" type="sibTrans" cxnId="{DA447E47-1785-4934-8014-3A793DDB8036}">
      <dgm:prSet/>
      <dgm:spPr/>
      <dgm:t>
        <a:bodyPr/>
        <a:lstStyle/>
        <a:p>
          <a:endParaRPr lang="cs-CZ"/>
        </a:p>
      </dgm:t>
    </dgm:pt>
    <dgm:pt modelId="{5C3370BC-AE8B-42DC-AE7B-DB5F7DEAEF2B}">
      <dgm:prSet phldrT="[Text]"/>
      <dgm:spPr/>
      <dgm:t>
        <a:bodyPr/>
        <a:lstStyle/>
        <a:p>
          <a:r>
            <a:rPr lang="cs-CZ" dirty="0"/>
            <a:t>r</a:t>
          </a:r>
          <a:r>
            <a:rPr lang="en-US" dirty="0"/>
            <a:t>elated to diet and other lifestyle factors</a:t>
          </a:r>
          <a:endParaRPr lang="cs-CZ" dirty="0"/>
        </a:p>
      </dgm:t>
    </dgm:pt>
    <dgm:pt modelId="{A89707F9-48A0-462A-9639-28A36789AE17}" type="parTrans" cxnId="{3E9AD9A3-0170-4202-A701-B971A08C1923}">
      <dgm:prSet/>
      <dgm:spPr/>
      <dgm:t>
        <a:bodyPr/>
        <a:lstStyle/>
        <a:p>
          <a:endParaRPr lang="cs-CZ"/>
        </a:p>
      </dgm:t>
    </dgm:pt>
    <dgm:pt modelId="{526B36C9-F934-419F-A2E9-C9FD2274FA76}" type="sibTrans" cxnId="{3E9AD9A3-0170-4202-A701-B971A08C1923}">
      <dgm:prSet/>
      <dgm:spPr/>
      <dgm:t>
        <a:bodyPr/>
        <a:lstStyle/>
        <a:p>
          <a:endParaRPr lang="cs-CZ"/>
        </a:p>
      </dgm:t>
    </dgm:pt>
    <dgm:pt modelId="{119154A1-E215-4BFE-8937-9CB8E68581BA}">
      <dgm:prSet phldrT="[Text]"/>
      <dgm:spPr/>
      <dgm:t>
        <a:bodyPr/>
        <a:lstStyle/>
        <a:p>
          <a:r>
            <a:rPr lang="en-US" dirty="0"/>
            <a:t>maximum growth acceleration, maturation of the </a:t>
          </a:r>
          <a:r>
            <a:rPr lang="cs-CZ" dirty="0" err="1"/>
            <a:t>central</a:t>
          </a:r>
          <a:r>
            <a:rPr lang="cs-CZ" dirty="0"/>
            <a:t> </a:t>
          </a:r>
          <a:r>
            <a:rPr lang="en-US" dirty="0"/>
            <a:t>nervous system</a:t>
          </a:r>
          <a:endParaRPr lang="cs-CZ" dirty="0"/>
        </a:p>
      </dgm:t>
    </dgm:pt>
    <dgm:pt modelId="{C773A0EB-CC67-48A5-BDF2-CF9E26B76A1A}" type="sibTrans" cxnId="{54C91789-B5BB-4103-9634-E44BC12768BC}">
      <dgm:prSet/>
      <dgm:spPr/>
      <dgm:t>
        <a:bodyPr/>
        <a:lstStyle/>
        <a:p>
          <a:endParaRPr lang="cs-CZ"/>
        </a:p>
      </dgm:t>
    </dgm:pt>
    <dgm:pt modelId="{CC62ACB0-EB84-4837-8FA3-B1B04B157566}" type="parTrans" cxnId="{54C91789-B5BB-4103-9634-E44BC12768BC}">
      <dgm:prSet/>
      <dgm:spPr/>
      <dgm:t>
        <a:bodyPr/>
        <a:lstStyle/>
        <a:p>
          <a:endParaRPr lang="cs-CZ"/>
        </a:p>
      </dgm:t>
    </dgm:pt>
    <dgm:pt modelId="{42F62EED-2903-4EEF-ACA7-93D5724F74EA}">
      <dgm:prSet phldrT="[Text]"/>
      <dgm:spPr/>
      <dgm:t>
        <a:bodyPr/>
        <a:lstStyle/>
        <a:p>
          <a:r>
            <a:rPr lang="cs-CZ" dirty="0"/>
            <a:t>often associated with reduction of coronary events</a:t>
          </a:r>
          <a:r>
            <a:rPr lang="cs-CZ" b="0" i="0" baseline="30000" dirty="0"/>
            <a:t>7</a:t>
          </a:r>
          <a:endParaRPr lang="cs-CZ" i="0" baseline="30000" dirty="0"/>
        </a:p>
      </dgm:t>
    </dgm:pt>
    <dgm:pt modelId="{EBFA0FA6-EC8C-4A91-ADD0-FF2C5D63A6AE}" type="parTrans" cxnId="{70606B21-C83F-4FFE-88F1-1A6E5561B564}">
      <dgm:prSet/>
      <dgm:spPr/>
      <dgm:t>
        <a:bodyPr/>
        <a:lstStyle/>
        <a:p>
          <a:endParaRPr lang="cs-CZ"/>
        </a:p>
      </dgm:t>
    </dgm:pt>
    <dgm:pt modelId="{9EF8E562-8966-4C39-8674-E9AED4171B31}" type="sibTrans" cxnId="{70606B21-C83F-4FFE-88F1-1A6E5561B564}">
      <dgm:prSet/>
      <dgm:spPr/>
      <dgm:t>
        <a:bodyPr/>
        <a:lstStyle/>
        <a:p>
          <a:endParaRPr lang="cs-CZ"/>
        </a:p>
      </dgm:t>
    </dgm:pt>
    <dgm:pt modelId="{C0465AB0-0BD6-4271-85C3-22D1F501129F}">
      <dgm:prSet phldrT="[Text]"/>
      <dgm:spPr/>
      <dgm:t>
        <a:bodyPr/>
        <a:lstStyle/>
        <a:p>
          <a:r>
            <a:rPr lang="cs-CZ" b="1" dirty="0"/>
            <a:t>Genetic disorders causing extrem</a:t>
          </a:r>
          <a:r>
            <a:rPr lang="en-GB" b="1" dirty="0"/>
            <a:t>e</a:t>
          </a:r>
          <a:r>
            <a:rPr lang="cs-CZ" b="1" dirty="0"/>
            <a:t>ly low LDL-levels</a:t>
          </a:r>
        </a:p>
      </dgm:t>
    </dgm:pt>
    <dgm:pt modelId="{4CD86419-0670-45AA-918F-7748D5F6EBDC}" type="parTrans" cxnId="{6BA6A5D8-8719-4EF3-95D7-95FA7DB2C191}">
      <dgm:prSet/>
      <dgm:spPr/>
      <dgm:t>
        <a:bodyPr/>
        <a:lstStyle/>
        <a:p>
          <a:endParaRPr lang="cs-CZ"/>
        </a:p>
      </dgm:t>
    </dgm:pt>
    <dgm:pt modelId="{5986CD50-CBB9-4969-A0CC-AD06BAE8BC40}" type="sibTrans" cxnId="{6BA6A5D8-8719-4EF3-95D7-95FA7DB2C191}">
      <dgm:prSet/>
      <dgm:spPr/>
      <dgm:t>
        <a:bodyPr/>
        <a:lstStyle/>
        <a:p>
          <a:endParaRPr lang="cs-CZ"/>
        </a:p>
      </dgm:t>
    </dgm:pt>
    <dgm:pt modelId="{5A0F8393-B512-4CE1-AD4C-ED7E1A751B25}">
      <dgm:prSet phldrT="[Text]"/>
      <dgm:spPr/>
      <dgm:t>
        <a:bodyPr/>
        <a:lstStyle/>
        <a:p>
          <a:r>
            <a:rPr lang="cs-CZ" dirty="0"/>
            <a:t>LDL-</a:t>
          </a:r>
          <a:r>
            <a:rPr lang="en-US" dirty="0"/>
            <a:t>C</a:t>
          </a:r>
          <a:r>
            <a:rPr lang="cs-CZ" dirty="0"/>
            <a:t>: 0</a:t>
          </a:r>
          <a:r>
            <a:rPr lang="en-GB" dirty="0"/>
            <a:t>.</a:t>
          </a:r>
          <a:r>
            <a:rPr lang="cs-CZ" dirty="0"/>
            <a:t>7-1</a:t>
          </a:r>
          <a:r>
            <a:rPr lang="en-GB" dirty="0"/>
            <a:t>.</a:t>
          </a:r>
          <a:r>
            <a:rPr lang="cs-CZ" dirty="0"/>
            <a:t>8 mmol/</a:t>
          </a:r>
          <a:r>
            <a:rPr lang="en-US" dirty="0"/>
            <a:t>L</a:t>
          </a:r>
          <a:endParaRPr lang="cs-CZ" dirty="0"/>
        </a:p>
      </dgm:t>
    </dgm:pt>
    <dgm:pt modelId="{5E97D00B-E558-48CB-9B9D-D816CD44AA3D}" type="sibTrans" cxnId="{9D128236-1053-4C61-8EE6-7A05500359AF}">
      <dgm:prSet/>
      <dgm:spPr/>
      <dgm:t>
        <a:bodyPr/>
        <a:lstStyle/>
        <a:p>
          <a:endParaRPr lang="cs-CZ"/>
        </a:p>
      </dgm:t>
    </dgm:pt>
    <dgm:pt modelId="{F45F42B7-471E-40E9-A542-27930AE6C950}" type="parTrans" cxnId="{9D128236-1053-4C61-8EE6-7A05500359AF}">
      <dgm:prSet/>
      <dgm:spPr/>
      <dgm:t>
        <a:bodyPr/>
        <a:lstStyle/>
        <a:p>
          <a:endParaRPr lang="cs-CZ"/>
        </a:p>
      </dgm:t>
    </dgm:pt>
    <dgm:pt modelId="{DAE052AA-2DA2-4EE5-8E6F-3EDFADE26766}">
      <dgm:prSet phldrT="[Text]"/>
      <dgm:spPr/>
      <dgm:t>
        <a:bodyPr anchor="t"/>
        <a:lstStyle/>
        <a:p>
          <a:r>
            <a:rPr lang="cs-CZ" b="1" dirty="0"/>
            <a:t>Intensive lipid-lowering therapy</a:t>
          </a:r>
          <a:r>
            <a:rPr lang="en-GB" b="1" baseline="30000" dirty="0"/>
            <a:t>5</a:t>
          </a:r>
          <a:endParaRPr lang="cs-CZ" b="1" baseline="30000" dirty="0"/>
        </a:p>
      </dgm:t>
    </dgm:pt>
    <dgm:pt modelId="{C4C3E3DA-D318-47BE-A024-2405D2BD3F73}" type="sibTrans" cxnId="{1B7A6699-6FCB-4C84-A482-7B300AB490EE}">
      <dgm:prSet/>
      <dgm:spPr/>
      <dgm:t>
        <a:bodyPr/>
        <a:lstStyle/>
        <a:p>
          <a:endParaRPr lang="cs-CZ"/>
        </a:p>
      </dgm:t>
    </dgm:pt>
    <dgm:pt modelId="{513F31FF-F231-4B02-AD5A-294CFD66D114}" type="parTrans" cxnId="{1B7A6699-6FCB-4C84-A482-7B300AB490EE}">
      <dgm:prSet/>
      <dgm:spPr/>
      <dgm:t>
        <a:bodyPr/>
        <a:lstStyle/>
        <a:p>
          <a:endParaRPr lang="cs-CZ"/>
        </a:p>
      </dgm:t>
    </dgm:pt>
    <dgm:pt modelId="{EC4BB9B3-C018-4163-8A2F-B27B6619612F}">
      <dgm:prSet phldrT="[Text]"/>
      <dgm:spPr/>
      <dgm:t>
        <a:bodyPr/>
        <a:lstStyle/>
        <a:p>
          <a:r>
            <a:rPr lang="cs-CZ" dirty="0"/>
            <a:t>combination therapy</a:t>
          </a:r>
          <a:r>
            <a:rPr lang="en-GB" dirty="0"/>
            <a:t> (e.g. statins with ezetimibe/PCSK9 inhibitor)</a:t>
          </a:r>
          <a:endParaRPr lang="cs-CZ" dirty="0"/>
        </a:p>
      </dgm:t>
    </dgm:pt>
    <dgm:pt modelId="{6C68C09C-1E59-49B8-9F0D-129131CF6FC3}" type="parTrans" cxnId="{802D9F5E-3843-41C9-A9FB-88E57110B104}">
      <dgm:prSet/>
      <dgm:spPr/>
      <dgm:t>
        <a:bodyPr/>
        <a:lstStyle/>
        <a:p>
          <a:endParaRPr lang="cs-CZ"/>
        </a:p>
      </dgm:t>
    </dgm:pt>
    <dgm:pt modelId="{0F747E1F-4A8A-4443-B153-D8AA34C4D821}" type="sibTrans" cxnId="{802D9F5E-3843-41C9-A9FB-88E57110B104}">
      <dgm:prSet/>
      <dgm:spPr/>
      <dgm:t>
        <a:bodyPr/>
        <a:lstStyle/>
        <a:p>
          <a:endParaRPr lang="cs-CZ"/>
        </a:p>
      </dgm:t>
    </dgm:pt>
    <dgm:pt modelId="{428AA4EA-F31D-42AB-9088-98A8F05C135F}">
      <dgm:prSet phldrT="[Text]"/>
      <dgm:spPr/>
      <dgm:t>
        <a:bodyPr/>
        <a:lstStyle/>
        <a:p>
          <a:r>
            <a:rPr lang="cs-CZ" dirty="0"/>
            <a:t>PCSK9 </a:t>
          </a:r>
          <a:r>
            <a:rPr lang="cs-CZ" dirty="0" err="1"/>
            <a:t>inhibitors</a:t>
          </a:r>
          <a:endParaRPr lang="cs-CZ" dirty="0"/>
        </a:p>
      </dgm:t>
    </dgm:pt>
    <dgm:pt modelId="{4D5A94F2-773A-4E9E-871A-F8225648B887}" type="parTrans" cxnId="{22CD383F-264D-4721-AE4D-A9090CE7397C}">
      <dgm:prSet/>
      <dgm:spPr/>
      <dgm:t>
        <a:bodyPr/>
        <a:lstStyle/>
        <a:p>
          <a:endParaRPr lang="cs-CZ"/>
        </a:p>
      </dgm:t>
    </dgm:pt>
    <dgm:pt modelId="{3D1977B5-8BBC-4322-86C7-6DB8256D4FEA}" type="sibTrans" cxnId="{22CD383F-264D-4721-AE4D-A9090CE7397C}">
      <dgm:prSet/>
      <dgm:spPr/>
      <dgm:t>
        <a:bodyPr/>
        <a:lstStyle/>
        <a:p>
          <a:endParaRPr lang="cs-CZ"/>
        </a:p>
      </dgm:t>
    </dgm:pt>
    <dgm:pt modelId="{EAE4DF9F-2967-4484-A998-E2AD3B4F1E44}">
      <dgm:prSet phldrT="[Text]"/>
      <dgm:spPr/>
      <dgm:t>
        <a:bodyPr/>
        <a:lstStyle/>
        <a:p>
          <a:r>
            <a:rPr lang="cs-CZ" dirty="0"/>
            <a:t>e.g. l</a:t>
          </a:r>
          <a:r>
            <a:rPr lang="cs-CZ" b="0" i="0" dirty="0"/>
            <a:t>oss-of-function variants in </a:t>
          </a:r>
          <a:r>
            <a:rPr lang="cs-CZ" b="0" i="1" dirty="0"/>
            <a:t>PCSK9</a:t>
          </a:r>
          <a:r>
            <a:rPr lang="en-GB" b="0" i="1" baseline="30000" dirty="0"/>
            <a:t>6</a:t>
          </a:r>
          <a:r>
            <a:rPr lang="cs-CZ" b="0" i="0" dirty="0"/>
            <a:t> </a:t>
          </a:r>
          <a:endParaRPr lang="cs-CZ" dirty="0"/>
        </a:p>
      </dgm:t>
    </dgm:pt>
    <dgm:pt modelId="{E55BBC93-149E-444A-BA4C-3E6102D3683C}" type="parTrans" cxnId="{C1971087-EFFA-4DBD-9719-81802D136FEB}">
      <dgm:prSet/>
      <dgm:spPr/>
      <dgm:t>
        <a:bodyPr/>
        <a:lstStyle/>
        <a:p>
          <a:endParaRPr lang="cs-CZ"/>
        </a:p>
      </dgm:t>
    </dgm:pt>
    <dgm:pt modelId="{9EF7F8AF-30E6-41A5-89A8-54DBC81D4935}" type="sibTrans" cxnId="{C1971087-EFFA-4DBD-9719-81802D136FEB}">
      <dgm:prSet/>
      <dgm:spPr/>
      <dgm:t>
        <a:bodyPr/>
        <a:lstStyle/>
        <a:p>
          <a:endParaRPr lang="cs-CZ"/>
        </a:p>
      </dgm:t>
    </dgm:pt>
    <dgm:pt modelId="{0699BB6B-C18A-4D55-B57C-D42BAAEF1CDC}" type="pres">
      <dgm:prSet presAssocID="{F354EF24-6C50-41B2-AD64-63B8B6A4D571}" presName="linear" presStyleCnt="0">
        <dgm:presLayoutVars>
          <dgm:dir/>
          <dgm:resizeHandles val="exact"/>
        </dgm:presLayoutVars>
      </dgm:prSet>
      <dgm:spPr/>
    </dgm:pt>
    <dgm:pt modelId="{B0A75965-24A9-40B8-8703-EEEBA3699816}" type="pres">
      <dgm:prSet presAssocID="{78D7D56C-C271-4BF8-807B-02AC252360FF}" presName="comp" presStyleCnt="0"/>
      <dgm:spPr/>
    </dgm:pt>
    <dgm:pt modelId="{E0228A5B-0482-47E1-B346-4C49D0EEAD5E}" type="pres">
      <dgm:prSet presAssocID="{78D7D56C-C271-4BF8-807B-02AC252360FF}" presName="box" presStyleLbl="node1" presStyleIdx="0" presStyleCnt="4" custLinFactNeighborX="-11660" custLinFactNeighborY="-17889"/>
      <dgm:spPr/>
    </dgm:pt>
    <dgm:pt modelId="{4CB98741-56DF-4D33-8B69-CA477A28E502}" type="pres">
      <dgm:prSet presAssocID="{78D7D56C-C271-4BF8-807B-02AC252360FF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FE19750-D8E8-45A9-99C7-91221D01598F}" type="pres">
      <dgm:prSet presAssocID="{78D7D56C-C271-4BF8-807B-02AC252360FF}" presName="text" presStyleLbl="node1" presStyleIdx="0" presStyleCnt="4">
        <dgm:presLayoutVars>
          <dgm:bulletEnabled val="1"/>
        </dgm:presLayoutVars>
      </dgm:prSet>
      <dgm:spPr/>
    </dgm:pt>
    <dgm:pt modelId="{5B2DFDD4-2005-4C9A-9503-503C31C62884}" type="pres">
      <dgm:prSet presAssocID="{346874CA-8B42-4999-8415-F2EB752F274A}" presName="spacer" presStyleCnt="0"/>
      <dgm:spPr/>
    </dgm:pt>
    <dgm:pt modelId="{EBFD4F83-EA99-45EC-9622-E672A0302D9C}" type="pres">
      <dgm:prSet presAssocID="{2392E5F5-A9F6-4A63-8101-67FEE41AF251}" presName="comp" presStyleCnt="0"/>
      <dgm:spPr/>
    </dgm:pt>
    <dgm:pt modelId="{B1C33569-D8D1-43BF-9523-D35B9E360805}" type="pres">
      <dgm:prSet presAssocID="{2392E5F5-A9F6-4A63-8101-67FEE41AF251}" presName="box" presStyleLbl="node1" presStyleIdx="1" presStyleCnt="4" custLinFactNeighborX="-474" custLinFactNeighborY="644"/>
      <dgm:spPr/>
    </dgm:pt>
    <dgm:pt modelId="{6C9A7AE1-7081-4ABE-A8A5-4F01E075B45B}" type="pres">
      <dgm:prSet presAssocID="{2392E5F5-A9F6-4A63-8101-67FEE41AF251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0FBDCD3D-CBDF-4DBD-B690-8AD79B0307BB}" type="pres">
      <dgm:prSet presAssocID="{2392E5F5-A9F6-4A63-8101-67FEE41AF251}" presName="text" presStyleLbl="node1" presStyleIdx="1" presStyleCnt="4">
        <dgm:presLayoutVars>
          <dgm:bulletEnabled val="1"/>
        </dgm:presLayoutVars>
      </dgm:prSet>
      <dgm:spPr/>
    </dgm:pt>
    <dgm:pt modelId="{F165F25B-286F-4F4A-956C-8BEE8FCE7057}" type="pres">
      <dgm:prSet presAssocID="{8F14CC6A-FBAA-433C-B8C5-2FBAA7C47C76}" presName="spacer" presStyleCnt="0"/>
      <dgm:spPr/>
    </dgm:pt>
    <dgm:pt modelId="{B1C8294C-2631-4C3C-A7CF-69C2EE472670}" type="pres">
      <dgm:prSet presAssocID="{DAE052AA-2DA2-4EE5-8E6F-3EDFADE26766}" presName="comp" presStyleCnt="0"/>
      <dgm:spPr/>
    </dgm:pt>
    <dgm:pt modelId="{7CC6FFB8-55E5-4F9C-A34E-FECD7454F181}" type="pres">
      <dgm:prSet presAssocID="{DAE052AA-2DA2-4EE5-8E6F-3EDFADE26766}" presName="box" presStyleLbl="node1" presStyleIdx="2" presStyleCnt="4" custLinFactNeighborX="-474" custLinFactNeighborY="644"/>
      <dgm:spPr/>
    </dgm:pt>
    <dgm:pt modelId="{1A8CFB43-55CF-460A-9871-29C63C0B5BE9}" type="pres">
      <dgm:prSet presAssocID="{DAE052AA-2DA2-4EE5-8E6F-3EDFADE26766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8F3FF314-0882-4BD6-8696-CDF54A60F86F}" type="pres">
      <dgm:prSet presAssocID="{DAE052AA-2DA2-4EE5-8E6F-3EDFADE26766}" presName="text" presStyleLbl="node1" presStyleIdx="2" presStyleCnt="4">
        <dgm:presLayoutVars>
          <dgm:bulletEnabled val="1"/>
        </dgm:presLayoutVars>
      </dgm:prSet>
      <dgm:spPr/>
    </dgm:pt>
    <dgm:pt modelId="{2F0F57F3-3056-47DC-ABBD-3702CB2F26CD}" type="pres">
      <dgm:prSet presAssocID="{C4C3E3DA-D318-47BE-A024-2405D2BD3F73}" presName="spacer" presStyleCnt="0"/>
      <dgm:spPr/>
    </dgm:pt>
    <dgm:pt modelId="{227E5339-C1C1-4777-B268-93F0A90A2177}" type="pres">
      <dgm:prSet presAssocID="{C0465AB0-0BD6-4271-85C3-22D1F501129F}" presName="comp" presStyleCnt="0"/>
      <dgm:spPr/>
    </dgm:pt>
    <dgm:pt modelId="{769AE5D0-E03D-4E3D-BE4E-8AF484EE9BB4}" type="pres">
      <dgm:prSet presAssocID="{C0465AB0-0BD6-4271-85C3-22D1F501129F}" presName="box" presStyleLbl="node1" presStyleIdx="3" presStyleCnt="4" custLinFactNeighborX="355" custLinFactNeighborY="252"/>
      <dgm:spPr/>
    </dgm:pt>
    <dgm:pt modelId="{0773B9C2-64CC-41BA-A7BD-274677EDE0E6}" type="pres">
      <dgm:prSet presAssocID="{C0465AB0-0BD6-4271-85C3-22D1F501129F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263FB82-5890-4A97-99C3-7594E32E5E2B}" type="pres">
      <dgm:prSet presAssocID="{C0465AB0-0BD6-4271-85C3-22D1F501129F}" presName="text" presStyleLbl="node1" presStyleIdx="3" presStyleCnt="4">
        <dgm:presLayoutVars>
          <dgm:bulletEnabled val="1"/>
        </dgm:presLayoutVars>
      </dgm:prSet>
      <dgm:spPr/>
    </dgm:pt>
  </dgm:ptLst>
  <dgm:cxnLst>
    <dgm:cxn modelId="{FF579C02-9E0E-4498-8658-3FBE7EAEA939}" type="presOf" srcId="{428AA4EA-F31D-42AB-9088-98A8F05C135F}" destId="{7CC6FFB8-55E5-4F9C-A34E-FECD7454F181}" srcOrd="0" destOrd="2" presId="urn:microsoft.com/office/officeart/2005/8/layout/vList4"/>
    <dgm:cxn modelId="{1023CC02-9A70-4A3A-A66C-BCEFC6D3CD19}" type="presOf" srcId="{EC4BB9B3-C018-4163-8A2F-B27B6619612F}" destId="{7CC6FFB8-55E5-4F9C-A34E-FECD7454F181}" srcOrd="0" destOrd="1" presId="urn:microsoft.com/office/officeart/2005/8/layout/vList4"/>
    <dgm:cxn modelId="{28A36E10-8EE6-4D19-BE77-F94B933A5856}" type="presOf" srcId="{78D7D56C-C271-4BF8-807B-02AC252360FF}" destId="{E0228A5B-0482-47E1-B346-4C49D0EEAD5E}" srcOrd="0" destOrd="0" presId="urn:microsoft.com/office/officeart/2005/8/layout/vList4"/>
    <dgm:cxn modelId="{70606B21-C83F-4FFE-88F1-1A6E5561B564}" srcId="{C0465AB0-0BD6-4271-85C3-22D1F501129F}" destId="{42F62EED-2903-4EEF-ACA7-93D5724F74EA}" srcOrd="1" destOrd="0" parTransId="{EBFA0FA6-EC8C-4A91-ADD0-FF2C5D63A6AE}" sibTransId="{9EF8E562-8966-4C39-8674-E9AED4171B31}"/>
    <dgm:cxn modelId="{060C5927-8167-461F-982B-A75A33D7D2A4}" type="presOf" srcId="{119154A1-E215-4BFE-8937-9CB8E68581BA}" destId="{E0228A5B-0482-47E1-B346-4C49D0EEAD5E}" srcOrd="0" destOrd="2" presId="urn:microsoft.com/office/officeart/2005/8/layout/vList4"/>
    <dgm:cxn modelId="{2FAA862E-B160-4FEC-B7A5-01546C4A2E81}" type="presOf" srcId="{EAE4DF9F-2967-4484-A998-E2AD3B4F1E44}" destId="{769AE5D0-E03D-4E3D-BE4E-8AF484EE9BB4}" srcOrd="0" destOrd="1" presId="urn:microsoft.com/office/officeart/2005/8/layout/vList4"/>
    <dgm:cxn modelId="{9D128236-1053-4C61-8EE6-7A05500359AF}" srcId="{78D7D56C-C271-4BF8-807B-02AC252360FF}" destId="{5A0F8393-B512-4CE1-AD4C-ED7E1A751B25}" srcOrd="0" destOrd="0" parTransId="{F45F42B7-471E-40E9-A542-27930AE6C950}" sibTransId="{5E97D00B-E558-48CB-9B9D-D816CD44AA3D}"/>
    <dgm:cxn modelId="{22CD383F-264D-4721-AE4D-A9090CE7397C}" srcId="{DAE052AA-2DA2-4EE5-8E6F-3EDFADE26766}" destId="{428AA4EA-F31D-42AB-9088-98A8F05C135F}" srcOrd="1" destOrd="0" parTransId="{4D5A94F2-773A-4E9E-871A-F8225648B887}" sibTransId="{3D1977B5-8BBC-4322-86C7-6DB8256D4FEA}"/>
    <dgm:cxn modelId="{DA447E47-1785-4934-8014-3A793DDB8036}" srcId="{2392E5F5-A9F6-4A63-8101-67FEE41AF251}" destId="{9C355A91-4509-46BE-A146-C6619913B442}" srcOrd="0" destOrd="0" parTransId="{A063C0E4-A027-4BC4-9676-58045138D63B}" sibTransId="{CAD7D150-3E45-445E-8D21-0454B3A80E81}"/>
    <dgm:cxn modelId="{CF0A4D51-4B51-4A30-92C3-AD348D61FC6C}" type="presOf" srcId="{42F62EED-2903-4EEF-ACA7-93D5724F74EA}" destId="{769AE5D0-E03D-4E3D-BE4E-8AF484EE9BB4}" srcOrd="0" destOrd="2" presId="urn:microsoft.com/office/officeart/2005/8/layout/vList4"/>
    <dgm:cxn modelId="{802D9F5E-3843-41C9-A9FB-88E57110B104}" srcId="{DAE052AA-2DA2-4EE5-8E6F-3EDFADE26766}" destId="{EC4BB9B3-C018-4163-8A2F-B27B6619612F}" srcOrd="0" destOrd="0" parTransId="{6C68C09C-1E59-49B8-9F0D-129131CF6FC3}" sibTransId="{0F747E1F-4A8A-4443-B153-D8AA34C4D821}"/>
    <dgm:cxn modelId="{A2008E5F-4D63-4764-9074-234DBD2B52EA}" type="presOf" srcId="{119154A1-E215-4BFE-8937-9CB8E68581BA}" destId="{4FE19750-D8E8-45A9-99C7-91221D01598F}" srcOrd="1" destOrd="2" presId="urn:microsoft.com/office/officeart/2005/8/layout/vList4"/>
    <dgm:cxn modelId="{4D56F365-B584-40A0-BDF2-AE71D48A52B8}" type="presOf" srcId="{5C3370BC-AE8B-42DC-AE7B-DB5F7DEAEF2B}" destId="{B1C33569-D8D1-43BF-9523-D35B9E360805}" srcOrd="0" destOrd="2" presId="urn:microsoft.com/office/officeart/2005/8/layout/vList4"/>
    <dgm:cxn modelId="{C3018F6F-5A40-4A1D-96E0-9AC7E7E7007A}" type="presOf" srcId="{9C355A91-4509-46BE-A146-C6619913B442}" destId="{0FBDCD3D-CBDF-4DBD-B690-8AD79B0307BB}" srcOrd="1" destOrd="1" presId="urn:microsoft.com/office/officeart/2005/8/layout/vList4"/>
    <dgm:cxn modelId="{388F8A70-B18B-40B4-8537-F1C13DEFD936}" type="presOf" srcId="{428AA4EA-F31D-42AB-9088-98A8F05C135F}" destId="{8F3FF314-0882-4BD6-8696-CDF54A60F86F}" srcOrd="1" destOrd="2" presId="urn:microsoft.com/office/officeart/2005/8/layout/vList4"/>
    <dgm:cxn modelId="{0C267478-A9B4-4A04-B8CC-852C7825D52D}" type="presOf" srcId="{EAE4DF9F-2967-4484-A998-E2AD3B4F1E44}" destId="{1263FB82-5890-4A97-99C3-7594E32E5E2B}" srcOrd="1" destOrd="1" presId="urn:microsoft.com/office/officeart/2005/8/layout/vList4"/>
    <dgm:cxn modelId="{B785487F-1E2B-40A1-859A-21765408F5CE}" type="presOf" srcId="{C0465AB0-0BD6-4271-85C3-22D1F501129F}" destId="{1263FB82-5890-4A97-99C3-7594E32E5E2B}" srcOrd="1" destOrd="0" presId="urn:microsoft.com/office/officeart/2005/8/layout/vList4"/>
    <dgm:cxn modelId="{C1971087-EFFA-4DBD-9719-81802D136FEB}" srcId="{C0465AB0-0BD6-4271-85C3-22D1F501129F}" destId="{EAE4DF9F-2967-4484-A998-E2AD3B4F1E44}" srcOrd="0" destOrd="0" parTransId="{E55BBC93-149E-444A-BA4C-3E6102D3683C}" sibTransId="{9EF7F8AF-30E6-41A5-89A8-54DBC81D4935}"/>
    <dgm:cxn modelId="{54C91789-B5BB-4103-9634-E44BC12768BC}" srcId="{78D7D56C-C271-4BF8-807B-02AC252360FF}" destId="{119154A1-E215-4BFE-8937-9CB8E68581BA}" srcOrd="1" destOrd="0" parTransId="{CC62ACB0-EB84-4837-8FA3-B1B04B157566}" sibTransId="{C773A0EB-CC67-48A5-BDF2-CF9E26B76A1A}"/>
    <dgm:cxn modelId="{1D9A9993-048B-48BA-9FB8-0EE7C0E8B5C7}" type="presOf" srcId="{5A0F8393-B512-4CE1-AD4C-ED7E1A751B25}" destId="{4FE19750-D8E8-45A9-99C7-91221D01598F}" srcOrd="1" destOrd="1" presId="urn:microsoft.com/office/officeart/2005/8/layout/vList4"/>
    <dgm:cxn modelId="{CAB9BE97-AE71-4826-AFCF-FDAB1668460E}" type="presOf" srcId="{5C3370BC-AE8B-42DC-AE7B-DB5F7DEAEF2B}" destId="{0FBDCD3D-CBDF-4DBD-B690-8AD79B0307BB}" srcOrd="1" destOrd="2" presId="urn:microsoft.com/office/officeart/2005/8/layout/vList4"/>
    <dgm:cxn modelId="{1B7A6699-6FCB-4C84-A482-7B300AB490EE}" srcId="{F354EF24-6C50-41B2-AD64-63B8B6A4D571}" destId="{DAE052AA-2DA2-4EE5-8E6F-3EDFADE26766}" srcOrd="2" destOrd="0" parTransId="{513F31FF-F231-4B02-AD5A-294CFD66D114}" sibTransId="{C4C3E3DA-D318-47BE-A024-2405D2BD3F73}"/>
    <dgm:cxn modelId="{8C96A29B-77E5-4D8F-9D92-323D77413F98}" type="presOf" srcId="{5A0F8393-B512-4CE1-AD4C-ED7E1A751B25}" destId="{E0228A5B-0482-47E1-B346-4C49D0EEAD5E}" srcOrd="0" destOrd="1" presId="urn:microsoft.com/office/officeart/2005/8/layout/vList4"/>
    <dgm:cxn modelId="{49B766A3-B082-4CEB-BAE8-F2553F60E36D}" type="presOf" srcId="{42F62EED-2903-4EEF-ACA7-93D5724F74EA}" destId="{1263FB82-5890-4A97-99C3-7594E32E5E2B}" srcOrd="1" destOrd="2" presId="urn:microsoft.com/office/officeart/2005/8/layout/vList4"/>
    <dgm:cxn modelId="{3E9AD9A3-0170-4202-A701-B971A08C1923}" srcId="{2392E5F5-A9F6-4A63-8101-67FEE41AF251}" destId="{5C3370BC-AE8B-42DC-AE7B-DB5F7DEAEF2B}" srcOrd="1" destOrd="0" parTransId="{A89707F9-48A0-462A-9639-28A36789AE17}" sibTransId="{526B36C9-F934-419F-A2E9-C9FD2274FA76}"/>
    <dgm:cxn modelId="{FE40E5A5-946B-41B1-BFBA-BC862DF96014}" type="presOf" srcId="{C0465AB0-0BD6-4271-85C3-22D1F501129F}" destId="{769AE5D0-E03D-4E3D-BE4E-8AF484EE9BB4}" srcOrd="0" destOrd="0" presId="urn:microsoft.com/office/officeart/2005/8/layout/vList4"/>
    <dgm:cxn modelId="{50E749AC-F35F-4BA1-BB5A-C006CA6CA521}" type="presOf" srcId="{9C355A91-4509-46BE-A146-C6619913B442}" destId="{B1C33569-D8D1-43BF-9523-D35B9E360805}" srcOrd="0" destOrd="1" presId="urn:microsoft.com/office/officeart/2005/8/layout/vList4"/>
    <dgm:cxn modelId="{3574A2AF-D316-4707-B6E4-91D1357F104A}" type="presOf" srcId="{F354EF24-6C50-41B2-AD64-63B8B6A4D571}" destId="{0699BB6B-C18A-4D55-B57C-D42BAAEF1CDC}" srcOrd="0" destOrd="0" presId="urn:microsoft.com/office/officeart/2005/8/layout/vList4"/>
    <dgm:cxn modelId="{051DFBB4-9C06-496D-B3B0-DBE6CC971598}" type="presOf" srcId="{78D7D56C-C271-4BF8-807B-02AC252360FF}" destId="{4FE19750-D8E8-45A9-99C7-91221D01598F}" srcOrd="1" destOrd="0" presId="urn:microsoft.com/office/officeart/2005/8/layout/vList4"/>
    <dgm:cxn modelId="{80ED7DBC-202F-45F4-AA72-0D20E973077F}" type="presOf" srcId="{2392E5F5-A9F6-4A63-8101-67FEE41AF251}" destId="{0FBDCD3D-CBDF-4DBD-B690-8AD79B0307BB}" srcOrd="1" destOrd="0" presId="urn:microsoft.com/office/officeart/2005/8/layout/vList4"/>
    <dgm:cxn modelId="{CE719DC8-F1C5-4D84-BBE0-358E8F8C443D}" srcId="{F354EF24-6C50-41B2-AD64-63B8B6A4D571}" destId="{78D7D56C-C271-4BF8-807B-02AC252360FF}" srcOrd="0" destOrd="0" parTransId="{79483F4C-903D-44B6-83F3-B5EBB5AC63F1}" sibTransId="{346874CA-8B42-4999-8415-F2EB752F274A}"/>
    <dgm:cxn modelId="{419A45CB-87A1-47C3-9A72-B4E0BA13DAAB}" type="presOf" srcId="{EC4BB9B3-C018-4163-8A2F-B27B6619612F}" destId="{8F3FF314-0882-4BD6-8696-CDF54A60F86F}" srcOrd="1" destOrd="1" presId="urn:microsoft.com/office/officeart/2005/8/layout/vList4"/>
    <dgm:cxn modelId="{6BA6A5D8-8719-4EF3-95D7-95FA7DB2C191}" srcId="{F354EF24-6C50-41B2-AD64-63B8B6A4D571}" destId="{C0465AB0-0BD6-4271-85C3-22D1F501129F}" srcOrd="3" destOrd="0" parTransId="{4CD86419-0670-45AA-918F-7748D5F6EBDC}" sibTransId="{5986CD50-CBB9-4969-A0CC-AD06BAE8BC40}"/>
    <dgm:cxn modelId="{2E76D7DD-C0E6-495E-9413-AEC7D58C4635}" type="presOf" srcId="{DAE052AA-2DA2-4EE5-8E6F-3EDFADE26766}" destId="{8F3FF314-0882-4BD6-8696-CDF54A60F86F}" srcOrd="1" destOrd="0" presId="urn:microsoft.com/office/officeart/2005/8/layout/vList4"/>
    <dgm:cxn modelId="{972613DF-62F3-4076-940A-81288A25F3EC}" type="presOf" srcId="{2392E5F5-A9F6-4A63-8101-67FEE41AF251}" destId="{B1C33569-D8D1-43BF-9523-D35B9E360805}" srcOrd="0" destOrd="0" presId="urn:microsoft.com/office/officeart/2005/8/layout/vList4"/>
    <dgm:cxn modelId="{90458CE0-8D40-4EEA-AD23-2B616CE7BE8C}" type="presOf" srcId="{DAE052AA-2DA2-4EE5-8E6F-3EDFADE26766}" destId="{7CC6FFB8-55E5-4F9C-A34E-FECD7454F181}" srcOrd="0" destOrd="0" presId="urn:microsoft.com/office/officeart/2005/8/layout/vList4"/>
    <dgm:cxn modelId="{16C289EA-C611-4E1C-99CD-7D20BAE633C7}" srcId="{F354EF24-6C50-41B2-AD64-63B8B6A4D571}" destId="{2392E5F5-A9F6-4A63-8101-67FEE41AF251}" srcOrd="1" destOrd="0" parTransId="{5F3DA43B-EE49-4D75-A9BD-084113EF4007}" sibTransId="{8F14CC6A-FBAA-433C-B8C5-2FBAA7C47C76}"/>
    <dgm:cxn modelId="{34396939-958F-45DB-B7D7-EE34C2FC3A00}" type="presParOf" srcId="{0699BB6B-C18A-4D55-B57C-D42BAAEF1CDC}" destId="{B0A75965-24A9-40B8-8703-EEEBA3699816}" srcOrd="0" destOrd="0" presId="urn:microsoft.com/office/officeart/2005/8/layout/vList4"/>
    <dgm:cxn modelId="{8CFA66E1-7A4D-459F-B6CB-851510CC30C8}" type="presParOf" srcId="{B0A75965-24A9-40B8-8703-EEEBA3699816}" destId="{E0228A5B-0482-47E1-B346-4C49D0EEAD5E}" srcOrd="0" destOrd="0" presId="urn:microsoft.com/office/officeart/2005/8/layout/vList4"/>
    <dgm:cxn modelId="{910DF30D-64E7-4511-949F-867069EBBE4C}" type="presParOf" srcId="{B0A75965-24A9-40B8-8703-EEEBA3699816}" destId="{4CB98741-56DF-4D33-8B69-CA477A28E502}" srcOrd="1" destOrd="0" presId="urn:microsoft.com/office/officeart/2005/8/layout/vList4"/>
    <dgm:cxn modelId="{BFF9E13E-C656-4FC5-81BB-72D307C0287D}" type="presParOf" srcId="{B0A75965-24A9-40B8-8703-EEEBA3699816}" destId="{4FE19750-D8E8-45A9-99C7-91221D01598F}" srcOrd="2" destOrd="0" presId="urn:microsoft.com/office/officeart/2005/8/layout/vList4"/>
    <dgm:cxn modelId="{837E8448-0943-4359-AF19-C1392C46DF0F}" type="presParOf" srcId="{0699BB6B-C18A-4D55-B57C-D42BAAEF1CDC}" destId="{5B2DFDD4-2005-4C9A-9503-503C31C62884}" srcOrd="1" destOrd="0" presId="urn:microsoft.com/office/officeart/2005/8/layout/vList4"/>
    <dgm:cxn modelId="{48824709-C83A-4D3E-B491-8D8CDB180438}" type="presParOf" srcId="{0699BB6B-C18A-4D55-B57C-D42BAAEF1CDC}" destId="{EBFD4F83-EA99-45EC-9622-E672A0302D9C}" srcOrd="2" destOrd="0" presId="urn:microsoft.com/office/officeart/2005/8/layout/vList4"/>
    <dgm:cxn modelId="{E4788315-1832-4F4A-93ED-33383AB85A18}" type="presParOf" srcId="{EBFD4F83-EA99-45EC-9622-E672A0302D9C}" destId="{B1C33569-D8D1-43BF-9523-D35B9E360805}" srcOrd="0" destOrd="0" presId="urn:microsoft.com/office/officeart/2005/8/layout/vList4"/>
    <dgm:cxn modelId="{A1517B9D-D937-40F8-8ADE-9E69E5BE817F}" type="presParOf" srcId="{EBFD4F83-EA99-45EC-9622-E672A0302D9C}" destId="{6C9A7AE1-7081-4ABE-A8A5-4F01E075B45B}" srcOrd="1" destOrd="0" presId="urn:microsoft.com/office/officeart/2005/8/layout/vList4"/>
    <dgm:cxn modelId="{2FD25274-93B7-4F9F-8295-59975B51520A}" type="presParOf" srcId="{EBFD4F83-EA99-45EC-9622-E672A0302D9C}" destId="{0FBDCD3D-CBDF-4DBD-B690-8AD79B0307BB}" srcOrd="2" destOrd="0" presId="urn:microsoft.com/office/officeart/2005/8/layout/vList4"/>
    <dgm:cxn modelId="{6FA46845-A187-47B2-B4AF-F01B370913D4}" type="presParOf" srcId="{0699BB6B-C18A-4D55-B57C-D42BAAEF1CDC}" destId="{F165F25B-286F-4F4A-956C-8BEE8FCE7057}" srcOrd="3" destOrd="0" presId="urn:microsoft.com/office/officeart/2005/8/layout/vList4"/>
    <dgm:cxn modelId="{5782787B-E960-46B7-A728-D1EEA294D744}" type="presParOf" srcId="{0699BB6B-C18A-4D55-B57C-D42BAAEF1CDC}" destId="{B1C8294C-2631-4C3C-A7CF-69C2EE472670}" srcOrd="4" destOrd="0" presId="urn:microsoft.com/office/officeart/2005/8/layout/vList4"/>
    <dgm:cxn modelId="{9F03571D-2E33-4B48-B5E7-6251953EB588}" type="presParOf" srcId="{B1C8294C-2631-4C3C-A7CF-69C2EE472670}" destId="{7CC6FFB8-55E5-4F9C-A34E-FECD7454F181}" srcOrd="0" destOrd="0" presId="urn:microsoft.com/office/officeart/2005/8/layout/vList4"/>
    <dgm:cxn modelId="{2DAE189E-24D4-47E7-A2D5-E6086FA3FFC3}" type="presParOf" srcId="{B1C8294C-2631-4C3C-A7CF-69C2EE472670}" destId="{1A8CFB43-55CF-460A-9871-29C63C0B5BE9}" srcOrd="1" destOrd="0" presId="urn:microsoft.com/office/officeart/2005/8/layout/vList4"/>
    <dgm:cxn modelId="{9B3145D1-A187-4B05-85DB-301D05CEF874}" type="presParOf" srcId="{B1C8294C-2631-4C3C-A7CF-69C2EE472670}" destId="{8F3FF314-0882-4BD6-8696-CDF54A60F86F}" srcOrd="2" destOrd="0" presId="urn:microsoft.com/office/officeart/2005/8/layout/vList4"/>
    <dgm:cxn modelId="{8284135E-A226-4A4E-AC86-F97B4952BADF}" type="presParOf" srcId="{0699BB6B-C18A-4D55-B57C-D42BAAEF1CDC}" destId="{2F0F57F3-3056-47DC-ABBD-3702CB2F26CD}" srcOrd="5" destOrd="0" presId="urn:microsoft.com/office/officeart/2005/8/layout/vList4"/>
    <dgm:cxn modelId="{FD761794-CD40-4107-BB07-8179E12B52B6}" type="presParOf" srcId="{0699BB6B-C18A-4D55-B57C-D42BAAEF1CDC}" destId="{227E5339-C1C1-4777-B268-93F0A90A2177}" srcOrd="6" destOrd="0" presId="urn:microsoft.com/office/officeart/2005/8/layout/vList4"/>
    <dgm:cxn modelId="{DED1250A-C85C-42F1-8521-2140C9FA240F}" type="presParOf" srcId="{227E5339-C1C1-4777-B268-93F0A90A2177}" destId="{769AE5D0-E03D-4E3D-BE4E-8AF484EE9BB4}" srcOrd="0" destOrd="0" presId="urn:microsoft.com/office/officeart/2005/8/layout/vList4"/>
    <dgm:cxn modelId="{FC03FDE2-ED8F-4218-85AC-B47DCBF4B70E}" type="presParOf" srcId="{227E5339-C1C1-4777-B268-93F0A90A2177}" destId="{0773B9C2-64CC-41BA-A7BD-274677EDE0E6}" srcOrd="1" destOrd="0" presId="urn:microsoft.com/office/officeart/2005/8/layout/vList4"/>
    <dgm:cxn modelId="{3394F597-15F7-4034-AC92-54AB0FE5117F}" type="presParOf" srcId="{227E5339-C1C1-4777-B268-93F0A90A2177}" destId="{1263FB82-5890-4A97-99C3-7594E32E5E2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28A5B-0482-47E1-B346-4C49D0EEAD5E}">
      <dsp:nvSpPr>
        <dsp:cNvPr id="0" name=""/>
        <dsp:cNvSpPr/>
      </dsp:nvSpPr>
      <dsp:spPr>
        <a:xfrm>
          <a:off x="0" y="0"/>
          <a:ext cx="10129125" cy="997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Newborn</a:t>
          </a:r>
          <a:r>
            <a:rPr lang="en-GB" sz="1900" b="1" kern="1200" baseline="30000" dirty="0"/>
            <a:t>1,2</a:t>
          </a:r>
          <a:endParaRPr lang="cs-CZ" sz="1900" b="1" kern="1200" baseline="300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LDL-</a:t>
          </a:r>
          <a:r>
            <a:rPr lang="en-US" sz="1500" kern="1200" dirty="0"/>
            <a:t>C</a:t>
          </a:r>
          <a:r>
            <a:rPr lang="cs-CZ" sz="1500" kern="1200" dirty="0"/>
            <a:t>: 0</a:t>
          </a:r>
          <a:r>
            <a:rPr lang="en-GB" sz="1500" kern="1200" dirty="0"/>
            <a:t>.</a:t>
          </a:r>
          <a:r>
            <a:rPr lang="cs-CZ" sz="1500" kern="1200" dirty="0"/>
            <a:t>7-1</a:t>
          </a:r>
          <a:r>
            <a:rPr lang="en-GB" sz="1500" kern="1200" dirty="0"/>
            <a:t>.</a:t>
          </a:r>
          <a:r>
            <a:rPr lang="cs-CZ" sz="1500" kern="1200" dirty="0"/>
            <a:t>8 mmol/</a:t>
          </a:r>
          <a:r>
            <a:rPr lang="en-US" sz="1500" kern="1200" dirty="0"/>
            <a:t>L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maximum growth acceleration, maturation of the </a:t>
          </a:r>
          <a:r>
            <a:rPr lang="cs-CZ" sz="1500" kern="1200" dirty="0" err="1"/>
            <a:t>central</a:t>
          </a:r>
          <a:r>
            <a:rPr lang="cs-CZ" sz="1500" kern="1200" dirty="0"/>
            <a:t> </a:t>
          </a:r>
          <a:r>
            <a:rPr lang="en-US" sz="1500" kern="1200" dirty="0"/>
            <a:t>nervous system</a:t>
          </a:r>
          <a:endParaRPr lang="cs-CZ" sz="1500" kern="1200" dirty="0"/>
        </a:p>
      </dsp:txBody>
      <dsp:txXfrm>
        <a:off x="2125615" y="0"/>
        <a:ext cx="8003509" cy="997905"/>
      </dsp:txXfrm>
    </dsp:sp>
    <dsp:sp modelId="{4CB98741-56DF-4D33-8B69-CA477A28E502}">
      <dsp:nvSpPr>
        <dsp:cNvPr id="0" name=""/>
        <dsp:cNvSpPr/>
      </dsp:nvSpPr>
      <dsp:spPr>
        <a:xfrm>
          <a:off x="99790" y="99790"/>
          <a:ext cx="2025825" cy="7983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33569-D8D1-43BF-9523-D35B9E360805}">
      <dsp:nvSpPr>
        <dsp:cNvPr id="0" name=""/>
        <dsp:cNvSpPr/>
      </dsp:nvSpPr>
      <dsp:spPr>
        <a:xfrm>
          <a:off x="0" y="1104122"/>
          <a:ext cx="10129125" cy="997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“</a:t>
          </a:r>
          <a:r>
            <a:rPr lang="cs-CZ" sz="1900" b="1" kern="1200" dirty="0"/>
            <a:t>Natural</a:t>
          </a:r>
          <a:r>
            <a:rPr lang="en-GB" sz="1900" b="1" kern="1200" dirty="0"/>
            <a:t>”</a:t>
          </a:r>
          <a:r>
            <a:rPr lang="cs-CZ" sz="1900" b="1" kern="1200" dirty="0"/>
            <a:t> populations (South America, Africa)</a:t>
          </a:r>
          <a:r>
            <a:rPr lang="en-GB" sz="1900" b="1" kern="1200" baseline="30000" dirty="0"/>
            <a:t>3,4</a:t>
          </a:r>
          <a:endParaRPr lang="cs-CZ" sz="1900" b="1" kern="1200" baseline="300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total cholesterol: </a:t>
          </a:r>
          <a:r>
            <a:rPr lang="en-US" sz="1500" kern="1200" dirty="0"/>
            <a:t>~2 </a:t>
          </a:r>
          <a:r>
            <a:rPr lang="en-GB" sz="1500" kern="1200" dirty="0"/>
            <a:t>- 4</a:t>
          </a:r>
          <a:r>
            <a:rPr lang="cs-CZ" sz="1500" kern="1200" dirty="0"/>
            <a:t> mmol/</a:t>
          </a:r>
          <a:r>
            <a:rPr lang="en-US" sz="1500" kern="1200" dirty="0"/>
            <a:t>L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r</a:t>
          </a:r>
          <a:r>
            <a:rPr lang="en-US" sz="1500" kern="1200" dirty="0"/>
            <a:t>elated to diet and other lifestyle factors</a:t>
          </a:r>
          <a:endParaRPr lang="cs-CZ" sz="1500" kern="1200" dirty="0"/>
        </a:p>
      </dsp:txBody>
      <dsp:txXfrm>
        <a:off x="2125615" y="1104122"/>
        <a:ext cx="8003509" cy="997905"/>
      </dsp:txXfrm>
    </dsp:sp>
    <dsp:sp modelId="{6C9A7AE1-7081-4ABE-A8A5-4F01E075B45B}">
      <dsp:nvSpPr>
        <dsp:cNvPr id="0" name=""/>
        <dsp:cNvSpPr/>
      </dsp:nvSpPr>
      <dsp:spPr>
        <a:xfrm>
          <a:off x="99790" y="1197486"/>
          <a:ext cx="2025825" cy="7983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C6FFB8-55E5-4F9C-A34E-FECD7454F181}">
      <dsp:nvSpPr>
        <dsp:cNvPr id="0" name=""/>
        <dsp:cNvSpPr/>
      </dsp:nvSpPr>
      <dsp:spPr>
        <a:xfrm>
          <a:off x="0" y="2201818"/>
          <a:ext cx="10129125" cy="997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Intensive lipid-lowering therapy</a:t>
          </a:r>
          <a:r>
            <a:rPr lang="en-GB" sz="1900" b="1" kern="1200" baseline="30000" dirty="0"/>
            <a:t>5</a:t>
          </a:r>
          <a:endParaRPr lang="cs-CZ" sz="1900" b="1" kern="1200" baseline="300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combination therapy</a:t>
          </a:r>
          <a:r>
            <a:rPr lang="en-GB" sz="1500" kern="1200" dirty="0"/>
            <a:t> (e.g. statins with ezetimibe/PCSK9 inhibitor)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PCSK9 </a:t>
          </a:r>
          <a:r>
            <a:rPr lang="cs-CZ" sz="1500" kern="1200" dirty="0" err="1"/>
            <a:t>inhibitors</a:t>
          </a:r>
          <a:endParaRPr lang="cs-CZ" sz="1500" kern="1200" dirty="0"/>
        </a:p>
      </dsp:txBody>
      <dsp:txXfrm>
        <a:off x="2125615" y="2201818"/>
        <a:ext cx="8003509" cy="997905"/>
      </dsp:txXfrm>
    </dsp:sp>
    <dsp:sp modelId="{1A8CFB43-55CF-460A-9871-29C63C0B5BE9}">
      <dsp:nvSpPr>
        <dsp:cNvPr id="0" name=""/>
        <dsp:cNvSpPr/>
      </dsp:nvSpPr>
      <dsp:spPr>
        <a:xfrm>
          <a:off x="99790" y="2295182"/>
          <a:ext cx="2025825" cy="7983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9AE5D0-E03D-4E3D-BE4E-8AF484EE9BB4}">
      <dsp:nvSpPr>
        <dsp:cNvPr id="0" name=""/>
        <dsp:cNvSpPr/>
      </dsp:nvSpPr>
      <dsp:spPr>
        <a:xfrm>
          <a:off x="0" y="3295602"/>
          <a:ext cx="10129125" cy="997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Genetic disorders causing extrem</a:t>
          </a:r>
          <a:r>
            <a:rPr lang="en-GB" sz="1900" b="1" kern="1200" dirty="0"/>
            <a:t>e</a:t>
          </a:r>
          <a:r>
            <a:rPr lang="cs-CZ" sz="1900" b="1" kern="1200" dirty="0"/>
            <a:t>ly low LDL-levels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e.g. l</a:t>
          </a:r>
          <a:r>
            <a:rPr lang="cs-CZ" sz="1500" b="0" i="0" kern="1200" dirty="0"/>
            <a:t>oss-of-function variants in </a:t>
          </a:r>
          <a:r>
            <a:rPr lang="cs-CZ" sz="1500" b="0" i="1" kern="1200" dirty="0"/>
            <a:t>PCSK9</a:t>
          </a:r>
          <a:r>
            <a:rPr lang="en-GB" sz="1500" b="0" i="1" kern="1200" baseline="30000" dirty="0"/>
            <a:t>6</a:t>
          </a:r>
          <a:r>
            <a:rPr lang="cs-CZ" sz="1500" b="0" i="0" kern="1200" dirty="0"/>
            <a:t> 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often associated with reduction of coronary events</a:t>
          </a:r>
          <a:r>
            <a:rPr lang="cs-CZ" sz="1500" b="0" i="0" kern="1200" baseline="30000" dirty="0"/>
            <a:t>7</a:t>
          </a:r>
          <a:endParaRPr lang="cs-CZ" sz="1500" i="0" kern="1200" baseline="30000" dirty="0"/>
        </a:p>
      </dsp:txBody>
      <dsp:txXfrm>
        <a:off x="2125615" y="3295602"/>
        <a:ext cx="8003509" cy="997905"/>
      </dsp:txXfrm>
    </dsp:sp>
    <dsp:sp modelId="{0773B9C2-64CC-41BA-A7BD-274677EDE0E6}">
      <dsp:nvSpPr>
        <dsp:cNvPr id="0" name=""/>
        <dsp:cNvSpPr/>
      </dsp:nvSpPr>
      <dsp:spPr>
        <a:xfrm>
          <a:off x="99790" y="3392878"/>
          <a:ext cx="2025825" cy="7983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12/8/20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12/8/20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46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93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68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01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87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1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0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512B4-BD8F-5241-9506-DE18C2622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672" y="2420888"/>
            <a:ext cx="6210649" cy="21116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47DB74-212D-5541-AC00-976E544E69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FD9B80-D146-1044-B338-AD9EF87ACA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A7C5AF8-98A0-B048-A4E8-0123416983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flower&#10;&#10;Description automatically generated">
            <a:extLst>
              <a:ext uri="{FF2B5EF4-FFF2-40B4-BE49-F238E27FC236}">
                <a16:creationId xmlns:a16="http://schemas.microsoft.com/office/drawing/2014/main" id="{F896C351-016A-8E4D-89FB-9A6B64930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7605" r="56045" b="38171"/>
          <a:stretch/>
        </p:blipFill>
        <p:spPr>
          <a:xfrm>
            <a:off x="3606801" y="0"/>
            <a:ext cx="8585199" cy="724359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0C412A2F-4CDC-1A47-BA29-A159D7568AC4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D042587-1B41-EB4F-9E45-B4C3E1176D83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46BB6AD-8300-814D-A8EC-B16F91D70D02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292AE6-8E82-B04A-997F-55C39146070E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CORONARY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536C484-F9E9-4942-8B10-E577DE694BBD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0424C751-9150-A74F-883C-1DE0CB7EECE8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80EF91A-0532-1C43-89DA-62456C3ABCA2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A7D60FA7-5AFF-6B4D-8D4B-07DC737149D2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21C8B1-8BE4-114E-9BF1-00B721DB91F6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2B77D25-8FE9-3840-B127-1CFB29C91F60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Speaker Phone">
              <a:extLst>
                <a:ext uri="{FF2B5EF4-FFF2-40B4-BE49-F238E27FC236}">
                  <a16:creationId xmlns:a16="http://schemas.microsoft.com/office/drawing/2014/main" id="{0D6087A1-B676-F641-9BE0-07497AE431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992E15-9E0E-734E-85B2-C9679C855B90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F111E8E-8ADF-6648-BC7C-0BB94071DAC0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Envelope">
              <a:extLst>
                <a:ext uri="{FF2B5EF4-FFF2-40B4-BE49-F238E27FC236}">
                  <a16:creationId xmlns:a16="http://schemas.microsoft.com/office/drawing/2014/main" id="{E8745F18-2591-BD4E-8342-F45BA507D5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C09BE3-9A78-944C-8D99-FB28F30FFCAC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B7F37FE-94D0-C841-904A-AB2AE9FD64B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Speaker Phone">
              <a:extLst>
                <a:ext uri="{FF2B5EF4-FFF2-40B4-BE49-F238E27FC236}">
                  <a16:creationId xmlns:a16="http://schemas.microsoft.com/office/drawing/2014/main" id="{A7B7AE75-88B3-2849-8275-6CEB10F0FB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4ACB46-99E3-FE4C-A4C3-FD8B90C4500E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ABBE4E6-0BCB-6043-953E-5510B682C084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Envelope">
              <a:extLst>
                <a:ext uri="{FF2B5EF4-FFF2-40B4-BE49-F238E27FC236}">
                  <a16:creationId xmlns:a16="http://schemas.microsoft.com/office/drawing/2014/main" id="{3F1C20CC-B483-EC4C-8AA3-DFEBB4FF9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5BD653-DFC4-174D-A336-74D1D6FB4B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0256" y="739854"/>
            <a:ext cx="2281465" cy="7756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8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03C750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3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0184" y="1987199"/>
            <a:ext cx="1096221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8234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478493"/>
            <a:ext cx="10972740" cy="475509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9343660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A1DB8-29E5-3B40-9F48-4C2C7A2E5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A5131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40A2D-DA63-B14B-8D6A-6668AAD5C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3E33-A8A5-6D44-A677-BCC2C15CE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3783C9-4323-6747-8FD8-E56C757F49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00BCC-CDB0-1747-9839-2B0BC92369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D6C52-376B-EC4D-A102-C2D5ACBD77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F9B3E-58C9-8544-827B-2770BE50DA0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138667" y="378331"/>
            <a:ext cx="1558000" cy="529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0" r:id="rId15"/>
    <p:sldLayoutId id="214748368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vimeo.com/channels/nursesconnect" TargetMode="External"/><Relationship Id="rId3" Type="http://schemas.openxmlformats.org/officeDocument/2006/relationships/hyperlink" Target="https://twitter.com/CoronaryConnect" TargetMode="External"/><Relationship Id="rId7" Type="http://schemas.openxmlformats.org/officeDocument/2006/relationships/hyperlink" Target="http://www.coronaryconnect.com/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coronaryconnect" TargetMode="External"/><Relationship Id="rId11" Type="http://schemas.openxmlformats.org/officeDocument/2006/relationships/hyperlink" Target="https://twitter.com/nursesconnect" TargetMode="External"/><Relationship Id="rId5" Type="http://schemas.openxmlformats.org/officeDocument/2006/relationships/hyperlink" Target="mailto:carrie.brubaker@cor2ed.com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linkedin.com/company/coronary-connect" TargetMode="External"/><Relationship Id="rId9" Type="http://schemas.openxmlformats.org/officeDocument/2006/relationships/hyperlink" Target="https://www.linkedin.com/company/40845750" TargetMode="External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Mutations in genes associated with the regulation of LDL-C levels including </a:t>
            </a:r>
            <a:r>
              <a:rPr lang="en-GB" i="1" dirty="0"/>
              <a:t>low-density lipoprotein receptor (LDL-R), HMGCR, apolipoprotein E (APOE)</a:t>
            </a:r>
            <a:r>
              <a:rPr lang="en-GB" dirty="0"/>
              <a:t> and </a:t>
            </a:r>
            <a:r>
              <a:rPr lang="en-GB" i="1" dirty="0"/>
              <a:t>PCSK9</a:t>
            </a:r>
            <a:endParaRPr lang="en-GB" i="1" baseline="30000" dirty="0"/>
          </a:p>
          <a:p>
            <a:pPr lvl="1"/>
            <a:r>
              <a:rPr lang="en-GB" dirty="0"/>
              <a:t>associated with naturally low LDL-C levels </a:t>
            </a:r>
          </a:p>
          <a:p>
            <a:r>
              <a:rPr lang="en-GB" b="1" dirty="0">
                <a:solidFill>
                  <a:schemeClr val="accent1"/>
                </a:solidFill>
              </a:rPr>
              <a:t>Loss of function mutations in PCSK9</a:t>
            </a:r>
            <a:endParaRPr lang="en-GB" b="1" baseline="30000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Occur in 1-3% of the human population</a:t>
            </a:r>
          </a:p>
          <a:p>
            <a:pPr lvl="1"/>
            <a:r>
              <a:rPr lang="en-GB" dirty="0"/>
              <a:t>Associated with naturally low LDL-C levels and reduced CVD risk</a:t>
            </a:r>
          </a:p>
          <a:p>
            <a:pPr lvl="2"/>
            <a:r>
              <a:rPr lang="cs-CZ" b="1" dirty="0">
                <a:solidFill>
                  <a:schemeClr val="accent1"/>
                </a:solidFill>
              </a:rPr>
              <a:t>ARIC </a:t>
            </a:r>
            <a:r>
              <a:rPr lang="en-GB" b="1" dirty="0">
                <a:solidFill>
                  <a:schemeClr val="accent1"/>
                </a:solidFill>
              </a:rPr>
              <a:t>Study </a:t>
            </a:r>
          </a:p>
          <a:p>
            <a:pPr lvl="3">
              <a:buFont typeface="System Font Regular"/>
              <a:buChar char="–"/>
            </a:pPr>
            <a:r>
              <a:rPr lang="en-GB" dirty="0"/>
              <a:t>A total of 12,887 individuals (3363 black and 9525 white subjects) who were followed for 15 years </a:t>
            </a:r>
          </a:p>
          <a:p>
            <a:pPr lvl="3">
              <a:buFont typeface="System Font Regular"/>
              <a:buChar char="–"/>
            </a:pPr>
            <a:r>
              <a:rPr lang="en-GB" dirty="0"/>
              <a:t>included </a:t>
            </a:r>
            <a:r>
              <a:rPr lang="en-GB" i="1" dirty="0"/>
              <a:t>PCSK9</a:t>
            </a:r>
            <a:r>
              <a:rPr lang="en-GB" dirty="0"/>
              <a:t> loss-of-function mutation carriers</a:t>
            </a:r>
          </a:p>
          <a:p>
            <a:pPr lvl="4"/>
            <a:r>
              <a:rPr lang="en-GB" dirty="0"/>
              <a:t>CHD risk reduction was 88% in black and 47% in white </a:t>
            </a:r>
            <a:r>
              <a:rPr lang="en-GB" i="1" dirty="0"/>
              <a:t>PCSK9</a:t>
            </a:r>
            <a:r>
              <a:rPr lang="en-GB" dirty="0"/>
              <a:t> loss-of-function mutation carriers</a:t>
            </a:r>
          </a:p>
          <a:p>
            <a:pPr lvl="4"/>
            <a:r>
              <a:rPr lang="en-GB" dirty="0"/>
              <a:t>no changes in overall mortality rates</a:t>
            </a:r>
          </a:p>
          <a:p>
            <a:pPr lvl="4"/>
            <a:r>
              <a:rPr lang="en-GB" dirty="0"/>
              <a:t>incidence of cancer or haemorrhagic stroke not reported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Naturally very low LDL-c levels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8F3815-0F72-394D-A941-4F89B97FBE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ARIC, Atherosclerosis risk in communities; CHD, coronary heart disease; CVD, cardiovascular disease; HMGCR, </a:t>
            </a:r>
            <a:r>
              <a:rPr lang="en-US" sz="1200" dirty="0">
                <a:solidFill>
                  <a:schemeClr val="tx2"/>
                </a:solidFill>
                <a:latin typeface="Aileron" charset="0"/>
                <a:ea typeface="Aileron" charset="0"/>
                <a:cs typeface="Aileron" charset="0"/>
              </a:rPr>
              <a:t>3-hydroxy-3-methyl-glutaryl-coenzyme A reductase; </a:t>
            </a:r>
            <a:r>
              <a:rPr lang="en-GB" dirty="0">
                <a:solidFill>
                  <a:schemeClr val="tx2"/>
                </a:solidFill>
              </a:rPr>
              <a:t>LDL-C, low density lipoprotein cholesterol; PCSK9, proprotein convertase subtilisin/</a:t>
            </a:r>
            <a:r>
              <a:rPr lang="en-GB" dirty="0" err="1">
                <a:solidFill>
                  <a:schemeClr val="tx2"/>
                </a:solidFill>
              </a:rPr>
              <a:t>kexin</a:t>
            </a:r>
            <a:r>
              <a:rPr lang="en-GB" dirty="0">
                <a:solidFill>
                  <a:schemeClr val="tx2"/>
                </a:solidFill>
              </a:rPr>
              <a:t> type 9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dirty="0">
                <a:solidFill>
                  <a:schemeClr val="tx2"/>
                </a:solidFill>
              </a:rPr>
              <a:t>McCormack T, et al. Int J Clin </a:t>
            </a:r>
            <a:r>
              <a:rPr lang="fr-FR" dirty="0" err="1">
                <a:solidFill>
                  <a:schemeClr val="tx2"/>
                </a:solidFill>
              </a:rPr>
              <a:t>Pract</a:t>
            </a:r>
            <a:r>
              <a:rPr lang="fr-FR" dirty="0">
                <a:solidFill>
                  <a:schemeClr val="tx2"/>
                </a:solidFill>
              </a:rPr>
              <a:t>. 2016;70(11):886-97; </a:t>
            </a:r>
            <a:r>
              <a:rPr lang="cs-CZ" dirty="0">
                <a:solidFill>
                  <a:schemeClr val="tx2"/>
                </a:solidFill>
              </a:rPr>
              <a:t>Cohen JC, et al. </a:t>
            </a:r>
            <a:r>
              <a:rPr lang="en-US" dirty="0">
                <a:solidFill>
                  <a:schemeClr val="tx2"/>
                </a:solidFill>
              </a:rPr>
              <a:t>N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Engl</a:t>
            </a:r>
            <a:r>
              <a:rPr lang="cs-CZ" dirty="0">
                <a:solidFill>
                  <a:schemeClr val="tx2"/>
                </a:solidFill>
              </a:rPr>
              <a:t> J Med. </a:t>
            </a:r>
            <a:r>
              <a:rPr lang="pt-BR" dirty="0">
                <a:solidFill>
                  <a:schemeClr val="tx2"/>
                </a:solidFill>
              </a:rPr>
              <a:t>2006;354(12):1264-72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78924-0627-7B46-BC3C-08D5EAB15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374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4CAB50-B485-438A-A478-D6C49AD671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48128" y="1244531"/>
            <a:ext cx="4536504" cy="2184469"/>
          </a:xfrm>
        </p:spPr>
        <p:txBody>
          <a:bodyPr/>
          <a:lstStyle/>
          <a:p>
            <a:r>
              <a:rPr lang="en-GB" sz="1800" dirty="0"/>
              <a:t>Meta-analysis of statin and </a:t>
            </a:r>
            <a:r>
              <a:rPr lang="en-GB" sz="1800" dirty="0" err="1"/>
              <a:t>nonstatin</a:t>
            </a:r>
            <a:r>
              <a:rPr lang="en-GB" sz="1800" dirty="0"/>
              <a:t> therapy</a:t>
            </a:r>
          </a:p>
          <a:p>
            <a:r>
              <a:rPr lang="en-GB" sz="1800" dirty="0"/>
              <a:t>Data sources:</a:t>
            </a:r>
          </a:p>
          <a:p>
            <a:pPr lvl="1">
              <a:spcBef>
                <a:spcPts val="200"/>
              </a:spcBef>
            </a:pPr>
            <a:r>
              <a:rPr lang="en-GB" sz="1600" dirty="0"/>
              <a:t>Statins – CTTC meta-analysis</a:t>
            </a:r>
          </a:p>
          <a:p>
            <a:pPr lvl="1">
              <a:spcBef>
                <a:spcPts val="200"/>
              </a:spcBef>
            </a:pPr>
            <a:r>
              <a:rPr lang="en-GB" sz="1600" dirty="0"/>
              <a:t>Non-statins: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IMPROVE-IT trial (ezetimibe)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FOURIER (</a:t>
            </a:r>
            <a:r>
              <a:rPr lang="en-GB" dirty="0" err="1"/>
              <a:t>evolocumab</a:t>
            </a:r>
            <a:r>
              <a:rPr lang="en-GB" dirty="0"/>
              <a:t>)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REVEAL (</a:t>
            </a:r>
            <a:r>
              <a:rPr lang="en-GB" dirty="0" err="1"/>
              <a:t>anacetrapib</a:t>
            </a:r>
            <a:r>
              <a:rPr lang="en-GB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CFF921-0C39-B445-B0C8-01C15EF7A3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9632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CETP, cholesteryl ester transfer protein; CTTC, cholesterol treatment trialists collaboration; HMGCR, 3-hydroxy-3-methylglutaryl-CoA reductase; </a:t>
            </a:r>
            <a:r>
              <a:rPr lang="en-GB" dirty="0">
                <a:solidFill>
                  <a:schemeClr val="tx2"/>
                </a:solidFill>
              </a:rPr>
              <a:t>LDL-C, low density lipoprotein cholesterol; </a:t>
            </a:r>
            <a:r>
              <a:rPr lang="en-GB" dirty="0"/>
              <a:t>NPC1L1, Niemann-Pick C1-Like 1; PCSK9, proprotein convertase subtilisin/</a:t>
            </a:r>
            <a:r>
              <a:rPr lang="en-GB" dirty="0" err="1"/>
              <a:t>kexin</a:t>
            </a:r>
            <a:r>
              <a:rPr lang="en-GB" dirty="0"/>
              <a:t> type 9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Sabatine</a:t>
            </a:r>
            <a:r>
              <a:rPr lang="en-GB" dirty="0"/>
              <a:t> MS, et al.</a:t>
            </a:r>
            <a:r>
              <a:rPr lang="en-GB" altLang="cs-CZ" dirty="0"/>
              <a:t> JAMA </a:t>
            </a:r>
            <a:r>
              <a:rPr lang="en-GB" altLang="cs-CZ" dirty="0" err="1"/>
              <a:t>Cardiol</a:t>
            </a:r>
            <a:r>
              <a:rPr lang="en-GB" altLang="cs-CZ" dirty="0"/>
              <a:t>. 2018;3(9):823-8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C8B88D-1094-4A00-BDA1-CC7D927B5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53" y="538415"/>
            <a:ext cx="6425392" cy="260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B5B60AE-8DC3-6E4B-89FF-CCE21C160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13182"/>
              </p:ext>
            </p:extLst>
          </p:nvPr>
        </p:nvGraphicFramePr>
        <p:xfrm>
          <a:off x="615153" y="3578948"/>
          <a:ext cx="10963200" cy="223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24">
                  <a:extLst>
                    <a:ext uri="{9D8B030D-6E8A-4147-A177-3AD203B41FA5}">
                      <a16:colId xmlns:a16="http://schemas.microsoft.com/office/drawing/2014/main" val="93186870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2662103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64498383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88749954"/>
                    </a:ext>
                  </a:extLst>
                </a:gridCol>
                <a:gridCol w="1121264">
                  <a:extLst>
                    <a:ext uri="{9D8B030D-6E8A-4147-A177-3AD203B41FA5}">
                      <a16:colId xmlns:a16="http://schemas.microsoft.com/office/drawing/2014/main" val="213980448"/>
                    </a:ext>
                  </a:extLst>
                </a:gridCol>
                <a:gridCol w="1121264">
                  <a:extLst>
                    <a:ext uri="{9D8B030D-6E8A-4147-A177-3AD203B41FA5}">
                      <a16:colId xmlns:a16="http://schemas.microsoft.com/office/drawing/2014/main" val="3942728087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3377260673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1729508636"/>
                    </a:ext>
                  </a:extLst>
                </a:gridCol>
              </a:tblGrid>
              <a:tr h="135896">
                <a:tc gridSpan="8">
                  <a:txBody>
                    <a:bodyPr/>
                    <a:lstStyle/>
                    <a:p>
                      <a:r>
                        <a:rPr lang="en-US" sz="1600" dirty="0"/>
                        <a:t>Trial characteristics</a:t>
                      </a: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440" marR="5544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440" marR="5544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440" marR="5544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440" marR="5544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440" marR="5544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440" marR="5544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19104"/>
                  </a:ext>
                </a:extLst>
              </a:tr>
              <a:tr h="324036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Trial</a:t>
                      </a:r>
                    </a:p>
                  </a:txBody>
                  <a:tcPr marL="55440" marR="55440" marT="36000" marB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No. of participants</a:t>
                      </a:r>
                    </a:p>
                  </a:txBody>
                  <a:tcPr marL="55440" marR="55440" marT="36000" marB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Type of intervention</a:t>
                      </a:r>
                    </a:p>
                  </a:txBody>
                  <a:tcPr marL="55440" marR="55440" marT="36000" marB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Drug</a:t>
                      </a:r>
                    </a:p>
                  </a:txBody>
                  <a:tcPr marL="55440" marR="55440" marT="36000" marB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Achieved LDL-C, </a:t>
                      </a: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marL="55440" marR="55440" marT="36000" marB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5440" marR="55440" marT="36000" marB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Median duration of follow-up, y</a:t>
                      </a:r>
                    </a:p>
                  </a:txBody>
                  <a:tcPr marL="55440" marR="55440" marT="36000" marB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Overall no. 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of major vascular events</a:t>
                      </a:r>
                    </a:p>
                  </a:txBody>
                  <a:tcPr marL="55440" marR="55440" marT="36000" marB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33200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Control arm</a:t>
                      </a:r>
                    </a:p>
                  </a:txBody>
                  <a:tcPr marL="55440" marR="55440" marT="36000" marB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Experimental arm</a:t>
                      </a:r>
                    </a:p>
                  </a:txBody>
                  <a:tcPr marL="55440" marR="55440" marT="36000" marB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96">
                <a:tc>
                  <a:txBody>
                    <a:bodyPr/>
                    <a:lstStyle/>
                    <a:p>
                      <a:r>
                        <a:rPr lang="en-US" sz="1400" dirty="0"/>
                        <a:t>CTTC (&lt;2 mmol/L)</a:t>
                      </a:r>
                    </a:p>
                  </a:txBody>
                  <a:tcPr marL="55440" marR="5544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NR</a:t>
                      </a:r>
                    </a:p>
                  </a:txBody>
                  <a:tcPr marL="55440" marR="5544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HMGCR inhibitor (statin)</a:t>
                      </a:r>
                    </a:p>
                  </a:txBody>
                  <a:tcPr marL="55440" marR="5544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Various</a:t>
                      </a:r>
                    </a:p>
                  </a:txBody>
                  <a:tcPr marL="55440" marR="5544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1.7</a:t>
                      </a:r>
                    </a:p>
                  </a:txBody>
                  <a:tcPr marL="55440" marR="5544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NR</a:t>
                      </a:r>
                    </a:p>
                  </a:txBody>
                  <a:tcPr marL="55440" marR="5544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4.9</a:t>
                      </a:r>
                    </a:p>
                  </a:txBody>
                  <a:tcPr marL="55440" marR="5544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1,922</a:t>
                      </a:r>
                    </a:p>
                  </a:txBody>
                  <a:tcPr marL="55440" marR="5544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19607564"/>
                  </a:ext>
                </a:extLst>
              </a:tr>
              <a:tr h="135896">
                <a:tc>
                  <a:txBody>
                    <a:bodyPr/>
                    <a:lstStyle/>
                    <a:p>
                      <a:r>
                        <a:rPr lang="en-US" sz="1400" dirty="0"/>
                        <a:t>IMPROVE-IT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18,144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NPC1L1 inhibitor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Ezetimibe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6.0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5,104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795048204"/>
                  </a:ext>
                </a:extLst>
              </a:tr>
              <a:tr h="135896">
                <a:tc>
                  <a:txBody>
                    <a:bodyPr/>
                    <a:lstStyle/>
                    <a:p>
                      <a:r>
                        <a:rPr lang="en-US" sz="1400" dirty="0"/>
                        <a:t>FOURIER (&lt;1.8 mmol/L)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2,034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PCSK9 inhibitor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Evolocumab</a:t>
                      </a:r>
                      <a:endParaRPr lang="en-US" sz="1400" dirty="0"/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1.7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2.1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184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2816974053"/>
                  </a:ext>
                </a:extLst>
              </a:tr>
              <a:tr h="135896">
                <a:tc>
                  <a:txBody>
                    <a:bodyPr/>
                    <a:lstStyle/>
                    <a:p>
                      <a:r>
                        <a:rPr lang="en-US" sz="1400" dirty="0"/>
                        <a:t>REVEAL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30,449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CETP inhibitor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Anacetrapib</a:t>
                      </a:r>
                      <a:endParaRPr lang="en-US" sz="1400" dirty="0"/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1.6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4.1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4,282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1367448996"/>
                  </a:ext>
                </a:extLst>
              </a:tr>
            </a:tbl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E7F6F77-1C58-FC40-87AB-2A50A4CD4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956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E521B5-4A91-4623-BD4F-35E49B6194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0130" y="3637012"/>
            <a:ext cx="5202494" cy="2384275"/>
          </a:xfrm>
        </p:spPr>
        <p:txBody>
          <a:bodyPr anchor="b" anchorCtr="0"/>
          <a:lstStyle/>
          <a:p>
            <a:pPr>
              <a:lnSpc>
                <a:spcPct val="90000"/>
              </a:lnSpc>
            </a:pPr>
            <a:r>
              <a:rPr lang="en-US" sz="1600" i="1" dirty="0"/>
              <a:t>In</a:t>
            </a:r>
            <a:r>
              <a:rPr lang="cs-CZ" sz="1600" i="1" dirty="0"/>
              <a:t> </a:t>
            </a:r>
            <a:r>
              <a:rPr lang="en-US" sz="1600" i="1" dirty="0"/>
              <a:t>summary, there is a </a:t>
            </a:r>
            <a:r>
              <a:rPr lang="en-US" sz="1600" b="1" i="1" dirty="0">
                <a:solidFill>
                  <a:schemeClr val="accent1"/>
                </a:solidFill>
              </a:rPr>
              <a:t>consistent relative risk reduction </a:t>
            </a:r>
            <a:br>
              <a:rPr lang="en-US" sz="1600" b="1" i="1" dirty="0">
                <a:solidFill>
                  <a:schemeClr val="accent1"/>
                </a:solidFill>
              </a:rPr>
            </a:br>
            <a:r>
              <a:rPr lang="en-US" sz="1600" b="1" i="1" dirty="0">
                <a:solidFill>
                  <a:schemeClr val="accent1"/>
                </a:solidFill>
              </a:rPr>
              <a:t>in major</a:t>
            </a:r>
            <a:r>
              <a:rPr lang="cs-CZ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>
                <a:solidFill>
                  <a:schemeClr val="accent1"/>
                </a:solidFill>
              </a:rPr>
              <a:t>vascular events per further reduction in LDL-C </a:t>
            </a:r>
            <a:br>
              <a:rPr lang="en-US" sz="1600" b="1" i="1" dirty="0">
                <a:solidFill>
                  <a:schemeClr val="accent1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in patient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en-US" sz="1600" i="1" dirty="0">
                <a:solidFill>
                  <a:schemeClr val="tx2"/>
                </a:solidFill>
              </a:rPr>
              <a:t>populations </a:t>
            </a:r>
            <a:r>
              <a:rPr lang="en-US" sz="1600" b="1" i="1" dirty="0">
                <a:solidFill>
                  <a:schemeClr val="accent1"/>
                </a:solidFill>
              </a:rPr>
              <a:t>starting as low</a:t>
            </a:r>
            <a:r>
              <a:rPr lang="cs-CZ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>
                <a:solidFill>
                  <a:schemeClr val="accent1"/>
                </a:solidFill>
              </a:rPr>
              <a:t>as a median of </a:t>
            </a:r>
            <a:br>
              <a:rPr lang="en-US" sz="1600" b="1" i="1" dirty="0">
                <a:solidFill>
                  <a:schemeClr val="accent1"/>
                </a:solidFill>
              </a:rPr>
            </a:br>
            <a:r>
              <a:rPr lang="en-US" sz="1600" b="1" i="1" dirty="0">
                <a:solidFill>
                  <a:schemeClr val="accent1"/>
                </a:solidFill>
              </a:rPr>
              <a:t>1.6 mmol/L</a:t>
            </a:r>
            <a:r>
              <a:rPr lang="en-US" sz="1600" i="1" dirty="0">
                <a:solidFill>
                  <a:schemeClr val="tx2"/>
                </a:solidFill>
              </a:rPr>
              <a:t> (63mg/</a:t>
            </a:r>
            <a:r>
              <a:rPr lang="en-US" sz="1600" i="1" dirty="0" err="1">
                <a:solidFill>
                  <a:schemeClr val="tx2"/>
                </a:solidFill>
              </a:rPr>
              <a:t>dL</a:t>
            </a:r>
            <a:r>
              <a:rPr lang="en-US" sz="1600" i="1" dirty="0">
                <a:solidFill>
                  <a:schemeClr val="tx2"/>
                </a:solidFill>
              </a:rPr>
              <a:t>) </a:t>
            </a:r>
            <a:r>
              <a:rPr lang="en-US" sz="1600" b="1" i="1" dirty="0">
                <a:solidFill>
                  <a:schemeClr val="accent1"/>
                </a:solidFill>
              </a:rPr>
              <a:t>and achieving levels as low</a:t>
            </a:r>
            <a:r>
              <a:rPr lang="cs-CZ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>
                <a:solidFill>
                  <a:schemeClr val="accent1"/>
                </a:solidFill>
              </a:rPr>
              <a:t>as a median of 0.5 mmol/L</a:t>
            </a:r>
            <a:r>
              <a:rPr lang="en-US" sz="1600" i="1" dirty="0"/>
              <a:t> (21</a:t>
            </a:r>
            <a:r>
              <a:rPr lang="cs-CZ" sz="1600" i="1" dirty="0"/>
              <a:t> </a:t>
            </a:r>
            <a:r>
              <a:rPr lang="en-US" sz="1600" i="1" dirty="0"/>
              <a:t>mg/</a:t>
            </a:r>
            <a:r>
              <a:rPr lang="en-US" sz="1600" i="1" dirty="0" err="1"/>
              <a:t>dL</a:t>
            </a:r>
            <a:r>
              <a:rPr lang="en-US" sz="1600" i="1" dirty="0"/>
              <a:t>), with no </a:t>
            </a:r>
            <a:r>
              <a:rPr lang="en-US" sz="1600" b="1" i="1" dirty="0">
                <a:solidFill>
                  <a:schemeClr val="accent1"/>
                </a:solidFill>
              </a:rPr>
              <a:t>offsetting adverse effects </a:t>
            </a:r>
            <a:endParaRPr lang="cs-CZ" sz="1600" b="1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i="1" dirty="0"/>
              <a:t>These data suggest</a:t>
            </a:r>
            <a:r>
              <a:rPr lang="cs-CZ" sz="1600" i="1" dirty="0"/>
              <a:t> </a:t>
            </a:r>
            <a:r>
              <a:rPr lang="cs-CZ" sz="1600" b="1" i="1" dirty="0">
                <a:solidFill>
                  <a:schemeClr val="accent1"/>
                </a:solidFill>
              </a:rPr>
              <a:t>f</a:t>
            </a:r>
            <a:r>
              <a:rPr lang="en-US" sz="1600" b="1" i="1" dirty="0" err="1">
                <a:solidFill>
                  <a:schemeClr val="accent1"/>
                </a:solidFill>
              </a:rPr>
              <a:t>urther</a:t>
            </a:r>
            <a:r>
              <a:rPr lang="en-US" sz="1600" b="1" i="1" dirty="0">
                <a:solidFill>
                  <a:schemeClr val="accent1"/>
                </a:solidFill>
              </a:rPr>
              <a:t> lowering of LDL-C thresholds for initiating more</a:t>
            </a:r>
            <a:r>
              <a:rPr lang="cs-CZ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>
                <a:solidFill>
                  <a:schemeClr val="accent1"/>
                </a:solidFill>
              </a:rPr>
              <a:t>intensive therapy,</a:t>
            </a:r>
            <a:r>
              <a:rPr lang="en-US" sz="1600" i="1" dirty="0"/>
              <a:t> or simply </a:t>
            </a:r>
            <a:r>
              <a:rPr lang="en-US" sz="1600" b="1" i="1" dirty="0">
                <a:solidFill>
                  <a:schemeClr val="accent1"/>
                </a:solidFill>
              </a:rPr>
              <a:t>targeting LDL-C at least as low</a:t>
            </a:r>
            <a:r>
              <a:rPr lang="cs-CZ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>
                <a:solidFill>
                  <a:schemeClr val="accent1"/>
                </a:solidFill>
              </a:rPr>
              <a:t>as</a:t>
            </a:r>
            <a:r>
              <a:rPr lang="cs-CZ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>
                <a:solidFill>
                  <a:schemeClr val="accent1"/>
                </a:solidFill>
              </a:rPr>
              <a:t>approximately 0.5 mmol/L </a:t>
            </a:r>
            <a:r>
              <a:rPr lang="en-US" sz="1600" i="1" dirty="0"/>
              <a:t>or </a:t>
            </a:r>
            <a:br>
              <a:rPr lang="en-US" sz="1600" i="1" dirty="0"/>
            </a:br>
            <a:r>
              <a:rPr lang="en-US" sz="1600" i="1" dirty="0"/>
              <a:t>20 mg/</a:t>
            </a:r>
            <a:r>
              <a:rPr lang="en-US" sz="1600" i="1" dirty="0" err="1"/>
              <a:t>dL</a:t>
            </a:r>
            <a:r>
              <a:rPr lang="en-US" sz="1600" i="1" dirty="0"/>
              <a:t>, </a:t>
            </a:r>
            <a:r>
              <a:rPr lang="en-US" sz="1600" b="1" i="1" dirty="0">
                <a:solidFill>
                  <a:schemeClr val="accent1"/>
                </a:solidFill>
              </a:rPr>
              <a:t>would further reduce</a:t>
            </a:r>
            <a:r>
              <a:rPr lang="cs-CZ" sz="1600" b="1" i="1" dirty="0">
                <a:solidFill>
                  <a:schemeClr val="accent1"/>
                </a:solidFill>
              </a:rPr>
              <a:t> </a:t>
            </a:r>
            <a:r>
              <a:rPr lang="en-GB" sz="1600" b="1" i="1" dirty="0">
                <a:solidFill>
                  <a:schemeClr val="accent1"/>
                </a:solidFill>
              </a:rPr>
              <a:t>CV</a:t>
            </a:r>
            <a:r>
              <a:rPr lang="cs-CZ" sz="1600" b="1" i="1" dirty="0">
                <a:solidFill>
                  <a:schemeClr val="accent1"/>
                </a:solidFill>
              </a:rPr>
              <a:t> risk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41242F-48FD-4E9B-8F7C-1D446351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outcomes in non-statin trials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B001EF-6C17-2543-ADDB-EB0C8300D7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CV, cardiovascular; </a:t>
            </a:r>
            <a:r>
              <a:rPr lang="en-GB" dirty="0">
                <a:solidFill>
                  <a:schemeClr val="tx2"/>
                </a:solidFill>
              </a:rPr>
              <a:t>LDL-C, low density lipoprotein cholesterol; </a:t>
            </a:r>
            <a:r>
              <a:rPr lang="en-GB" dirty="0"/>
              <a:t>RR, risk ratio</a:t>
            </a:r>
          </a:p>
          <a:p>
            <a:pPr>
              <a:spcBef>
                <a:spcPts val="300"/>
              </a:spcBef>
            </a:pPr>
            <a:r>
              <a:rPr lang="cs-CZ" dirty="0" err="1"/>
              <a:t>Sabatine</a:t>
            </a:r>
            <a:r>
              <a:rPr lang="cs-CZ" dirty="0"/>
              <a:t> MS,</a:t>
            </a:r>
            <a:r>
              <a:rPr lang="en-GB" dirty="0"/>
              <a:t> et al.</a:t>
            </a:r>
            <a:r>
              <a:rPr lang="cs-CZ" altLang="cs-CZ" dirty="0"/>
              <a:t> JAMA </a:t>
            </a:r>
            <a:r>
              <a:rPr lang="cs-CZ" altLang="cs-CZ" dirty="0" err="1"/>
              <a:t>Cardiol</a:t>
            </a:r>
            <a:r>
              <a:rPr lang="cs-CZ" altLang="cs-CZ" dirty="0"/>
              <a:t>. 2018;3(9):823-8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46C476-AECF-4FAD-AA5A-D8DBB8ABD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80" y="1338131"/>
            <a:ext cx="6056650" cy="431486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7439A1-284F-3141-8315-C0AAF0819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389FA0-595A-904F-8108-FCD688D54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83521"/>
              </p:ext>
            </p:extLst>
          </p:nvPr>
        </p:nvGraphicFramePr>
        <p:xfrm>
          <a:off x="6498230" y="1279088"/>
          <a:ext cx="5214395" cy="222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018">
                  <a:extLst>
                    <a:ext uri="{9D8B030D-6E8A-4147-A177-3AD203B41FA5}">
                      <a16:colId xmlns:a16="http://schemas.microsoft.com/office/drawing/2014/main" val="386399585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5931213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079852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82780040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1509042457"/>
                    </a:ext>
                  </a:extLst>
                </a:gridCol>
              </a:tblGrid>
              <a:tr h="16764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Patients with event, no.</a:t>
                      </a: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5440" marR="55440" marT="36000" marB="36000"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Meta-analysis data</a:t>
                      </a: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399148495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Safety outcome</a:t>
                      </a:r>
                    </a:p>
                  </a:txBody>
                  <a:tcPr marL="5544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Experimental arm</a:t>
                      </a:r>
                    </a:p>
                  </a:txBody>
                  <a:tcPr marL="5544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Control arm</a:t>
                      </a:r>
                    </a:p>
                  </a:txBody>
                  <a:tcPr marL="5544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Risk ratio 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5544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 value</a:t>
                      </a:r>
                    </a:p>
                  </a:txBody>
                  <a:tcPr marL="5544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08081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r>
                        <a:rPr lang="en-US" sz="1200" dirty="0"/>
                        <a:t>Any serious adverse event</a:t>
                      </a:r>
                    </a:p>
                  </a:txBody>
                  <a:tcPr marL="55440" marR="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12,809</a:t>
                      </a:r>
                    </a:p>
                  </a:txBody>
                  <a:tcPr marL="55440" marR="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12,836</a:t>
                      </a:r>
                    </a:p>
                  </a:txBody>
                  <a:tcPr marL="55440" marR="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1.00 (0.98-1.02)</a:t>
                      </a:r>
                    </a:p>
                  </a:txBody>
                  <a:tcPr marL="55440" marR="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0.89</a:t>
                      </a:r>
                    </a:p>
                  </a:txBody>
                  <a:tcPr marL="55440" marR="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9528169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r>
                        <a:rPr lang="en-US" sz="1200" dirty="0"/>
                        <a:t>Myalgias or myopathy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116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135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0.85 (0.66-1.08)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0.19</a:t>
                      </a:r>
                    </a:p>
                  </a:txBody>
                  <a:tcPr marL="55440" marR="0" marT="36000" marB="36000"/>
                </a:tc>
                <a:extLst>
                  <a:ext uri="{0D108BD9-81ED-4DB2-BD59-A6C34878D82A}">
                    <a16:rowId xmlns:a16="http://schemas.microsoft.com/office/drawing/2014/main" val="4043397686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r>
                        <a:rPr lang="en-US" sz="1200" dirty="0"/>
                        <a:t>Aminotransferase elevation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488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510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0.96 (0.85-1.08)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0.48</a:t>
                      </a:r>
                    </a:p>
                  </a:txBody>
                  <a:tcPr marL="55440" marR="0" marT="36000" marB="36000"/>
                </a:tc>
                <a:extLst>
                  <a:ext uri="{0D108BD9-81ED-4DB2-BD59-A6C34878D82A}">
                    <a16:rowId xmlns:a16="http://schemas.microsoft.com/office/drawing/2014/main" val="3961284020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r>
                        <a:rPr lang="en-US" sz="1200" dirty="0"/>
                        <a:t>New-onset diabetes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1,272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1,320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0.97 (0.90-1.05)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0.46</a:t>
                      </a:r>
                    </a:p>
                  </a:txBody>
                  <a:tcPr marL="55440" marR="0" marT="36000" marB="36000"/>
                </a:tc>
                <a:extLst>
                  <a:ext uri="{0D108BD9-81ED-4DB2-BD59-A6C34878D82A}">
                    <a16:rowId xmlns:a16="http://schemas.microsoft.com/office/drawing/2014/main" val="1685385699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Haemorrhagic</a:t>
                      </a:r>
                      <a:r>
                        <a:rPr lang="en-US" sz="1200" dirty="0"/>
                        <a:t> stroke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132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118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1.11 (0.87-1.43)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0.40</a:t>
                      </a:r>
                    </a:p>
                  </a:txBody>
                  <a:tcPr marL="55440" marR="0" marT="36000" marB="36000"/>
                </a:tc>
                <a:extLst>
                  <a:ext uri="{0D108BD9-81ED-4DB2-BD59-A6C34878D82A}">
                    <a16:rowId xmlns:a16="http://schemas.microsoft.com/office/drawing/2014/main" val="149430350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r>
                        <a:rPr lang="en-US" sz="1200" dirty="0"/>
                        <a:t>Cancer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1,747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1,715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1.02 (0.96-1.09)</a:t>
                      </a:r>
                    </a:p>
                  </a:txBody>
                  <a:tcPr marL="5544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0.55</a:t>
                      </a:r>
                    </a:p>
                  </a:txBody>
                  <a:tcPr marL="55440" marR="0" marT="36000" marB="36000"/>
                </a:tc>
                <a:extLst>
                  <a:ext uri="{0D108BD9-81ED-4DB2-BD59-A6C34878D82A}">
                    <a16:rowId xmlns:a16="http://schemas.microsoft.com/office/drawing/2014/main" val="86382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8671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CC1B1F6-40B2-4D6E-8600-5A57AB229C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416" y="980728"/>
            <a:ext cx="10963200" cy="4525200"/>
          </a:xfrm>
        </p:spPr>
        <p:txBody>
          <a:bodyPr/>
          <a:lstStyle/>
          <a:p>
            <a:r>
              <a:rPr lang="en-GB" dirty="0">
                <a:latin typeface="+mn-lt"/>
              </a:rPr>
              <a:t>The b</a:t>
            </a:r>
            <a:r>
              <a:rPr lang="cs-CZ" dirty="0">
                <a:latin typeface="+mn-lt"/>
              </a:rPr>
              <a:t>rain is the most </a:t>
            </a:r>
            <a:r>
              <a:rPr lang="en-GB" dirty="0">
                <a:latin typeface="+mn-lt"/>
              </a:rPr>
              <a:t>cholesterol</a:t>
            </a:r>
            <a:r>
              <a:rPr lang="cs-CZ" dirty="0">
                <a:latin typeface="+mn-lt"/>
              </a:rPr>
              <a:t>-rich organ in the body</a:t>
            </a:r>
            <a:r>
              <a:rPr lang="en-GB" dirty="0">
                <a:latin typeface="+mn-lt"/>
              </a:rPr>
              <a:t> and constitutes approx. 25% of the body’s cholesterol</a:t>
            </a:r>
            <a:endParaRPr lang="cs-CZ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Cholesterol is an essential component for neuronal physiology</a:t>
            </a:r>
          </a:p>
          <a:p>
            <a:r>
              <a:rPr lang="en-US" dirty="0">
                <a:latin typeface="+mn-lt"/>
              </a:rPr>
              <a:t>Cholesterol metabolism in brain is independent from that in peripheral tissues due to the blood-brain barrier and cholesterol levels must be accurately maintained in order to keep brain function well</a:t>
            </a:r>
          </a:p>
          <a:p>
            <a:r>
              <a:rPr lang="en-US" dirty="0">
                <a:latin typeface="+mn-lt"/>
              </a:rPr>
              <a:t>Defects in brain cholesterol metabolism has been linked to neurodegenerative diseases, such as Alzheimer’s disease, Huntington’s disease, Parkinson’s disease, and some cognitive deficits typical of the old age</a:t>
            </a:r>
            <a:endParaRPr lang="cs-CZ" b="1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C4A312D-B2D2-4A92-B454-38295F60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NEUROCOGNITIVE </a:t>
            </a:r>
            <a:r>
              <a:rPr lang="en-US" b="1" i="0" dirty="0">
                <a:effectLst/>
                <a:latin typeface="Calibri" panose="020F0502020204030204" pitchFamily="34" charset="0"/>
              </a:rPr>
              <a:t>disorders a</a:t>
            </a:r>
            <a:r>
              <a:rPr lang="cs-CZ" b="1" i="0" dirty="0">
                <a:effectLst/>
                <a:latin typeface="Calibri" panose="020F0502020204030204" pitchFamily="34" charset="0"/>
              </a:rPr>
              <a:t>ND </a:t>
            </a:r>
            <a:r>
              <a:rPr lang="en-US" b="1" i="0" dirty="0">
                <a:effectLst/>
                <a:latin typeface="Calibri" panose="020F0502020204030204" pitchFamily="34" charset="0"/>
              </a:rPr>
              <a:t>low LDL-C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8B6B59-C891-42C9-9855-B70409B2F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5096BD-5FE7-4207-874E-50A8A3103B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516376" cy="313009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LDL-C, low density lipoprotein cholesterol</a:t>
            </a:r>
            <a:endParaRPr lang="en-US" b="0" i="0" dirty="0">
              <a:solidFill>
                <a:schemeClr val="tx2"/>
              </a:solidFill>
              <a:effectLst/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b="0" i="0" dirty="0" err="1">
                <a:solidFill>
                  <a:schemeClr val="tx2"/>
                </a:solidFill>
                <a:effectLst/>
                <a:latin typeface="+mn-lt"/>
              </a:rPr>
              <a:t>Björkhem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I, et al.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+mn-lt"/>
              </a:rPr>
              <a:t>Arterioscler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+mn-lt"/>
              </a:rPr>
              <a:t>Thromb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+mn-lt"/>
              </a:rPr>
              <a:t>Vasc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Biol. 2004:24:806-15; </a:t>
            </a:r>
            <a:r>
              <a:rPr lang="en-US" sz="1200" b="0" i="0" u="none" strike="noStrike" baseline="0" dirty="0">
                <a:solidFill>
                  <a:schemeClr val="tx2"/>
                </a:solidFill>
                <a:latin typeface="+mn-lt"/>
              </a:rPr>
              <a:t>Zhang J</a:t>
            </a:r>
            <a:r>
              <a:rPr lang="cs-CZ" sz="1200" b="0" i="0" u="none" strike="noStrike" baseline="0" dirty="0">
                <a:solidFill>
                  <a:schemeClr val="tx2"/>
                </a:solidFill>
                <a:latin typeface="+mn-lt"/>
              </a:rPr>
              <a:t> et al.</a:t>
            </a:r>
            <a:r>
              <a:rPr lang="en-US" sz="1200" b="0" i="0" u="none" strike="noStrike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1200" b="0" i="0" u="none" strike="noStrike" baseline="0" dirty="0">
                <a:solidFill>
                  <a:schemeClr val="tx2"/>
                </a:solidFill>
                <a:latin typeface="+mn-lt"/>
              </a:rPr>
              <a:t>Protein Cell</a:t>
            </a:r>
            <a:r>
              <a:rPr lang="en-US" sz="1200" b="0" i="0" u="none" strike="noStrike" baseline="0" dirty="0">
                <a:solidFill>
                  <a:schemeClr val="tx2"/>
                </a:solidFill>
                <a:latin typeface="+mn-lt"/>
              </a:rPr>
              <a:t>.</a:t>
            </a:r>
            <a:r>
              <a:rPr lang="pl-PL" sz="1200" b="0" i="0" u="none" strike="noStrike" baseline="0" dirty="0">
                <a:solidFill>
                  <a:schemeClr val="tx2"/>
                </a:solidFill>
                <a:latin typeface="+mn-lt"/>
              </a:rPr>
              <a:t> 2015;6(4):254</a:t>
            </a:r>
            <a:r>
              <a:rPr lang="en-US" sz="1200" b="0" i="0" u="none" strike="noStrike" baseline="0" dirty="0">
                <a:solidFill>
                  <a:schemeClr val="tx2"/>
                </a:solidFill>
                <a:latin typeface="+mn-lt"/>
              </a:rPr>
              <a:t>-</a:t>
            </a:r>
            <a:r>
              <a:rPr lang="pl-PL" sz="1200" b="0" i="0" u="none" strike="noStrike" baseline="0" dirty="0">
                <a:solidFill>
                  <a:schemeClr val="tx2"/>
                </a:solidFill>
                <a:latin typeface="+mn-lt"/>
              </a:rPr>
              <a:t>64;</a:t>
            </a:r>
            <a:r>
              <a:rPr lang="en-GB" sz="1200" b="0" i="0" u="none" strike="noStrike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b="0" i="0" u="none" strike="noStrike" baseline="0" dirty="0">
                <a:solidFill>
                  <a:schemeClr val="tx2"/>
                </a:solidFill>
                <a:latin typeface="+mn-lt"/>
              </a:rPr>
              <a:t>Olsson AG</a:t>
            </a:r>
            <a:r>
              <a:rPr lang="cs-CZ" sz="1200" b="0" i="0" u="none" strike="noStrike" baseline="0" dirty="0">
                <a:solidFill>
                  <a:schemeClr val="tx2"/>
                </a:solidFill>
                <a:latin typeface="+mn-lt"/>
              </a:rPr>
              <a:t> et al.</a:t>
            </a:r>
            <a:r>
              <a:rPr lang="en-US" sz="1200" b="0" i="0" u="none" strike="noStrike" baseline="0" dirty="0">
                <a:solidFill>
                  <a:schemeClr val="tx2"/>
                </a:solidFill>
                <a:latin typeface="+mn-lt"/>
              </a:rPr>
              <a:t> J Intern Med. 2017;281(6):</a:t>
            </a:r>
            <a:r>
              <a:rPr lang="pl-PL" sz="1200" b="0" i="0" u="none" strike="noStrike" baseline="0" dirty="0">
                <a:solidFill>
                  <a:schemeClr val="tx2"/>
                </a:solidFill>
                <a:latin typeface="+mn-lt"/>
              </a:rPr>
              <a:t>534</a:t>
            </a:r>
            <a:r>
              <a:rPr lang="en-US" sz="1200" b="0" i="0" u="none" strike="noStrike" baseline="0" dirty="0">
                <a:solidFill>
                  <a:schemeClr val="tx2"/>
                </a:solidFill>
                <a:latin typeface="+mn-lt"/>
              </a:rPr>
              <a:t>-</a:t>
            </a:r>
            <a:r>
              <a:rPr lang="pl-PL" sz="1200" b="0" i="0" u="none" strike="noStrike" baseline="0" dirty="0">
                <a:solidFill>
                  <a:schemeClr val="tx2"/>
                </a:solidFill>
                <a:latin typeface="+mn-lt"/>
              </a:rPr>
              <a:t>53</a:t>
            </a:r>
            <a:endParaRPr lang="cs-CZ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6483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F8AEF9B-82DC-4B7B-AE29-3CCC95FFEA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9376" y="1412776"/>
            <a:ext cx="5342384" cy="4608512"/>
          </a:xfrm>
        </p:spPr>
        <p:txBody>
          <a:bodyPr/>
          <a:lstStyle/>
          <a:p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Systematic review and meta-analysis of short and long-term cognitive effects</a:t>
            </a:r>
            <a:r>
              <a:rPr lang="cs-CZ" sz="1600" b="1" i="0" baseline="30000" dirty="0">
                <a:solidFill>
                  <a:schemeClr val="tx2"/>
                </a:solidFill>
                <a:effectLst/>
                <a:latin typeface="+mn-lt"/>
              </a:rPr>
              <a:t>1</a:t>
            </a:r>
          </a:p>
          <a:p>
            <a:pPr lvl="1"/>
            <a:r>
              <a:rPr lang="en-US" sz="1600" i="0" dirty="0">
                <a:solidFill>
                  <a:schemeClr val="tx2"/>
                </a:solidFill>
                <a:effectLst/>
                <a:latin typeface="+mn-lt"/>
              </a:rPr>
              <a:t>11 studies (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3 short-term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,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 8 long-term)</a:t>
            </a:r>
            <a:endParaRPr lang="cs-CZ" sz="1600" b="0" i="0" dirty="0">
              <a:solidFill>
                <a:schemeClr val="tx2"/>
              </a:solidFill>
              <a:effectLst/>
              <a:latin typeface="+mn-lt"/>
            </a:endParaRPr>
          </a:p>
          <a:p>
            <a:pPr lvl="1"/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patients without baseline cognitive dysfunction </a:t>
            </a:r>
            <a:endParaRPr lang="cs-CZ" sz="1600" b="0" i="0" dirty="0">
              <a:solidFill>
                <a:schemeClr val="tx2"/>
              </a:solidFill>
              <a:effectLst/>
              <a:latin typeface="+mn-lt"/>
            </a:endParaRPr>
          </a:p>
          <a:p>
            <a:pPr lvl="1"/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Short-term cognition studies</a:t>
            </a:r>
            <a:endParaRPr lang="cs-CZ" sz="1600" b="1" i="0" dirty="0">
              <a:solidFill>
                <a:schemeClr val="tx2"/>
              </a:solidFill>
              <a:effectLst/>
              <a:latin typeface="+mn-lt"/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latin typeface="+mn-lt"/>
              </a:rPr>
              <a:t>s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hort-term trials did not show a consistent effect of statins on cognition</a:t>
            </a:r>
          </a:p>
          <a:p>
            <a:pPr lvl="1"/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Long-term cognition studies</a:t>
            </a:r>
          </a:p>
          <a:p>
            <a:pPr lvl="2"/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long-term data may support a beneficial role for statins in the prevention of dementia</a:t>
            </a:r>
            <a:endParaRPr lang="cs-CZ" b="1" i="0" dirty="0">
              <a:solidFill>
                <a:schemeClr val="accent1"/>
              </a:solidFill>
              <a:effectLst/>
              <a:latin typeface="+mn-lt"/>
            </a:endParaRPr>
          </a:p>
          <a:p>
            <a:pPr lvl="2"/>
            <a:r>
              <a:rPr lang="en-US" dirty="0">
                <a:solidFill>
                  <a:schemeClr val="tx2"/>
                </a:solidFill>
                <a:latin typeface="+mn-lt"/>
              </a:rPr>
              <a:t>23,443 pts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;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mean exposure 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to statins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: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3 to 24.9 years</a:t>
            </a:r>
            <a:endParaRPr lang="cs-CZ" dirty="0">
              <a:solidFill>
                <a:schemeClr val="tx2"/>
              </a:solidFill>
              <a:latin typeface="+mn-lt"/>
            </a:endParaRPr>
          </a:p>
          <a:p>
            <a:pPr lvl="2"/>
            <a:r>
              <a:rPr lang="cs-CZ" dirty="0">
                <a:solidFill>
                  <a:schemeClr val="tx2"/>
                </a:solidFill>
                <a:latin typeface="+mn-lt"/>
              </a:rPr>
              <a:t>3 studies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found no association between statin use and incident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dementi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a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;  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5 studies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found a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favourable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effect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+mn-lt"/>
              </a:rPr>
              <a:t>pooled results revealed a 29% reduction in incident dementia in statin-treated patients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;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HR 0.71 (95% CI 0.61-0.82)</a:t>
            </a:r>
            <a:endParaRPr lang="cs-CZ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AF34B3-3CD8-4BC6-B2DE-2D64B0D749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0" y="1412776"/>
            <a:ext cx="5688632" cy="4680520"/>
          </a:xfrm>
        </p:spPr>
        <p:txBody>
          <a:bodyPr/>
          <a:lstStyle/>
          <a:p>
            <a:r>
              <a:rPr lang="cs-CZ" sz="1600" b="1" dirty="0">
                <a:solidFill>
                  <a:schemeClr val="tx2"/>
                </a:solidFill>
                <a:latin typeface="+mn-lt"/>
              </a:rPr>
              <a:t>P</a:t>
            </a:r>
            <a:r>
              <a:rPr lang="en-US" sz="1600" b="1" i="0" u="none" strike="noStrike" baseline="0" dirty="0" err="1">
                <a:solidFill>
                  <a:schemeClr val="tx2"/>
                </a:solidFill>
                <a:latin typeface="+mn-lt"/>
              </a:rPr>
              <a:t>atients</a:t>
            </a:r>
            <a:r>
              <a:rPr lang="en-US" sz="1600" b="1" i="0" u="none" strike="noStrike" baseline="0" dirty="0">
                <a:solidFill>
                  <a:schemeClr val="tx2"/>
                </a:solidFill>
                <a:latin typeface="+mn-lt"/>
              </a:rPr>
              <a:t> with primary</a:t>
            </a:r>
            <a:r>
              <a:rPr lang="cs-CZ" sz="1600" b="1" i="0" u="none" strike="noStrike" baseline="0" dirty="0">
                <a:solidFill>
                  <a:schemeClr val="tx2"/>
                </a:solidFill>
                <a:latin typeface="+mn-lt"/>
              </a:rPr>
              <a:t> hypercholesterolaemia</a:t>
            </a:r>
            <a:r>
              <a:rPr lang="cs-CZ" sz="1600" b="1" dirty="0">
                <a:solidFill>
                  <a:schemeClr val="tx2"/>
                </a:solidFill>
                <a:latin typeface="+mn-lt"/>
              </a:rPr>
              <a:t> - </a:t>
            </a:r>
            <a:r>
              <a:rPr lang="cs-CZ" sz="1600" b="1" i="0" u="none" strike="noStrike" baseline="0" dirty="0">
                <a:solidFill>
                  <a:schemeClr val="tx2"/>
                </a:solidFill>
                <a:latin typeface="+mn-lt"/>
              </a:rPr>
              <a:t>a meta-analysis</a:t>
            </a:r>
            <a:r>
              <a:rPr lang="en-US" sz="1600" b="1" i="0" u="none" strike="noStrike" baseline="30000" dirty="0">
                <a:solidFill>
                  <a:schemeClr val="tx2"/>
                </a:solidFill>
                <a:latin typeface="+mn-lt"/>
              </a:rPr>
              <a:t>2</a:t>
            </a:r>
            <a:endParaRPr lang="cs-CZ" sz="1600" b="1" i="0" u="none" strike="noStrike" baseline="30000" dirty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US" sz="1600" b="1" i="0" dirty="0">
                <a:solidFill>
                  <a:schemeClr val="accent1"/>
                </a:solidFill>
                <a:effectLst/>
                <a:latin typeface="+mn-lt"/>
              </a:rPr>
              <a:t>increased incidence of neurocognitive adverse events</a:t>
            </a:r>
            <a:r>
              <a:rPr lang="cs-CZ" sz="1600" b="1" i="0" dirty="0">
                <a:solidFill>
                  <a:schemeClr val="accent1"/>
                </a:solidFill>
                <a:effectLst/>
                <a:latin typeface="+mn-lt"/>
              </a:rPr>
              <a:t> in patients o</a:t>
            </a:r>
            <a:r>
              <a:rPr lang="en-US" sz="1600" b="1" i="0" dirty="0">
                <a:solidFill>
                  <a:schemeClr val="accent1"/>
                </a:solidFill>
                <a:effectLst/>
                <a:latin typeface="+mn-lt"/>
              </a:rPr>
              <a:t>n</a:t>
            </a:r>
            <a:r>
              <a:rPr lang="cs-CZ" sz="1600" b="1" i="0" dirty="0">
                <a:solidFill>
                  <a:schemeClr val="accent1"/>
                </a:solidFill>
                <a:effectLst/>
                <a:latin typeface="+mn-lt"/>
              </a:rPr>
              <a:t> PCSK9i</a:t>
            </a:r>
            <a:r>
              <a:rPr lang="en-US" sz="1600" b="1" i="0" dirty="0">
                <a:solidFill>
                  <a:schemeClr val="accent1"/>
                </a:solidFill>
                <a:effectLst/>
                <a:latin typeface="+mn-lt"/>
              </a:rPr>
              <a:t> 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[OR 2.34 (95% CI 1.11-4.93), </a:t>
            </a:r>
            <a:r>
              <a:rPr lang="en-US" sz="1600" b="0" i="1" dirty="0">
                <a:solidFill>
                  <a:schemeClr val="tx2"/>
                </a:solidFill>
                <a:effectLst/>
                <a:latin typeface="+mn-lt"/>
              </a:rPr>
              <a:t>P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 = 0.02] compared with placebo</a:t>
            </a:r>
            <a:endParaRPr lang="cs-CZ" sz="1600" b="1" i="0" dirty="0">
              <a:solidFill>
                <a:schemeClr val="tx2"/>
              </a:solidFill>
              <a:effectLst/>
              <a:latin typeface="+mn-lt"/>
            </a:endParaRPr>
          </a:p>
          <a:p>
            <a:r>
              <a:rPr lang="cs-CZ" sz="1600" b="1" dirty="0">
                <a:solidFill>
                  <a:schemeClr val="tx2"/>
                </a:solidFill>
                <a:latin typeface="+mn-lt"/>
              </a:rPr>
              <a:t>FOURIER 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trial</a:t>
            </a:r>
            <a:r>
              <a:rPr lang="en-US" sz="1600" b="1" i="0" u="none" strike="noStrike" baseline="30000" dirty="0">
                <a:solidFill>
                  <a:schemeClr val="tx2"/>
                </a:solidFill>
                <a:latin typeface="+mn-lt"/>
              </a:rPr>
              <a:t>3</a:t>
            </a:r>
            <a:endParaRPr lang="cs-CZ" sz="1600" b="1" dirty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US" sz="1600" b="0" i="0" u="none" strike="noStrike" baseline="0" dirty="0">
                <a:solidFill>
                  <a:schemeClr val="tx2"/>
                </a:solidFill>
                <a:latin typeface="+mn-lt"/>
              </a:rPr>
              <a:t>22,655 patients</a:t>
            </a:r>
            <a:r>
              <a:rPr lang="cs-CZ" sz="1600" b="0" i="0" u="none" strike="noStrike" baseline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1600" b="0" i="0" u="none" strike="noStrike" baseline="0" dirty="0">
                <a:solidFill>
                  <a:schemeClr val="tx2"/>
                </a:solidFill>
                <a:latin typeface="+mn-lt"/>
              </a:rPr>
              <a:t>median </a:t>
            </a:r>
            <a:r>
              <a:rPr lang="cs-CZ" sz="1600" b="0" i="0" u="none" strike="noStrike" baseline="0" dirty="0">
                <a:solidFill>
                  <a:schemeClr val="tx2"/>
                </a:solidFill>
                <a:latin typeface="+mn-lt"/>
              </a:rPr>
              <a:t>follow-up</a:t>
            </a:r>
            <a:r>
              <a:rPr lang="en-US" sz="1600" b="0" i="0" u="none" strike="noStrike" baseline="0" dirty="0">
                <a:solidFill>
                  <a:schemeClr val="tx2"/>
                </a:solidFill>
                <a:latin typeface="+mn-lt"/>
              </a:rPr>
              <a:t> 2.2 years</a:t>
            </a:r>
            <a:endParaRPr lang="cs-CZ" sz="1600" b="0" i="0" u="none" strike="noStrike" baseline="0" dirty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US" sz="1600" b="0" i="0" u="none" strike="noStrike" baseline="0" dirty="0">
                <a:solidFill>
                  <a:schemeClr val="tx2"/>
                </a:solidFill>
                <a:latin typeface="+mn-lt"/>
              </a:rPr>
              <a:t>proportions of patients</a:t>
            </a:r>
            <a:r>
              <a:rPr lang="cs-CZ" sz="1600" b="0" i="0" u="none" strike="noStrike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b="0" i="0" u="none" strike="noStrike" baseline="0" dirty="0">
                <a:solidFill>
                  <a:schemeClr val="tx2"/>
                </a:solidFill>
                <a:latin typeface="+mn-lt"/>
              </a:rPr>
              <a:t>reporting </a:t>
            </a:r>
            <a:r>
              <a:rPr lang="en-US" sz="1600" b="1" i="0" u="none" strike="noStrike" baseline="0" dirty="0">
                <a:solidFill>
                  <a:schemeClr val="accent1"/>
                </a:solidFill>
                <a:latin typeface="+mn-lt"/>
              </a:rPr>
              <a:t>cognitive decline at the end of the study were similar for placebo versus </a:t>
            </a:r>
            <a:r>
              <a:rPr lang="en-US" sz="1600" b="1" i="0" u="none" strike="noStrike" baseline="0" dirty="0" err="1">
                <a:solidFill>
                  <a:schemeClr val="accent1"/>
                </a:solidFill>
                <a:latin typeface="+mn-lt"/>
              </a:rPr>
              <a:t>evolocumab</a:t>
            </a:r>
            <a:endParaRPr lang="cs-CZ" sz="1600" b="1" i="0" u="none" strike="noStrike" baseline="0" dirty="0">
              <a:solidFill>
                <a:schemeClr val="accent1"/>
              </a:solidFill>
              <a:latin typeface="+mn-lt"/>
            </a:endParaRPr>
          </a:p>
          <a:p>
            <a:r>
              <a:rPr lang="cs-CZ" sz="1600" b="1" i="0" dirty="0">
                <a:solidFill>
                  <a:schemeClr val="tx2"/>
                </a:solidFill>
                <a:effectLst/>
                <a:latin typeface="+mn-lt"/>
              </a:rPr>
              <a:t> EBBINGHAUS trial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 (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sub-study of FOURIER patients )</a:t>
            </a:r>
            <a:r>
              <a:rPr lang="en-US" sz="1600" b="1" i="0" u="none" strike="noStrike" baseline="30000" dirty="0">
                <a:solidFill>
                  <a:schemeClr val="tx2"/>
                </a:solidFill>
                <a:latin typeface="+mn-lt"/>
              </a:rPr>
              <a:t>4</a:t>
            </a:r>
            <a:endParaRPr lang="cs-CZ" sz="1600" b="1" dirty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1,204 patients</a:t>
            </a:r>
            <a:r>
              <a:rPr lang="cs-CZ" sz="1600" b="0" i="0" dirty="0">
                <a:solidFill>
                  <a:schemeClr val="tx2"/>
                </a:solidFill>
                <a:effectLst/>
                <a:latin typeface="+mn-lt"/>
              </a:rPr>
              <a:t>;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 median</a:t>
            </a:r>
            <a:r>
              <a:rPr lang="cs-CZ" sz="1600" b="0" i="0" dirty="0">
                <a:solidFill>
                  <a:schemeClr val="tx2"/>
                </a:solidFill>
                <a:effectLst/>
                <a:latin typeface="+mn-lt"/>
              </a:rPr>
              <a:t> fol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l</a:t>
            </a:r>
            <a:r>
              <a:rPr lang="cs-CZ" sz="1600" b="0" i="0" dirty="0">
                <a:solidFill>
                  <a:schemeClr val="tx2"/>
                </a:solidFill>
                <a:effectLst/>
                <a:latin typeface="+mn-lt"/>
              </a:rPr>
              <a:t>ow-up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 19 months</a:t>
            </a:r>
            <a:endParaRPr lang="cs-CZ" sz="1600" b="0" i="0" u="none" strike="noStrike" baseline="0" dirty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US" sz="1600" b="1" i="0" dirty="0">
                <a:solidFill>
                  <a:schemeClr val="accent1"/>
                </a:solidFill>
                <a:effectLst/>
                <a:latin typeface="+mn-lt"/>
              </a:rPr>
              <a:t>no significant difference in cognitive function observed between </a:t>
            </a:r>
            <a:r>
              <a:rPr lang="en-US" sz="1600" b="1" i="0" dirty="0" err="1">
                <a:solidFill>
                  <a:schemeClr val="accent1"/>
                </a:solidFill>
                <a:effectLst/>
                <a:latin typeface="+mn-lt"/>
              </a:rPr>
              <a:t>evolocumab</a:t>
            </a:r>
            <a:r>
              <a:rPr lang="en-US" sz="1600" b="1" i="0" dirty="0">
                <a:solidFill>
                  <a:schemeClr val="accent1"/>
                </a:solidFill>
                <a:effectLst/>
                <a:latin typeface="+mn-lt"/>
              </a:rPr>
              <a:t> and placebo 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treatment groups</a:t>
            </a:r>
            <a:endParaRPr lang="cs-CZ" sz="1600" b="0" i="0" u="none" strike="noStrike" baseline="0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cs-CZ" sz="1600" b="1" i="0" u="none" strike="noStrike" baseline="0" dirty="0">
                <a:solidFill>
                  <a:schemeClr val="accent1"/>
                </a:solidFill>
                <a:latin typeface="+mn-lt"/>
              </a:rPr>
              <a:t>PCSK9i </a:t>
            </a:r>
            <a:r>
              <a:rPr lang="en-US" sz="1600" b="1" i="0" u="none" strike="noStrike" baseline="0" dirty="0">
                <a:solidFill>
                  <a:schemeClr val="accent1"/>
                </a:solidFill>
                <a:latin typeface="+mn-lt"/>
              </a:rPr>
              <a:t>therapy is unlikely to cause cognitive impairment</a:t>
            </a:r>
            <a:r>
              <a:rPr lang="cs-CZ" sz="1600" b="1" i="0" u="none" strike="noStrike" baseline="0" dirty="0">
                <a:solidFill>
                  <a:schemeClr val="accent1"/>
                </a:solidFill>
                <a:latin typeface="+mn-lt"/>
              </a:rPr>
              <a:t> in short</a:t>
            </a:r>
            <a:r>
              <a:rPr lang="en-US" sz="1600" b="1" i="0" u="none" strike="noStrike" baseline="0" dirty="0">
                <a:solidFill>
                  <a:schemeClr val="accent1"/>
                </a:solidFill>
                <a:latin typeface="+mn-lt"/>
              </a:rPr>
              <a:t>-</a:t>
            </a:r>
            <a:r>
              <a:rPr lang="cs-CZ" sz="1600" b="1" i="0" u="none" strike="noStrike" baseline="0" dirty="0">
                <a:solidFill>
                  <a:schemeClr val="accent1"/>
                </a:solidFill>
                <a:latin typeface="+mn-lt"/>
              </a:rPr>
              <a:t>term follow-up</a:t>
            </a:r>
            <a:r>
              <a:rPr lang="cs-CZ" sz="1600" b="0" i="0" u="none" strike="noStrike" baseline="0" dirty="0">
                <a:solidFill>
                  <a:schemeClr val="tx2"/>
                </a:solidFill>
                <a:latin typeface="+mn-lt"/>
              </a:rPr>
              <a:t>. </a:t>
            </a:r>
            <a:r>
              <a:rPr lang="en-US" sz="1600" b="0" i="0" u="none" strike="noStrike" baseline="0" dirty="0">
                <a:solidFill>
                  <a:schemeClr val="tx2"/>
                </a:solidFill>
                <a:latin typeface="+mn-lt"/>
              </a:rPr>
              <a:t>Longer follow-up and more diverse trial populations</a:t>
            </a:r>
            <a:r>
              <a:rPr lang="cs-CZ" sz="1600" b="0" i="0" u="none" strike="noStrike" baseline="0" dirty="0">
                <a:solidFill>
                  <a:schemeClr val="tx2"/>
                </a:solidFill>
                <a:latin typeface="+mn-lt"/>
              </a:rPr>
              <a:t> are needed</a:t>
            </a:r>
          </a:p>
          <a:p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B0E911-BB5B-40CE-9B5F-3B5C4FF423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8414" y="980728"/>
            <a:ext cx="5189793" cy="360040"/>
          </a:xfrm>
        </p:spPr>
        <p:txBody>
          <a:bodyPr/>
          <a:lstStyle/>
          <a:p>
            <a:r>
              <a:rPr lang="en-GB" dirty="0"/>
              <a:t>Pcsk9 inhibitors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476E1E-9237-465D-BD67-F822B53BE7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18" y="980728"/>
            <a:ext cx="5189793" cy="360040"/>
          </a:xfrm>
        </p:spPr>
        <p:txBody>
          <a:bodyPr/>
          <a:lstStyle/>
          <a:p>
            <a:r>
              <a:rPr lang="en-GB" dirty="0"/>
              <a:t>Statins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E384959-5FD6-4FF7-B42B-2AC262A4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7"/>
            <a:ext cx="8740800" cy="518138"/>
          </a:xfrm>
        </p:spPr>
        <p:txBody>
          <a:bodyPr/>
          <a:lstStyle/>
          <a:p>
            <a:r>
              <a:rPr lang="cs-CZ" dirty="0"/>
              <a:t>NEUROCOGNITIVE </a:t>
            </a:r>
            <a:r>
              <a:rPr lang="en-US" b="1" i="0" dirty="0">
                <a:effectLst/>
                <a:latin typeface="Calibri" panose="020F0502020204030204" pitchFamily="34" charset="0"/>
              </a:rPr>
              <a:t>disorders a</a:t>
            </a:r>
            <a:r>
              <a:rPr lang="cs-CZ" b="1" i="0" dirty="0">
                <a:effectLst/>
                <a:latin typeface="Calibri" panose="020F0502020204030204" pitchFamily="34" charset="0"/>
              </a:rPr>
              <a:t>ND </a:t>
            </a:r>
            <a:r>
              <a:rPr lang="en-US" b="1" i="0" dirty="0">
                <a:effectLst/>
                <a:latin typeface="Calibri" panose="020F0502020204030204" pitchFamily="34" charset="0"/>
              </a:rPr>
              <a:t>low LDL-C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12EA7-6838-4FF9-B3A6-0F6FC06E3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36344538-55C1-445A-A49D-358D5975D7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4322" y="6314530"/>
            <a:ext cx="10006202" cy="365125"/>
          </a:xfrm>
        </p:spPr>
        <p:txBody>
          <a:bodyPr/>
          <a:lstStyle/>
          <a:p>
            <a:r>
              <a:rPr lang="en-US" u="none" strike="noStrike" dirty="0">
                <a:solidFill>
                  <a:schemeClr val="tx2"/>
                </a:solidFill>
                <a:latin typeface="+mn-lt"/>
              </a:rPr>
              <a:t>CI, confidence interval; HR, hazard ratio; </a:t>
            </a:r>
            <a:r>
              <a:rPr lang="en-US" dirty="0">
                <a:solidFill>
                  <a:schemeClr val="tx2"/>
                </a:solidFill>
              </a:rPr>
              <a:t>LDL-C, low density lipoprotein cholesterol; </a:t>
            </a:r>
            <a:r>
              <a:rPr lang="en-US" u="none" strike="noStrike" dirty="0">
                <a:solidFill>
                  <a:schemeClr val="tx2"/>
                </a:solidFill>
                <a:latin typeface="+mn-lt"/>
              </a:rPr>
              <a:t>PCSK9i, </a:t>
            </a:r>
            <a:r>
              <a:rPr lang="en-GB" dirty="0"/>
              <a:t>proprotein convertase subtilisin/</a:t>
            </a:r>
            <a:r>
              <a:rPr lang="en-GB" dirty="0" err="1"/>
              <a:t>kexin</a:t>
            </a:r>
            <a:r>
              <a:rPr lang="en-GB" dirty="0"/>
              <a:t> type 9 inhibitor; OR, odds ratio;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p</a:t>
            </a:r>
            <a:r>
              <a:rPr lang="en-US" u="none" strike="noStrike" dirty="0">
                <a:solidFill>
                  <a:schemeClr val="tx2"/>
                </a:solidFill>
                <a:latin typeface="+mn-lt"/>
              </a:rPr>
              <a:t>ts, patients</a:t>
            </a:r>
          </a:p>
          <a:p>
            <a:pPr>
              <a:spcBef>
                <a:spcPts val="0"/>
              </a:spcBef>
            </a:pPr>
            <a:r>
              <a:rPr lang="en-US" u="none" strike="noStrike" dirty="0">
                <a:solidFill>
                  <a:schemeClr val="tx2"/>
                </a:solidFill>
                <a:latin typeface="+mn-lt"/>
              </a:rPr>
              <a:t>1. </a:t>
            </a:r>
            <a:r>
              <a:rPr lang="es-ES" dirty="0" err="1">
                <a:solidFill>
                  <a:schemeClr val="tx2"/>
                </a:solidFill>
                <a:latin typeface="+mn-lt"/>
              </a:rPr>
              <a:t>Swiger</a:t>
            </a:r>
            <a:r>
              <a:rPr lang="es-ES" dirty="0">
                <a:solidFill>
                  <a:schemeClr val="tx2"/>
                </a:solidFill>
                <a:latin typeface="+mn-lt"/>
              </a:rPr>
              <a:t> KJ, et al. Mayo </a:t>
            </a:r>
            <a:r>
              <a:rPr lang="es-ES" dirty="0" err="1">
                <a:solidFill>
                  <a:schemeClr val="tx2"/>
                </a:solidFill>
                <a:latin typeface="+mn-lt"/>
              </a:rPr>
              <a:t>Clin</a:t>
            </a:r>
            <a:r>
              <a:rPr lang="es-ES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+mn-lt"/>
              </a:rPr>
              <a:t>Proc</a:t>
            </a:r>
            <a:r>
              <a:rPr lang="es-ES" dirty="0">
                <a:solidFill>
                  <a:schemeClr val="tx2"/>
                </a:solidFill>
                <a:latin typeface="+mn-lt"/>
              </a:rPr>
              <a:t>. 2013;88(11):1213-21</a:t>
            </a:r>
            <a:r>
              <a:rPr lang="en-US" sz="1200" b="0" i="0" u="none" strike="noStrike" baseline="0" dirty="0">
                <a:solidFill>
                  <a:schemeClr val="tx2"/>
                </a:solidFill>
                <a:latin typeface="+mn-lt"/>
              </a:rPr>
              <a:t>;</a:t>
            </a:r>
            <a:r>
              <a:rPr lang="pl-PL" sz="1200" b="0" i="0" u="none" strike="noStrike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u="none" strike="noStrike" dirty="0">
                <a:solidFill>
                  <a:schemeClr val="tx2"/>
                </a:solidFill>
                <a:latin typeface="+mn-lt"/>
              </a:rPr>
              <a:t>2. 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Lipinski MJ, et al. Eur Heart J. 2016;37:536-45;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3.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Gencer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B, et al. J Am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Coll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Cardiol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. 2020;75:2283-93</a:t>
            </a:r>
            <a:r>
              <a:rPr lang="cs-CZ" sz="1200" b="0" i="0" u="none" strike="noStrike" baseline="0" dirty="0">
                <a:solidFill>
                  <a:schemeClr val="tx2"/>
                </a:solidFill>
                <a:latin typeface="+mn-lt"/>
              </a:rPr>
              <a:t>;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4. </a:t>
            </a:r>
            <a:r>
              <a:rPr lang="it-IT" dirty="0">
                <a:solidFill>
                  <a:schemeClr val="tx2"/>
                </a:solidFill>
                <a:latin typeface="+mn-lt"/>
              </a:rPr>
              <a:t>Giugliano RP, et al. N Engl J Med. 2017;377:633-43</a:t>
            </a:r>
            <a:r>
              <a:rPr lang="cs-CZ" sz="1200" b="0" i="0" u="none" strike="noStrike" baseline="0" dirty="0">
                <a:solidFill>
                  <a:schemeClr val="tx2"/>
                </a:solidFill>
                <a:latin typeface="+mn-lt"/>
              </a:rPr>
              <a:t> </a:t>
            </a:r>
            <a:endParaRPr lang="cs-CZ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0945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Elevated LDL-C is clearly an established major risk factor for the development of atherosclerotic cardiovascular disease (ASCVD)</a:t>
            </a:r>
          </a:p>
          <a:p>
            <a:pPr lvl="1"/>
            <a:r>
              <a:rPr lang="en-GB" dirty="0"/>
              <a:t>Risk reduction is proportional to the absolute and relative LDL-C reduction achieved</a:t>
            </a:r>
          </a:p>
          <a:p>
            <a:pPr>
              <a:spcBef>
                <a:spcPts val="2400"/>
              </a:spcBef>
            </a:pPr>
            <a:r>
              <a:rPr lang="en-GB" dirty="0"/>
              <a:t>Intensive lipid-lowering therapy (using combination therapy and especially PCSK9 inhibitors) achieves very low levels of LDL-C</a:t>
            </a:r>
          </a:p>
          <a:p>
            <a:pPr>
              <a:spcBef>
                <a:spcPts val="2400"/>
              </a:spcBef>
            </a:pPr>
            <a:r>
              <a:rPr lang="en-GB" dirty="0"/>
              <a:t>Achieving very low levels of LDL-C provides additional clinical benefit in reducing the incidence of ASCVD and is not associated with serious side effects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Summary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465E97-5811-894C-80AC-BF61319DF4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300352" cy="365125"/>
          </a:xfrm>
        </p:spPr>
        <p:txBody>
          <a:bodyPr/>
          <a:lstStyle/>
          <a:p>
            <a:r>
              <a:rPr lang="en-GB" dirty="0"/>
              <a:t>LDL-C, low density lipoprotein cholesterol; PCSK9, proprotein convertase subtilisin/</a:t>
            </a:r>
            <a:r>
              <a:rPr lang="en-GB" dirty="0" err="1"/>
              <a:t>kexin</a:t>
            </a:r>
            <a:r>
              <a:rPr lang="en-GB" dirty="0"/>
              <a:t> type 9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25526DF-6823-B149-9727-F3D540B4D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456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79595" y="5336166"/>
            <a:ext cx="1854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@CoronaryConnect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rgbClr val="A5131F"/>
                </a:solidFill>
                <a:ea typeface="Aileron" charset="0"/>
                <a:cs typeface="PT Sans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CORONARY CONNECT</a:t>
            </a:r>
            <a:endParaRPr lang="en-GB" sz="1600" b="1" u="sng" dirty="0">
              <a:solidFill>
                <a:srgbClr val="A5131F"/>
              </a:solidFill>
              <a:ea typeface="Aileron" charset="0"/>
              <a:cs typeface="PT Sans Narrow"/>
            </a:endParaRP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b="1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u="sng" dirty="0" err="1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carrie</a:t>
            </a:r>
            <a:r>
              <a:rPr lang="en-US" sz="1600" b="1" dirty="0" err="1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.brubaker</a:t>
            </a:r>
            <a:b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CORONARY 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CORONARY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http://www.coronaryconnect.com/</a:t>
            </a:r>
            <a:endParaRPr lang="en-US" sz="3600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512" y="3933056"/>
            <a:ext cx="1259267" cy="1259267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666" y="3933056"/>
            <a:ext cx="1237894" cy="1260000"/>
          </a:xfrm>
          <a:prstGeom prst="rect">
            <a:avLst/>
          </a:prstGeom>
        </p:spPr>
      </p:pic>
      <p:pic>
        <p:nvPicPr>
          <p:cNvPr id="14" name="Picture 13">
            <a:hlinkClick r:id="rId11"/>
            <a:extLst>
              <a:ext uri="{FF2B5EF4-FFF2-40B4-BE49-F238E27FC236}">
                <a16:creationId xmlns:a16="http://schemas.microsoft.com/office/drawing/2014/main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33" y="3933056"/>
            <a:ext cx="1259267" cy="1259267"/>
          </a:xfrm>
          <a:prstGeom prst="rect">
            <a:avLst/>
          </a:prstGeom>
        </p:spPr>
      </p:pic>
      <p:pic>
        <p:nvPicPr>
          <p:cNvPr id="21" name="Picture 20">
            <a:hlinkClick r:id="rId13"/>
            <a:extLst>
              <a:ext uri="{FF2B5EF4-FFF2-40B4-BE49-F238E27FC236}">
                <a16:creationId xmlns:a16="http://schemas.microsoft.com/office/drawing/2014/main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3746" y="3933056"/>
            <a:ext cx="1259267" cy="12592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Safety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low</a:t>
            </a:r>
            <a:r>
              <a:rPr lang="cs-CZ" sz="3200" dirty="0"/>
              <a:t> </a:t>
            </a:r>
            <a:r>
              <a:rPr lang="cs-CZ" sz="3200" dirty="0" err="1"/>
              <a:t>levels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br>
              <a:rPr lang="en-GB" sz="3200" dirty="0"/>
            </a:br>
            <a:r>
              <a:rPr lang="cs-CZ" sz="3200" dirty="0"/>
              <a:t>LDL-Cholesterol</a:t>
            </a:r>
            <a:br>
              <a:rPr lang="cs-CZ" dirty="0"/>
            </a:br>
            <a:br>
              <a:rPr lang="cs-CZ" dirty="0"/>
            </a:br>
            <a:r>
              <a:rPr lang="cs-CZ" sz="3200" cap="none" dirty="0"/>
              <a:t>Jan Přeček</a:t>
            </a:r>
            <a:r>
              <a:rPr lang="en-GB" sz="3200" cap="none" dirty="0"/>
              <a:t>, MD</a:t>
            </a:r>
            <a:br>
              <a:rPr lang="cs-CZ" sz="3200" dirty="0"/>
            </a:br>
            <a:r>
              <a:rPr lang="cs-CZ" sz="2200" cap="none" dirty="0"/>
              <a:t>University Hospital Olomouc, </a:t>
            </a:r>
            <a:r>
              <a:rPr lang="en-GB" sz="2200" cap="none" dirty="0"/>
              <a:t>Olomouc, </a:t>
            </a:r>
            <a:r>
              <a:rPr lang="cs-CZ" sz="2200" cap="none" dirty="0"/>
              <a:t>Czech Republic</a:t>
            </a:r>
            <a:br>
              <a:rPr lang="en-GB" cap="none" dirty="0"/>
            </a:br>
            <a:br>
              <a:rPr lang="en-GB" dirty="0"/>
            </a:br>
            <a:r>
              <a:rPr lang="en-GB" sz="3200" cap="none" dirty="0"/>
              <a:t>December 2020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94B3-2951-4C62-921C-474E1A96E6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3C74F"/>
              </a:buClr>
              <a:buSzPts val="2000"/>
              <a:buNone/>
            </a:pPr>
            <a:br>
              <a:rPr lang="en-US" b="1" dirty="0"/>
            </a:br>
            <a:r>
              <a:rPr lang="en-US" b="1" dirty="0"/>
              <a:t>Please note: </a:t>
            </a:r>
            <a:r>
              <a:rPr lang="en-US" dirty="0"/>
              <a:t>The views expressed within this presentation are the personal opinions of the author.  </a:t>
            </a:r>
            <a:br>
              <a:rPr lang="en-US" dirty="0"/>
            </a:br>
            <a:r>
              <a:rPr lang="en-US" dirty="0"/>
              <a:t>They do not necessarily represent the views of the author’s academic institution or the rest of the CORONARY CONNECT group.</a:t>
            </a: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This content is supported by an Independent Educational Grant from Amgen.</a:t>
            </a: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Dr. </a:t>
            </a:r>
            <a:r>
              <a:rPr lang="cs-CZ" dirty="0"/>
              <a:t>Jan Přeček </a:t>
            </a:r>
            <a:r>
              <a:rPr lang="en-US"/>
              <a:t>declares </a:t>
            </a:r>
            <a:r>
              <a:rPr lang="en-US" dirty="0"/>
              <a:t>no financial support/sponsorship for research support, consultation or speaker fees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424E1-A7A7-40BE-9230-A247217D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and disclosures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A3ECF-39D9-4B4B-807D-626CD72EEAA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D162E-0D80-0A46-911A-CAA6F01B3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6676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704C4-AACB-4046-AACB-3EF50BF5F0B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Low-density lipoprotein cholesterol (LDL-C) is well established as a major cardiovascular (CV) risk factor</a:t>
            </a:r>
          </a:p>
          <a:p>
            <a:r>
              <a:rPr lang="en-US" dirty="0"/>
              <a:t>Accumulating evidence supports a linear association between LDL-C levels and CV risk</a:t>
            </a:r>
          </a:p>
          <a:p>
            <a:r>
              <a:rPr lang="en-US" dirty="0"/>
              <a:t>However, the lower limit of LDL-C that might offer CV benefits without any safety concerns is still a topic of debate</a:t>
            </a:r>
          </a:p>
          <a:p>
            <a:r>
              <a:rPr lang="en-US" dirty="0">
                <a:solidFill>
                  <a:schemeClr val="tx2"/>
                </a:solidFill>
              </a:rPr>
              <a:t>Moreover, there are concerns about lowering cholesterol too much, since data show an association with an increased risk for cancer, intracranial </a:t>
            </a:r>
            <a:r>
              <a:rPr lang="en-US" dirty="0" err="1">
                <a:solidFill>
                  <a:schemeClr val="tx2"/>
                </a:solidFill>
              </a:rPr>
              <a:t>haemorrhage</a:t>
            </a:r>
            <a:r>
              <a:rPr lang="en-US" dirty="0">
                <a:solidFill>
                  <a:schemeClr val="tx2"/>
                </a:solidFill>
              </a:rPr>
              <a:t>, neurocognitive disorders and all-cause mortality</a:t>
            </a:r>
          </a:p>
          <a:p>
            <a:r>
              <a:rPr lang="en-US" dirty="0"/>
              <a:t>The safety of pharmacological treatment to very low levels of LDL-C is becoming increasingly important with highly effective lipid-lowering drugs such as PCSK9 inhibitors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C97B7-2278-4D3B-BD20-20AE740D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DCC5F-5AC8-41AB-91E0-BCF99EF14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549E8-0A22-4EC1-B6A7-626B959D8A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PCSK9, </a:t>
            </a:r>
            <a:r>
              <a:rPr lang="en-GB" dirty="0" err="1"/>
              <a:t>proprotein</a:t>
            </a:r>
            <a:r>
              <a:rPr lang="en-GB" dirty="0"/>
              <a:t> convertase subtilisin/</a:t>
            </a:r>
            <a:r>
              <a:rPr lang="en-GB" dirty="0" err="1"/>
              <a:t>kexin</a:t>
            </a:r>
            <a:r>
              <a:rPr lang="en-GB" dirty="0"/>
              <a:t> type 9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Ference</a:t>
            </a:r>
            <a:r>
              <a:rPr lang="en-GB" dirty="0"/>
              <a:t> BA, et al. </a:t>
            </a:r>
            <a:r>
              <a:rPr lang="en-GB" dirty="0" err="1"/>
              <a:t>Eur</a:t>
            </a:r>
            <a:r>
              <a:rPr lang="en-GB" dirty="0"/>
              <a:t> Heart J. 2017;38(32):2459-72; </a:t>
            </a:r>
            <a:r>
              <a:rPr lang="en-GB" dirty="0" err="1"/>
              <a:t>Faselis</a:t>
            </a:r>
            <a:r>
              <a:rPr lang="en-GB" dirty="0"/>
              <a:t> C, et al. </a:t>
            </a:r>
            <a:r>
              <a:rPr lang="en-GB" dirty="0" err="1"/>
              <a:t>Curr</a:t>
            </a:r>
            <a:r>
              <a:rPr lang="en-GB" dirty="0"/>
              <a:t> Pharm Des. 2018;24(31):3658-64; Zhou L, et al. BMJ Open 2020; 10: e036976</a:t>
            </a:r>
          </a:p>
        </p:txBody>
      </p:sp>
    </p:spTree>
    <p:extLst>
      <p:ext uri="{BB962C8B-B14F-4D97-AF65-F5344CB8AC3E}">
        <p14:creationId xmlns:p14="http://schemas.microsoft.com/office/powerpoint/2010/main" val="21387471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1B67B-32D7-47B0-A9E3-DDD8F795E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40675"/>
            <a:ext cx="10972800" cy="702470"/>
          </a:xfrm>
        </p:spPr>
        <p:txBody>
          <a:bodyPr/>
          <a:lstStyle/>
          <a:p>
            <a:r>
              <a:rPr lang="en-US"/>
              <a:t>Reduc</a:t>
            </a:r>
            <a:r>
              <a:rPr lang="cs-CZ"/>
              <a:t>tion in</a:t>
            </a:r>
            <a:r>
              <a:rPr lang="en-US"/>
              <a:t> </a:t>
            </a:r>
            <a:r>
              <a:rPr lang="cs-CZ"/>
              <a:t>R</a:t>
            </a:r>
            <a:r>
              <a:rPr lang="en-US"/>
              <a:t>isk of </a:t>
            </a:r>
            <a:r>
              <a:rPr lang="cs-CZ"/>
              <a:t>CV events </a:t>
            </a:r>
            <a:r>
              <a:rPr lang="en-US"/>
              <a:t>with lowering </a:t>
            </a:r>
            <a:r>
              <a:rPr lang="cs-CZ"/>
              <a:t>of </a:t>
            </a:r>
            <a:r>
              <a:rPr lang="en-US"/>
              <a:t>LDL-c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LDL-c</a:t>
            </a:r>
            <a:r>
              <a:rPr lang="en-GB" dirty="0"/>
              <a:t>:</a:t>
            </a:r>
            <a:r>
              <a:rPr lang="cs-CZ" dirty="0"/>
              <a:t> </a:t>
            </a:r>
            <a:r>
              <a:rPr lang="en-US" dirty="0"/>
              <a:t>main factor in the development </a:t>
            </a:r>
            <a:br>
              <a:rPr lang="en-US" dirty="0"/>
            </a:br>
            <a:r>
              <a:rPr lang="en-US" dirty="0"/>
              <a:t>of </a:t>
            </a:r>
            <a:r>
              <a:rPr lang="cs-CZ" dirty="0"/>
              <a:t>a</a:t>
            </a:r>
            <a:r>
              <a:rPr lang="en-US" dirty="0" err="1"/>
              <a:t>theroscl</a:t>
            </a:r>
            <a:r>
              <a:rPr lang="en-GB" dirty="0" err="1"/>
              <a:t>erosis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DB6B9-7FB7-CD42-A226-FE287CBE1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8AFB66-AA66-4F6F-B7E4-A7EB6727B0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CHD, coronary heart disease; LDL-C, low density lipoprotein cholesterol</a:t>
            </a:r>
          </a:p>
          <a:p>
            <a:pPr>
              <a:spcBef>
                <a:spcPts val="300"/>
              </a:spcBef>
            </a:pPr>
            <a:r>
              <a:rPr lang="en-US" altLang="cs-CZ" dirty="0" err="1"/>
              <a:t>Ference</a:t>
            </a:r>
            <a:r>
              <a:rPr lang="en-US" altLang="cs-CZ" dirty="0"/>
              <a:t> B, et al. </a:t>
            </a:r>
            <a:r>
              <a:rPr lang="en-US" altLang="cs-CZ" dirty="0" err="1"/>
              <a:t>Eur</a:t>
            </a:r>
            <a:r>
              <a:rPr lang="en-US" altLang="cs-CZ" dirty="0"/>
              <a:t> Heart J. 2017;38(32):2459-72</a:t>
            </a:r>
          </a:p>
        </p:txBody>
      </p:sp>
      <p:pic>
        <p:nvPicPr>
          <p:cNvPr id="10" name="Picture 6" descr="Cover">
            <a:extLst>
              <a:ext uri="{FF2B5EF4-FFF2-40B4-BE49-F238E27FC236}">
                <a16:creationId xmlns:a16="http://schemas.microsoft.com/office/drawing/2014/main" id="{3A23A1EC-AAC5-439E-931F-8D36E429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00" y="1484156"/>
            <a:ext cx="6979601" cy="45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28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F3235-8D77-4F69-A3B2-B72A3CA24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2016 vs 2019 ESC guidelines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Recommended treatment goals for LDL-C lowering therapy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6B1C2-7BF9-D240-9458-6D545DCE7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018E97-48A5-4C96-8E68-87A66E9A0D1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ASCVD, atherosclerotic cardiovascular disease; ESC, European society of cardiology; LDL-C, low density lipoprotein cholesterol</a:t>
            </a:r>
          </a:p>
          <a:p>
            <a:pPr>
              <a:spcBef>
                <a:spcPts val="300"/>
              </a:spcBef>
            </a:pPr>
            <a:r>
              <a:rPr lang="en-GB" dirty="0"/>
              <a:t>Adapted from: </a:t>
            </a:r>
            <a:r>
              <a:rPr lang="en-GB" dirty="0" err="1"/>
              <a:t>Catapano</a:t>
            </a:r>
            <a:r>
              <a:rPr lang="en-GB" dirty="0"/>
              <a:t> AL, et al. </a:t>
            </a:r>
            <a:r>
              <a:rPr lang="en-GB" dirty="0" err="1"/>
              <a:t>Eur</a:t>
            </a:r>
            <a:r>
              <a:rPr lang="en-GB" dirty="0"/>
              <a:t> Heart J. 2016;37:2999-3058; Mach F, et al.</a:t>
            </a:r>
            <a:r>
              <a:rPr lang="en-GB" altLang="cs-CZ" dirty="0"/>
              <a:t> </a:t>
            </a:r>
            <a:r>
              <a:rPr lang="en-GB" altLang="cs-CZ" dirty="0" err="1"/>
              <a:t>Eur</a:t>
            </a:r>
            <a:r>
              <a:rPr lang="en-GB" altLang="cs-CZ" dirty="0"/>
              <a:t> Heart J. 2020;41(1):111-88</a:t>
            </a:r>
            <a:endParaRPr lang="en-GB" dirty="0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ED7C2AE7-7C29-4E77-8B70-9B7C3B718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976520"/>
              </p:ext>
            </p:extLst>
          </p:nvPr>
        </p:nvGraphicFramePr>
        <p:xfrm>
          <a:off x="643944" y="1844824"/>
          <a:ext cx="10895807" cy="2901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339">
                  <a:extLst>
                    <a:ext uri="{9D8B030D-6E8A-4147-A177-3AD203B41FA5}">
                      <a16:colId xmlns:a16="http://schemas.microsoft.com/office/drawing/2014/main" val="3701178949"/>
                    </a:ext>
                  </a:extLst>
                </a:gridCol>
                <a:gridCol w="4537234">
                  <a:extLst>
                    <a:ext uri="{9D8B030D-6E8A-4147-A177-3AD203B41FA5}">
                      <a16:colId xmlns:a16="http://schemas.microsoft.com/office/drawing/2014/main" val="2998569457"/>
                    </a:ext>
                  </a:extLst>
                </a:gridCol>
                <a:gridCol w="4537234">
                  <a:extLst>
                    <a:ext uri="{9D8B030D-6E8A-4147-A177-3AD203B41FA5}">
                      <a16:colId xmlns:a16="http://schemas.microsoft.com/office/drawing/2014/main" val="2740385041"/>
                    </a:ext>
                  </a:extLst>
                </a:gridCol>
              </a:tblGrid>
              <a:tr h="435532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0" dirty="0"/>
                        <a:t>Risk category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LDL-C goals (starting with untreated LDL-C)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238188"/>
                  </a:ext>
                </a:extLst>
              </a:tr>
              <a:tr h="402772">
                <a:tc vMerge="1">
                  <a:txBody>
                    <a:bodyPr/>
                    <a:lstStyle/>
                    <a:p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110163"/>
                  </a:ext>
                </a:extLst>
              </a:tr>
              <a:tr h="628987">
                <a:tc>
                  <a:txBody>
                    <a:bodyPr/>
                    <a:lstStyle/>
                    <a:p>
                      <a:r>
                        <a:rPr lang="en-GB" sz="1600" b="1" baseline="0" dirty="0">
                          <a:solidFill>
                            <a:schemeClr val="bg1"/>
                          </a:solidFill>
                        </a:rPr>
                        <a:t>Very-high risk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&lt;1.8 mmol/L (70 mg/dL) or ≥50% ↓ if LDL-C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1.8–3.5 mmol/L (70–135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&lt;1.4 mmol/L (55 mg/dL) and ≥50% 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869455"/>
                  </a:ext>
                </a:extLst>
              </a:tr>
              <a:tr h="62898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High-risk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&lt;2.6 mmol/L (100 mg/dL) or ≥50% ↓ if LDL-C 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2.6–5.2 mmol/L (100–200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&lt;1.8 mmol/L (70 mg/dL) and ≥50%↓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739946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r>
                        <a:rPr lang="en-GB" sz="1600" b="1" dirty="0"/>
                        <a:t>Moderate-risk</a:t>
                      </a:r>
                    </a:p>
                  </a:txBody>
                  <a:tcPr anchor="ctr">
                    <a:solidFill>
                      <a:srgbClr val="EDA8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&lt;3.0 mmol/L (115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&lt;2.6 mmol/L (100 mg/dL)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33075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r>
                        <a:rPr lang="en-GB" sz="1600" b="1" dirty="0"/>
                        <a:t>Low-risk</a:t>
                      </a:r>
                    </a:p>
                  </a:txBody>
                  <a:tcPr anchor="ctr">
                    <a:solidFill>
                      <a:srgbClr val="FBEE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&lt;3.0 mmol/L (115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&lt;3.0 mmol/L (115 mg/dL)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15631"/>
                  </a:ext>
                </a:extLst>
              </a:tr>
            </a:tbl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73E1E292-2724-46B0-970D-12F45C8B99DC}"/>
              </a:ext>
            </a:extLst>
          </p:cNvPr>
          <p:cNvSpPr txBox="1"/>
          <p:nvPr/>
        </p:nvSpPr>
        <p:spPr>
          <a:xfrm>
            <a:off x="620184" y="5215813"/>
            <a:ext cx="10919568" cy="59907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For patients with ASCVD experiencing a second vascular event within 2 years while taking maximally tolerated statin, an LDL-C goal of &lt;1.0 mmol/L (&lt;40 mg/dL) should be considered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6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195DA82-53AB-44AB-84D6-8EFF2918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clinical benefits of LDL-C </a:t>
            </a:r>
            <a:br>
              <a:rPr lang="en-US" dirty="0"/>
            </a:br>
            <a:r>
              <a:rPr lang="en-US" dirty="0"/>
              <a:t>lowering therapies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4D76C-1290-1549-B34C-519E4FF1D42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LDL-C, low density lipoprotein cholesterol; PCSK9, </a:t>
            </a:r>
            <a:r>
              <a:rPr lang="en-GB" dirty="0" err="1"/>
              <a:t>proprotein</a:t>
            </a:r>
            <a:r>
              <a:rPr lang="en-GB" dirty="0"/>
              <a:t> convertase subtilisin/</a:t>
            </a:r>
            <a:r>
              <a:rPr lang="en-GB" dirty="0" err="1"/>
              <a:t>kexin</a:t>
            </a:r>
            <a:r>
              <a:rPr lang="en-GB" dirty="0"/>
              <a:t> type 9</a:t>
            </a:r>
          </a:p>
          <a:p>
            <a:pPr>
              <a:spcBef>
                <a:spcPts val="300"/>
              </a:spcBef>
            </a:pPr>
            <a:r>
              <a:rPr lang="en-GB" dirty="0"/>
              <a:t>Mach F, et al.</a:t>
            </a:r>
            <a:r>
              <a:rPr lang="cs-CZ" altLang="cs-CZ" dirty="0"/>
              <a:t> Eur </a:t>
            </a:r>
            <a:r>
              <a:rPr lang="cs-CZ" altLang="cs-CZ" dirty="0" err="1"/>
              <a:t>Heart</a:t>
            </a:r>
            <a:r>
              <a:rPr lang="cs-CZ" altLang="cs-CZ" dirty="0"/>
              <a:t> J. 2020;41(1):111-88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75F051-5A74-4D47-B5DC-61F8FAECE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85E3A3-C40A-A146-9C4E-E9FA88C87F4F}"/>
              </a:ext>
            </a:extLst>
          </p:cNvPr>
          <p:cNvGrpSpPr/>
          <p:nvPr/>
        </p:nvGrpSpPr>
        <p:grpSpPr>
          <a:xfrm>
            <a:off x="2912856" y="1104501"/>
            <a:ext cx="6366289" cy="4844779"/>
            <a:chOff x="3431704" y="1169592"/>
            <a:chExt cx="6366289" cy="484477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F0507A-B1C6-4C4A-B7C2-EB382A304DA6}"/>
                </a:ext>
              </a:extLst>
            </p:cNvPr>
            <p:cNvCxnSpPr/>
            <p:nvPr/>
          </p:nvCxnSpPr>
          <p:spPr>
            <a:xfrm>
              <a:off x="5353607" y="3409324"/>
              <a:ext cx="0" cy="347667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9E3BE15-6FCE-2147-A2C1-5C243BB47726}"/>
                </a:ext>
              </a:extLst>
            </p:cNvPr>
            <p:cNvSpPr/>
            <p:nvPr/>
          </p:nvSpPr>
          <p:spPr>
            <a:xfrm>
              <a:off x="3431704" y="1169592"/>
              <a:ext cx="5472608" cy="2388617"/>
            </a:xfrm>
            <a:prstGeom prst="roundRect">
              <a:avLst>
                <a:gd name="adj" fmla="val 7717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44878C5-C0DC-504E-A683-912F3C3110AC}"/>
                </a:ext>
              </a:extLst>
            </p:cNvPr>
            <p:cNvSpPr/>
            <p:nvPr/>
          </p:nvSpPr>
          <p:spPr>
            <a:xfrm>
              <a:off x="6434945" y="5708371"/>
              <a:ext cx="2088000" cy="30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Absolute risk reduction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408580-F6C9-2E4E-B483-373E82703D05}"/>
                </a:ext>
              </a:extLst>
            </p:cNvPr>
            <p:cNvCxnSpPr/>
            <p:nvPr/>
          </p:nvCxnSpPr>
          <p:spPr>
            <a:xfrm>
              <a:off x="6204012" y="4711350"/>
              <a:ext cx="0" cy="347667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9A6AF2-E68A-2B4E-BF32-D4F0EDECCBC6}"/>
                </a:ext>
              </a:extLst>
            </p:cNvPr>
            <p:cNvCxnSpPr>
              <a:cxnSpLocks/>
            </p:cNvCxnSpPr>
            <p:nvPr/>
          </p:nvCxnSpPr>
          <p:spPr>
            <a:xfrm>
              <a:off x="6204012" y="4187825"/>
              <a:ext cx="0" cy="215209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87AE429-D4CB-B644-A411-90D99AACF572}"/>
                </a:ext>
              </a:extLst>
            </p:cNvPr>
            <p:cNvGrpSpPr/>
            <p:nvPr/>
          </p:nvGrpSpPr>
          <p:grpSpPr>
            <a:xfrm>
              <a:off x="6207125" y="5349875"/>
              <a:ext cx="2544776" cy="137492"/>
              <a:chOff x="6384107" y="5349875"/>
              <a:chExt cx="2109018" cy="13749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E326252-196A-2D49-A55F-4FC25C605E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4107" y="5485482"/>
                <a:ext cx="2109018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7D9A805-0633-7E41-86CE-DD5A25E9E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86216" y="5349875"/>
                <a:ext cx="0" cy="13749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37498C0-58A0-CF48-A6A6-005EE82A0F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8065" y="5349875"/>
                <a:ext cx="0" cy="13749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42E45E1-5A71-314A-B839-EBA00FC1B9C8}"/>
                </a:ext>
              </a:extLst>
            </p:cNvPr>
            <p:cNvSpPr/>
            <p:nvPr/>
          </p:nvSpPr>
          <p:spPr>
            <a:xfrm>
              <a:off x="5159896" y="4424739"/>
              <a:ext cx="2088000" cy="30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Absolute reduction LDL-C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C2E0942-5DCE-2346-B02D-22977C1CEFF1}"/>
                </a:ext>
              </a:extLst>
            </p:cNvPr>
            <p:cNvSpPr/>
            <p:nvPr/>
          </p:nvSpPr>
          <p:spPr>
            <a:xfrm>
              <a:off x="5159896" y="5071755"/>
              <a:ext cx="2088000" cy="30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Relative risk reduction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7F5C63A-E6E1-C14F-A97A-08CF46CC9504}"/>
                </a:ext>
              </a:extLst>
            </p:cNvPr>
            <p:cNvSpPr/>
            <p:nvPr/>
          </p:nvSpPr>
          <p:spPr>
            <a:xfrm>
              <a:off x="7709993" y="5071755"/>
              <a:ext cx="2088000" cy="30600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Baseline risk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E8B0617-466C-3642-8510-0E4823588F0C}"/>
                </a:ext>
              </a:extLst>
            </p:cNvPr>
            <p:cNvCxnSpPr>
              <a:cxnSpLocks/>
            </p:cNvCxnSpPr>
            <p:nvPr/>
          </p:nvCxnSpPr>
          <p:spPr>
            <a:xfrm>
              <a:off x="7478944" y="5486400"/>
              <a:ext cx="0" cy="228600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B3E9271-8D26-FD4D-8049-CB7CC8A62EA0}"/>
                </a:ext>
              </a:extLst>
            </p:cNvPr>
            <p:cNvGrpSpPr/>
            <p:nvPr/>
          </p:nvGrpSpPr>
          <p:grpSpPr>
            <a:xfrm>
              <a:off x="4883150" y="4059039"/>
              <a:ext cx="2544776" cy="137492"/>
              <a:chOff x="6384107" y="5349875"/>
              <a:chExt cx="2109018" cy="137492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B816CCE-A973-6C41-820D-3C6C04856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4107" y="5485482"/>
                <a:ext cx="2109018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B8F33AD-F8B0-9F45-9E62-B2DF32172E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86216" y="5349875"/>
                <a:ext cx="0" cy="13749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EEBF15B-EEF4-2844-A1CA-84930A6CB3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8065" y="5349875"/>
                <a:ext cx="0" cy="13749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998B497-949A-9949-AB9D-BEF71D932E3A}"/>
                </a:ext>
              </a:extLst>
            </p:cNvPr>
            <p:cNvSpPr/>
            <p:nvPr/>
          </p:nvSpPr>
          <p:spPr>
            <a:xfrm>
              <a:off x="3935760" y="3769729"/>
              <a:ext cx="2088000" cy="305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000" tIns="28800" bIns="28800" rtlCol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% reduction LDL-C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2E7733D-D433-6D41-A357-2979C161AE22}"/>
                </a:ext>
              </a:extLst>
            </p:cNvPr>
            <p:cNvSpPr/>
            <p:nvPr/>
          </p:nvSpPr>
          <p:spPr>
            <a:xfrm>
              <a:off x="6384265" y="3769729"/>
              <a:ext cx="2088000" cy="30600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Baseline LDL-C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840EE0-2FA0-0E43-9C57-72790F704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84748"/>
              </p:ext>
            </p:extLst>
          </p:nvPr>
        </p:nvGraphicFramePr>
        <p:xfrm>
          <a:off x="3071664" y="1157886"/>
          <a:ext cx="5170400" cy="226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176">
                  <a:extLst>
                    <a:ext uri="{9D8B030D-6E8A-4147-A177-3AD203B41FA5}">
                      <a16:colId xmlns:a16="http://schemas.microsoft.com/office/drawing/2014/main" val="111353682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829586162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Intensity of lipid lowering treatment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238329309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Treatment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Average LDL-C reduction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92326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Moderate intensity statin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~ 30%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87559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High intensity statin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~ 50%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7303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High intensity statin plus ezetimibe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~ 65%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321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PCSK9 inhibitor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~ 60%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10034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PCSK9 inhibitor plus high intensity statin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~ 75%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0462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PCSK9 inhibitor plus high intensity statin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plus ezetimibe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~ 85%</a:t>
                      </a:r>
                    </a:p>
                  </a:txBody>
                  <a:tcPr marT="21600" marB="21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97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2132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Low-density lipoprotein </a:t>
            </a:r>
            <a:r>
              <a:rPr lang="en-GB" dirty="0"/>
              <a:t>(LDL) is the final step of the lipoprotein metabolism cascade </a:t>
            </a:r>
            <a:r>
              <a:rPr lang="en-GB" dirty="0">
                <a:solidFill>
                  <a:schemeClr val="tx2"/>
                </a:solidFill>
              </a:rPr>
              <a:t>and</a:t>
            </a:r>
            <a:r>
              <a:rPr lang="en-GB" b="1" dirty="0">
                <a:solidFill>
                  <a:schemeClr val="accent1"/>
                </a:solidFill>
              </a:rPr>
              <a:t> is the vehicle by which cholesterol is delivered to peripheral tissues</a:t>
            </a:r>
            <a:r>
              <a:rPr lang="en-GB" dirty="0"/>
              <a:t> through LDL receptors</a:t>
            </a:r>
          </a:p>
          <a:p>
            <a:r>
              <a:rPr lang="en-GB" b="1" dirty="0">
                <a:solidFill>
                  <a:schemeClr val="accent1"/>
                </a:solidFill>
              </a:rPr>
              <a:t>All mammalian cells </a:t>
            </a:r>
            <a:r>
              <a:rPr lang="en-GB" dirty="0"/>
              <a:t>have the capacity to </a:t>
            </a:r>
            <a:r>
              <a:rPr lang="en-GB" b="1" dirty="0">
                <a:solidFill>
                  <a:schemeClr val="accent1"/>
                </a:solidFill>
              </a:rPr>
              <a:t>synthesize their own cholesterol</a:t>
            </a:r>
            <a:r>
              <a:rPr lang="en-GB" dirty="0"/>
              <a:t>. Tissues requiring high cholesterol intake (e.g. adrenal glands for hormone synthesis) usually have supplemental sources other than LDL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liver is the main organ receiving LDL particles </a:t>
            </a:r>
          </a:p>
          <a:p>
            <a:pPr lvl="1"/>
            <a:r>
              <a:rPr lang="en-GB" dirty="0"/>
              <a:t>Approximately 3 out of 4 LDL particles finish their metabolic life in the liver </a:t>
            </a:r>
          </a:p>
          <a:p>
            <a:pPr lvl="1"/>
            <a:r>
              <a:rPr lang="en-GB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hepatic LDL/LDL-R system is</a:t>
            </a:r>
            <a:r>
              <a:rPr lang="en-GB" dirty="0"/>
              <a:t>, along with HDL, the </a:t>
            </a:r>
            <a:r>
              <a:rPr lang="en-GB" b="1" dirty="0">
                <a:solidFill>
                  <a:schemeClr val="accent1"/>
                </a:solidFill>
              </a:rPr>
              <a:t>main pathway to excrete cholesterol </a:t>
            </a:r>
            <a:r>
              <a:rPr lang="en-GB" dirty="0"/>
              <a:t>with bile into the faeces, which is almost the only mechanism to get rid of cholesterol 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When the LDL-LDL-R pathway is not efficient enough, LDL accumulates </a:t>
            </a:r>
            <a:r>
              <a:rPr lang="en-GB" dirty="0"/>
              <a:t>and infiltrates the artery wall, </a:t>
            </a:r>
            <a:r>
              <a:rPr lang="en-GB" b="1" dirty="0">
                <a:solidFill>
                  <a:schemeClr val="accent1"/>
                </a:solidFill>
              </a:rPr>
              <a:t>inducing </a:t>
            </a:r>
            <a:r>
              <a:rPr lang="en-GB" b="1" i="1" dirty="0">
                <a:solidFill>
                  <a:schemeClr val="accent1"/>
                </a:solidFill>
              </a:rPr>
              <a:t>atheroma</a:t>
            </a:r>
            <a:r>
              <a:rPr lang="en-GB" b="1" dirty="0">
                <a:solidFill>
                  <a:schemeClr val="accent1"/>
                </a:solidFill>
              </a:rPr>
              <a:t> plaque formation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Physiological aspects of </a:t>
            </a:r>
            <a:r>
              <a:rPr lang="en-GB"/>
              <a:t>LDL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F401F-A4AC-314E-964F-5649098C26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LDL-R, LDL, low density lipoprotein receptor</a:t>
            </a:r>
          </a:p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Ma</a:t>
            </a:r>
            <a:r>
              <a:rPr lang="cs-CZ" dirty="0">
                <a:solidFill>
                  <a:schemeClr val="tx2"/>
                </a:solidFill>
              </a:rPr>
              <a:t>sana L. </a:t>
            </a:r>
            <a:r>
              <a:rPr lang="en-US" dirty="0">
                <a:solidFill>
                  <a:schemeClr val="tx2"/>
                </a:solidFill>
              </a:rPr>
              <a:t>Rev </a:t>
            </a:r>
            <a:r>
              <a:rPr lang="en-US" dirty="0" err="1">
                <a:solidFill>
                  <a:schemeClr val="tx2"/>
                </a:solidFill>
              </a:rPr>
              <a:t>Esp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Cardiol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Engl</a:t>
            </a:r>
            <a:r>
              <a:rPr lang="en-US" dirty="0">
                <a:solidFill>
                  <a:schemeClr val="tx2"/>
                </a:solidFill>
              </a:rPr>
              <a:t> Ed). 2018;71(7):591-2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A0449-3EE3-D84A-920E-EB2678C4E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277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4B7F9B"/>
                </a:solidFill>
              </a:rPr>
              <a:t>Population</a:t>
            </a:r>
            <a:r>
              <a:rPr lang="en-GB" b="1" dirty="0">
                <a:solidFill>
                  <a:srgbClr val="4B7F9B"/>
                </a:solidFill>
              </a:rPr>
              <a:t>s</a:t>
            </a:r>
            <a:r>
              <a:rPr lang="cs-CZ" b="1" dirty="0">
                <a:solidFill>
                  <a:srgbClr val="4B7F9B"/>
                </a:solidFill>
              </a:rPr>
              <a:t> indicating safety of </a:t>
            </a:r>
            <a:br>
              <a:rPr lang="cs-CZ" b="1" dirty="0">
                <a:solidFill>
                  <a:srgbClr val="4B7F9B"/>
                </a:solidFill>
              </a:rPr>
            </a:br>
            <a:r>
              <a:rPr lang="cs-CZ" b="1" dirty="0">
                <a:solidFill>
                  <a:srgbClr val="4B7F9B"/>
                </a:solidFill>
              </a:rPr>
              <a:t>low levels of</a:t>
            </a:r>
            <a:r>
              <a:rPr lang="en-US" b="1" dirty="0">
                <a:solidFill>
                  <a:srgbClr val="4B7F9B"/>
                </a:solidFill>
              </a:rPr>
              <a:t> LDL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39F8E-BD16-6746-B515-7DCCFC9E5A7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2392" y="6309320"/>
            <a:ext cx="10963200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000" dirty="0">
                <a:solidFill>
                  <a:schemeClr val="tx2"/>
                </a:solidFill>
              </a:rPr>
              <a:t>LDL, low density lipoprotein; LDL-C, low density lipoprotein cholesterol; PCSK9, proprotein convertase subtilisin/</a:t>
            </a:r>
            <a:r>
              <a:rPr lang="en-GB" sz="1000" dirty="0" err="1">
                <a:solidFill>
                  <a:schemeClr val="tx2"/>
                </a:solidFill>
              </a:rPr>
              <a:t>kexin</a:t>
            </a:r>
            <a:r>
              <a:rPr lang="en-GB" sz="1000" dirty="0">
                <a:solidFill>
                  <a:schemeClr val="tx2"/>
                </a:solidFill>
              </a:rPr>
              <a:t> type 9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000" dirty="0">
                <a:solidFill>
                  <a:schemeClr val="tx2"/>
                </a:solidFill>
              </a:rPr>
              <a:t>1. O'Keefe JH, et al. J Am Coll </a:t>
            </a:r>
            <a:r>
              <a:rPr lang="en-GB" sz="1000" dirty="0" err="1">
                <a:solidFill>
                  <a:schemeClr val="tx2"/>
                </a:solidFill>
              </a:rPr>
              <a:t>Cardiol</a:t>
            </a:r>
            <a:r>
              <a:rPr lang="en-GB" sz="1000" dirty="0">
                <a:solidFill>
                  <a:schemeClr val="tx2"/>
                </a:solidFill>
              </a:rPr>
              <a:t>. 2004; 43:2142-46; 2. </a:t>
            </a:r>
            <a:r>
              <a:rPr lang="nl-NL" sz="1000" dirty="0">
                <a:solidFill>
                  <a:schemeClr val="tx2"/>
                </a:solidFill>
              </a:rPr>
              <a:t>Dietschy J, et al. J Clin Lipdol. 2004; 45: 1375-1397</a:t>
            </a:r>
            <a:r>
              <a:rPr lang="en-GB" sz="1000" dirty="0">
                <a:solidFill>
                  <a:schemeClr val="tx2"/>
                </a:solidFill>
              </a:rPr>
              <a:t>; 3. Kaplan H, et al. </a:t>
            </a:r>
            <a:r>
              <a:rPr lang="fr-FR" sz="1000" dirty="0">
                <a:solidFill>
                  <a:schemeClr val="tx2"/>
                </a:solidFill>
              </a:rPr>
              <a:t>Lancet. 2017;389(10080):1730-9</a:t>
            </a:r>
            <a:r>
              <a:rPr lang="en-GB" sz="1000" dirty="0">
                <a:solidFill>
                  <a:schemeClr val="tx2"/>
                </a:solidFill>
              </a:rPr>
              <a:t>; 4. Shaper AG, et al. </a:t>
            </a:r>
            <a:r>
              <a:rPr lang="en-GB" sz="1000" dirty="0" err="1">
                <a:solidFill>
                  <a:schemeClr val="tx2"/>
                </a:solidFill>
              </a:rPr>
              <a:t>Int</a:t>
            </a:r>
            <a:r>
              <a:rPr lang="en-GB" sz="1000" dirty="0">
                <a:solidFill>
                  <a:schemeClr val="tx2"/>
                </a:solidFill>
              </a:rPr>
              <a:t> J </a:t>
            </a:r>
            <a:r>
              <a:rPr lang="en-GB" sz="1000" dirty="0" err="1">
                <a:solidFill>
                  <a:schemeClr val="tx2"/>
                </a:solidFill>
              </a:rPr>
              <a:t>Epidemiol</a:t>
            </a:r>
            <a:r>
              <a:rPr lang="en-GB" sz="1000" dirty="0">
                <a:solidFill>
                  <a:schemeClr val="tx2"/>
                </a:solidFill>
              </a:rPr>
              <a:t>. 2012;41(5):1221-5; 5. </a:t>
            </a:r>
            <a:r>
              <a:rPr lang="en-US" sz="1000" dirty="0">
                <a:solidFill>
                  <a:schemeClr val="tx2"/>
                </a:solidFill>
              </a:rPr>
              <a:t>Preiss D, et al. JACC 2020; 75: 1945-1955</a:t>
            </a:r>
            <a:r>
              <a:rPr lang="en-GB" sz="1000" dirty="0">
                <a:solidFill>
                  <a:schemeClr val="tx2"/>
                </a:solidFill>
              </a:rPr>
              <a:t>; 6. Kent S, et al.</a:t>
            </a:r>
            <a:r>
              <a:rPr lang="it-IT" sz="1000" dirty="0">
                <a:solidFill>
                  <a:schemeClr val="tx2"/>
                </a:solidFill>
              </a:rPr>
              <a:t> Circ Cardiovasc Genet. 2017;10(4):e001632</a:t>
            </a:r>
            <a:r>
              <a:rPr lang="cs-CZ" sz="1000" dirty="0">
                <a:solidFill>
                  <a:schemeClr val="tx2"/>
                </a:solidFill>
              </a:rPr>
              <a:t>; 7. Cohen JC, et al. </a:t>
            </a:r>
            <a:r>
              <a:rPr lang="en-US" sz="1000" dirty="0">
                <a:solidFill>
                  <a:schemeClr val="tx2"/>
                </a:solidFill>
              </a:rPr>
              <a:t>N</a:t>
            </a:r>
            <a:r>
              <a:rPr lang="cs-CZ" sz="1000" dirty="0">
                <a:solidFill>
                  <a:schemeClr val="tx2"/>
                </a:solidFill>
              </a:rPr>
              <a:t> </a:t>
            </a:r>
            <a:r>
              <a:rPr lang="cs-CZ" sz="1000" dirty="0" err="1">
                <a:solidFill>
                  <a:schemeClr val="tx2"/>
                </a:solidFill>
              </a:rPr>
              <a:t>Engl</a:t>
            </a:r>
            <a:r>
              <a:rPr lang="cs-CZ" sz="1000" dirty="0">
                <a:solidFill>
                  <a:schemeClr val="tx2"/>
                </a:solidFill>
              </a:rPr>
              <a:t> J Med. </a:t>
            </a:r>
            <a:r>
              <a:rPr lang="pt-BR" sz="1000" dirty="0">
                <a:solidFill>
                  <a:schemeClr val="tx2"/>
                </a:solidFill>
              </a:rPr>
              <a:t>2006;354(12):1264-72</a:t>
            </a:r>
            <a:endParaRPr lang="en-GB" sz="1000" dirty="0">
              <a:solidFill>
                <a:schemeClr val="tx2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3E06F44-10EA-41B5-B714-C2753D071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927407"/>
              </p:ext>
            </p:extLst>
          </p:nvPr>
        </p:nvGraphicFramePr>
        <p:xfrm>
          <a:off x="959430" y="1508787"/>
          <a:ext cx="10129125" cy="429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14CAA-1A2A-E74A-978C-0A68EDED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1154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65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A5131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30C1E"/>
      </a:hlink>
      <a:folHlink>
        <a:srgbClr val="C30C1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4804</TotalTime>
  <Words>2296</Words>
  <Application>Microsoft Macintosh PowerPoint</Application>
  <PresentationFormat>Widescreen</PresentationFormat>
  <Paragraphs>260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Aileron</vt:lpstr>
      <vt:lpstr>Arial</vt:lpstr>
      <vt:lpstr>Calibri</vt:lpstr>
      <vt:lpstr>Lucida Grande</vt:lpstr>
      <vt:lpstr>PT Sans Narrow</vt:lpstr>
      <vt:lpstr>System Font Regular</vt:lpstr>
      <vt:lpstr>Thème Office</vt:lpstr>
      <vt:lpstr>PowerPoint Presentation</vt:lpstr>
      <vt:lpstr>Safety of low levels of  LDL-Cholesterol  Jan Přeček, MD University Hospital Olomouc, Olomouc, Czech Republic  December 2020</vt:lpstr>
      <vt:lpstr>Disclaimer and disclosures</vt:lpstr>
      <vt:lpstr>background</vt:lpstr>
      <vt:lpstr>LDL-c: main factor in the development  of atherosclerosis </vt:lpstr>
      <vt:lpstr>Recommended treatment goals for LDL-C lowering therapy</vt:lpstr>
      <vt:lpstr>Expected clinical benefits of LDL-C  lowering therapies</vt:lpstr>
      <vt:lpstr>Physiological aspects of LDL</vt:lpstr>
      <vt:lpstr>Populations indicating safety of  low levels of LDL</vt:lpstr>
      <vt:lpstr>Naturally very low LDL-c levels</vt:lpstr>
      <vt:lpstr>PowerPoint Presentation</vt:lpstr>
      <vt:lpstr>Safety outcomes in non-statin trials</vt:lpstr>
      <vt:lpstr>NEUROCOGNITIVE disorders aND low LDL-C</vt:lpstr>
      <vt:lpstr>NEUROCOGNITIVE disorders aND low LDL-C</vt:lpstr>
      <vt:lpstr>Summary</vt:lpstr>
      <vt:lpstr>REACH CORONARY CONNECT VIA  TWITTER, LINKEDIN, VIMEO &amp; EMAIL OR VISIT THE GROUP’S WEBSITE http://www.coronaryconnect.com/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Carrie Brubaker</cp:lastModifiedBy>
  <cp:revision>373</cp:revision>
  <cp:lastPrinted>2017-02-15T09:54:46Z</cp:lastPrinted>
  <dcterms:created xsi:type="dcterms:W3CDTF">2016-10-14T09:38:18Z</dcterms:created>
  <dcterms:modified xsi:type="dcterms:W3CDTF">2020-12-08T19:18:33Z</dcterms:modified>
</cp:coreProperties>
</file>