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56" r:id="rId2"/>
    <p:sldId id="275" r:id="rId3"/>
    <p:sldId id="285" r:id="rId4"/>
    <p:sldId id="303" r:id="rId5"/>
    <p:sldId id="283" r:id="rId6"/>
    <p:sldId id="284" r:id="rId7"/>
    <p:sldId id="288" r:id="rId8"/>
    <p:sldId id="289" r:id="rId9"/>
    <p:sldId id="294" r:id="rId10"/>
    <p:sldId id="295" r:id="rId11"/>
    <p:sldId id="296" r:id="rId12"/>
    <p:sldId id="297" r:id="rId13"/>
    <p:sldId id="290" r:id="rId14"/>
    <p:sldId id="291" r:id="rId15"/>
    <p:sldId id="292" r:id="rId16"/>
    <p:sldId id="293" r:id="rId17"/>
    <p:sldId id="286" r:id="rId18"/>
    <p:sldId id="304" r:id="rId19"/>
    <p:sldId id="306" r:id="rId20"/>
    <p:sldId id="307" r:id="rId21"/>
    <p:sldId id="278" r:id="rId22"/>
    <p:sldId id="280" r:id="rId23"/>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65" userDrawn="1">
          <p15:clr>
            <a:srgbClr val="A4A3A4"/>
          </p15:clr>
        </p15:guide>
        <p15:guide id="3" pos="513" userDrawn="1">
          <p15:clr>
            <a:srgbClr val="A4A3A4"/>
          </p15:clr>
        </p15:guide>
        <p15:guide id="4" orient="horz" pos="4020" userDrawn="1">
          <p15:clr>
            <a:srgbClr val="A4A3A4"/>
          </p15:clr>
        </p15:guide>
        <p15:guide id="5" orient="horz" pos="845"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FBFEDD-452D-7862-07A2-A582CF6F66DF}" name="Howard" initials="U" userId="Howar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ward" initials="U" lastIdx="65" clrIdx="0"/>
  <p:cmAuthor id="2" name="Lamarca Angela (RBV) NHS Christie Tr" initials="LA(NCT"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9D9D9"/>
    <a:srgbClr val="F6D2F4"/>
    <a:srgbClr val="EAD1CE"/>
    <a:srgbClr val="F5EAE8"/>
    <a:srgbClr val="E7F5E9"/>
    <a:srgbClr val="CBEBD0"/>
    <a:srgbClr val="2E7B8E"/>
    <a:srgbClr val="FFA402"/>
    <a:srgbClr val="03C7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06" autoAdjust="0"/>
    <p:restoredTop sz="95645" autoAdjust="0"/>
  </p:normalViewPr>
  <p:slideViewPr>
    <p:cSldViewPr snapToGrid="0" snapToObjects="1">
      <p:cViewPr varScale="1">
        <p:scale>
          <a:sx n="102" d="100"/>
          <a:sy n="102" d="100"/>
        </p:scale>
        <p:origin x="1352" y="176"/>
      </p:cViewPr>
      <p:guideLst>
        <p:guide orient="horz" pos="2160"/>
        <p:guide pos="4565"/>
        <p:guide pos="513"/>
        <p:guide orient="horz" pos="4020"/>
        <p:guide orient="horz" pos="84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87" d="100"/>
          <a:sy n="87" d="100"/>
        </p:scale>
        <p:origin x="3904"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9/27/21</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9/27/21</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a:t>
            </a:fld>
            <a:endParaRPr lang="fr-FR" dirty="0"/>
          </a:p>
        </p:txBody>
      </p:sp>
    </p:spTree>
    <p:extLst>
      <p:ext uri="{BB962C8B-B14F-4D97-AF65-F5344CB8AC3E}">
        <p14:creationId xmlns:p14="http://schemas.microsoft.com/office/powerpoint/2010/main" val="2344621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a:t>
            </a:fld>
            <a:endParaRPr lang="fr-FR" dirty="0"/>
          </a:p>
        </p:txBody>
      </p:sp>
    </p:spTree>
    <p:extLst>
      <p:ext uri="{BB962C8B-B14F-4D97-AF65-F5344CB8AC3E}">
        <p14:creationId xmlns:p14="http://schemas.microsoft.com/office/powerpoint/2010/main" val="2171001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21</a:t>
            </a:fld>
            <a:endParaRPr lang="fr-FR" dirty="0"/>
          </a:p>
        </p:txBody>
      </p:sp>
    </p:spTree>
    <p:extLst>
      <p:ext uri="{BB962C8B-B14F-4D97-AF65-F5344CB8AC3E}">
        <p14:creationId xmlns:p14="http://schemas.microsoft.com/office/powerpoint/2010/main" val="440647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mailto:antoine.lacombe@cor2ed.com" TargetMode="External"/><Relationship Id="rId13" Type="http://schemas.openxmlformats.org/officeDocument/2006/relationships/image" Target="../media/image7.png"/><Relationship Id="rId1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hyperlink" Target="mailto:froukje.sosef@cor2ed.com" TargetMode="External"/><Relationship Id="rId12" Type="http://schemas.openxmlformats.org/officeDocument/2006/relationships/hyperlink" Target="https://vimeo.com/channels/netconnect" TargetMode="External"/><Relationship Id="rId17" Type="http://schemas.microsoft.com/office/2007/relationships/hdphoto" Target="../media/hdphoto1.wdp"/><Relationship Id="rId2" Type="http://schemas.openxmlformats.org/officeDocument/2006/relationships/image" Target="../media/image1.png"/><Relationship Id="rId16"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hyperlink" Target="https://twitter.com/net_connectinfo" TargetMode="External"/><Relationship Id="rId5" Type="http://schemas.openxmlformats.org/officeDocument/2006/relationships/image" Target="../media/image5.png"/><Relationship Id="rId15" Type="http://schemas.openxmlformats.org/officeDocument/2006/relationships/image" Target="../media/image9.svg"/><Relationship Id="rId10" Type="http://schemas.openxmlformats.org/officeDocument/2006/relationships/hyperlink" Target="https://net-connect.info/" TargetMode="External"/><Relationship Id="rId19" Type="http://schemas.openxmlformats.org/officeDocument/2006/relationships/image" Target="../media/image12.png"/><Relationship Id="rId4" Type="http://schemas.openxmlformats.org/officeDocument/2006/relationships/image" Target="../media/image4.svg"/><Relationship Id="rId9" Type="http://schemas.openxmlformats.org/officeDocument/2006/relationships/hyperlink" Target="https://www.linkedin.com/company/23766354" TargetMode="External"/><Relationship Id="rId1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0BB0DB-064B-494E-BA3E-586E5D7238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4250" y="2010248"/>
            <a:ext cx="7043499" cy="2837503"/>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46ABDA85-EBB9-284A-B33C-8E8DF1D9591C}"/>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C931821D-4267-E841-8175-F77838EC175C}"/>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23BB5114-01E3-EB42-A54A-5AFBF19DEBE6}"/>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C653E899-EEDF-3546-B58C-DACEC71F6BDC}"/>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pic>
        <p:nvPicPr>
          <p:cNvPr id="30" name="Picture 29">
            <a:extLst>
              <a:ext uri="{FF2B5EF4-FFF2-40B4-BE49-F238E27FC236}">
                <a16:creationId xmlns:a16="http://schemas.microsoft.com/office/drawing/2014/main" id="{0423339C-6FBB-F444-BCF1-AF861316FF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579825"/>
            <a:ext cx="2616587" cy="1054103"/>
          </a:xfrm>
          <a:prstGeom prst="rect">
            <a:avLst/>
          </a:prstGeom>
        </p:spPr>
      </p:pic>
      <p:sp>
        <p:nvSpPr>
          <p:cNvPr id="33" name="Titre 1">
            <a:extLst>
              <a:ext uri="{FF2B5EF4-FFF2-40B4-BE49-F238E27FC236}">
                <a16:creationId xmlns:a16="http://schemas.microsoft.com/office/drawing/2014/main" id="{B9EDC9EC-C0B7-3447-840A-758E92187E39}"/>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chemeClr val="accent1"/>
                </a:solidFill>
                <a:latin typeface="Calibri" charset="0"/>
                <a:ea typeface="Calibri" charset="0"/>
                <a:cs typeface="Calibri" charset="0"/>
              </a:rPr>
              <a:t>Dr. Antoine Lacombe </a:t>
            </a:r>
            <a:r>
              <a:rPr lang="en-GB" sz="1100" b="1" noProof="0" dirty="0">
                <a:solidFill>
                  <a:schemeClr val="accent1"/>
                </a:solidFill>
                <a:latin typeface="Calibri" charset="0"/>
                <a:ea typeface="Calibri" charset="0"/>
                <a:cs typeface="Calibri" charset="0"/>
              </a:rPr>
              <a:t>Pharm D, MBA</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4" name="Titre 1">
            <a:extLst>
              <a:ext uri="{FF2B5EF4-FFF2-40B4-BE49-F238E27FC236}">
                <a16:creationId xmlns:a16="http://schemas.microsoft.com/office/drawing/2014/main" id="{97913A3D-1B6C-F740-8E27-58D036972947}"/>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+41 79 529 42 79</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35" name="Titre 1">
            <a:extLst>
              <a:ext uri="{FF2B5EF4-FFF2-40B4-BE49-F238E27FC236}">
                <a16:creationId xmlns:a16="http://schemas.microsoft.com/office/drawing/2014/main" id="{76C860E1-608A-504E-B865-0B6496E41576}"/>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NET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36" name="Titre 1">
            <a:extLst>
              <a:ext uri="{FF2B5EF4-FFF2-40B4-BE49-F238E27FC236}">
                <a16:creationId xmlns:a16="http://schemas.microsoft.com/office/drawing/2014/main" id="{1F27F977-FE88-6947-BFB1-414714D290AA}"/>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chemeClr val="accent1"/>
                </a:solidFill>
                <a:latin typeface="Calibri" charset="0"/>
                <a:ea typeface="Calibri" charset="0"/>
                <a:cs typeface="Calibri" charset="0"/>
              </a:rPr>
              <a:t>Dr. Froukje Sosef </a:t>
            </a:r>
            <a:r>
              <a:rPr lang="en-GB" sz="1100" b="1" noProof="0" dirty="0">
                <a:solidFill>
                  <a:schemeClr val="accent1"/>
                </a:solidFill>
                <a:latin typeface="Calibri" charset="0"/>
                <a:ea typeface="Calibri" charset="0"/>
                <a:cs typeface="Calibri" charset="0"/>
              </a:rPr>
              <a:t>MD</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7" name="Titre 1">
            <a:extLst>
              <a:ext uri="{FF2B5EF4-FFF2-40B4-BE49-F238E27FC236}">
                <a16:creationId xmlns:a16="http://schemas.microsoft.com/office/drawing/2014/main" id="{7F7AE118-3389-3C40-9EFB-CC350B9CA405}"/>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+31 6 2324 3636</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38" name="Group 37">
            <a:extLst>
              <a:ext uri="{FF2B5EF4-FFF2-40B4-BE49-F238E27FC236}">
                <a16:creationId xmlns:a16="http://schemas.microsoft.com/office/drawing/2014/main" id="{504D394D-BF01-E04A-92DE-B0A037044706}"/>
              </a:ext>
            </a:extLst>
          </p:cNvPr>
          <p:cNvGrpSpPr/>
          <p:nvPr userDrawn="1"/>
        </p:nvGrpSpPr>
        <p:grpSpPr>
          <a:xfrm>
            <a:off x="418902" y="3063588"/>
            <a:ext cx="356400" cy="356400"/>
            <a:chOff x="761970" y="3386221"/>
            <a:chExt cx="356400" cy="356400"/>
          </a:xfrm>
        </p:grpSpPr>
        <p:sp>
          <p:nvSpPr>
            <p:cNvPr id="39" name="Oval 38">
              <a:extLst>
                <a:ext uri="{FF2B5EF4-FFF2-40B4-BE49-F238E27FC236}">
                  <a16:creationId xmlns:a16="http://schemas.microsoft.com/office/drawing/2014/main" id="{425C7E01-BC36-6142-A812-B2BD699A1F29}"/>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40" name="Graphic 39" descr="Speaker Phone">
              <a:extLst>
                <a:ext uri="{FF2B5EF4-FFF2-40B4-BE49-F238E27FC236}">
                  <a16:creationId xmlns:a16="http://schemas.microsoft.com/office/drawing/2014/main" id="{678F6C5B-05FC-6F4E-93A3-300C02C7F2F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41" name="Oval 40">
            <a:extLst>
              <a:ext uri="{FF2B5EF4-FFF2-40B4-BE49-F238E27FC236}">
                <a16:creationId xmlns:a16="http://schemas.microsoft.com/office/drawing/2014/main" id="{BF422CF5-D89F-7944-9D2C-F2488BE9FCD1}"/>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42" name="Graphic 41" descr="Envelope">
            <a:extLst>
              <a:ext uri="{FF2B5EF4-FFF2-40B4-BE49-F238E27FC236}">
                <a16:creationId xmlns:a16="http://schemas.microsoft.com/office/drawing/2014/main" id="{4440E3FF-67CB-7146-910C-A53EA95A0012}"/>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5066" y="3552712"/>
            <a:ext cx="239704" cy="239704"/>
          </a:xfrm>
          <a:prstGeom prst="rect">
            <a:avLst/>
          </a:prstGeom>
        </p:spPr>
      </p:pic>
      <p:grpSp>
        <p:nvGrpSpPr>
          <p:cNvPr id="43" name="Group 42">
            <a:extLst>
              <a:ext uri="{FF2B5EF4-FFF2-40B4-BE49-F238E27FC236}">
                <a16:creationId xmlns:a16="http://schemas.microsoft.com/office/drawing/2014/main" id="{F7FFB97F-C17B-E74C-8BBA-9BC10E01B595}"/>
              </a:ext>
            </a:extLst>
          </p:cNvPr>
          <p:cNvGrpSpPr/>
          <p:nvPr userDrawn="1"/>
        </p:nvGrpSpPr>
        <p:grpSpPr>
          <a:xfrm>
            <a:off x="423995" y="4414481"/>
            <a:ext cx="356400" cy="356400"/>
            <a:chOff x="761970" y="3386221"/>
            <a:chExt cx="356400" cy="356400"/>
          </a:xfrm>
        </p:grpSpPr>
        <p:sp>
          <p:nvSpPr>
            <p:cNvPr id="44" name="Oval 43">
              <a:extLst>
                <a:ext uri="{FF2B5EF4-FFF2-40B4-BE49-F238E27FC236}">
                  <a16:creationId xmlns:a16="http://schemas.microsoft.com/office/drawing/2014/main" id="{5EF52AFC-927A-1043-8AB8-EF4F8DB1A1FF}"/>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45" name="Graphic 44" descr="Speaker Phone">
              <a:extLst>
                <a:ext uri="{FF2B5EF4-FFF2-40B4-BE49-F238E27FC236}">
                  <a16:creationId xmlns:a16="http://schemas.microsoft.com/office/drawing/2014/main" id="{A4A5FCC1-5F30-2C49-BFD0-0ADE2BF1F62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46" name="Oval 45">
            <a:extLst>
              <a:ext uri="{FF2B5EF4-FFF2-40B4-BE49-F238E27FC236}">
                <a16:creationId xmlns:a16="http://schemas.microsoft.com/office/drawing/2014/main" id="{20CB43AA-C3F1-9949-AA50-F59ACBFF3ABF}"/>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47" name="Graphic 46" descr="Envelope">
            <a:extLst>
              <a:ext uri="{FF2B5EF4-FFF2-40B4-BE49-F238E27FC236}">
                <a16:creationId xmlns:a16="http://schemas.microsoft.com/office/drawing/2014/main" id="{C31652A0-025D-9A49-93F1-71EA1B79A659}"/>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2343" y="4902641"/>
            <a:ext cx="239704" cy="239704"/>
          </a:xfrm>
          <a:prstGeom prst="rect">
            <a:avLst/>
          </a:prstGeom>
        </p:spPr>
      </p:pic>
      <p:sp>
        <p:nvSpPr>
          <p:cNvPr id="48" name="Titre 1">
            <a:extLst>
              <a:ext uri="{FF2B5EF4-FFF2-40B4-BE49-F238E27FC236}">
                <a16:creationId xmlns:a16="http://schemas.microsoft.com/office/drawing/2014/main" id="{F9C8859B-A4AE-2540-8621-19B87E0A03B2}"/>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antoine.lacombe@cor2ed.com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49" name="Titre 1">
            <a:extLst>
              <a:ext uri="{FF2B5EF4-FFF2-40B4-BE49-F238E27FC236}">
                <a16:creationId xmlns:a16="http://schemas.microsoft.com/office/drawing/2014/main" id="{194087A5-DCB7-0A40-A3B1-E9BB63EBACB3}"/>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51" name="Rounded Rectangle 50">
            <a:extLst>
              <a:ext uri="{FF2B5EF4-FFF2-40B4-BE49-F238E27FC236}">
                <a16:creationId xmlns:a16="http://schemas.microsoft.com/office/drawing/2014/main" id="{91F9720B-C3C8-E245-9AA2-A9D0E1EE8B4B}"/>
              </a:ext>
            </a:extLst>
          </p:cNvPr>
          <p:cNvSpPr/>
          <p:nvPr userDrawn="1"/>
        </p:nvSpPr>
        <p:spPr>
          <a:xfrm>
            <a:off x="418160"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ounded Rectangle 51">
            <a:extLst>
              <a:ext uri="{FF2B5EF4-FFF2-40B4-BE49-F238E27FC236}">
                <a16:creationId xmlns:a16="http://schemas.microsoft.com/office/drawing/2014/main" id="{A1F240BD-3EFA-4E4E-9485-9874C92F75A7}"/>
              </a:ext>
            </a:extLst>
          </p:cNvPr>
          <p:cNvSpPr/>
          <p:nvPr userDrawn="1"/>
        </p:nvSpPr>
        <p:spPr>
          <a:xfrm>
            <a:off x="2884239"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9D7A77A8-8B8D-FA4E-8758-D20688D610E3}"/>
              </a:ext>
            </a:extLst>
          </p:cNvPr>
          <p:cNvSpPr txBox="1"/>
          <p:nvPr userDrawn="1"/>
        </p:nvSpPr>
        <p:spPr>
          <a:xfrm>
            <a:off x="787049" y="5497848"/>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Calibri" panose="020F0502020204030204" pitchFamily="34" charset="0"/>
              </a:rPr>
              <a:t>Connect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Calibri" panose="020F0502020204030204" pitchFamily="34" charset="0"/>
              </a:rPr>
              <a:t>LinkedIn @NET CONNECT</a:t>
            </a:r>
          </a:p>
        </p:txBody>
      </p:sp>
      <p:sp>
        <p:nvSpPr>
          <p:cNvPr id="54" name="TextBox 53">
            <a:extLst>
              <a:ext uri="{FF2B5EF4-FFF2-40B4-BE49-F238E27FC236}">
                <a16:creationId xmlns:a16="http://schemas.microsoft.com/office/drawing/2014/main" id="{AC08D63E-94A5-CE4D-9151-B4CAA7E36877}"/>
              </a:ext>
            </a:extLst>
          </p:cNvPr>
          <p:cNvSpPr txBox="1"/>
          <p:nvPr userDrawn="1"/>
        </p:nvSpPr>
        <p:spPr>
          <a:xfrm>
            <a:off x="3305213" y="5497848"/>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Calibri" panose="020F0502020204030204" pitchFamily="34" charset="0"/>
              </a:rPr>
              <a:t>Watch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Calibri" panose="020F0502020204030204" pitchFamily="34" charset="0"/>
              </a:rPr>
              <a:t>Vimeo @NET CONNECT</a:t>
            </a:r>
          </a:p>
        </p:txBody>
      </p:sp>
      <p:sp>
        <p:nvSpPr>
          <p:cNvPr id="55" name="Rectangle 54">
            <a:hlinkClick r:id="rId7"/>
            <a:extLst>
              <a:ext uri="{FF2B5EF4-FFF2-40B4-BE49-F238E27FC236}">
                <a16:creationId xmlns:a16="http://schemas.microsoft.com/office/drawing/2014/main" id="{9C8FF433-FF68-BE4F-B190-5761BB607F55}"/>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6" name="Rectangle 55">
            <a:hlinkClick r:id="rId8"/>
            <a:extLst>
              <a:ext uri="{FF2B5EF4-FFF2-40B4-BE49-F238E27FC236}">
                <a16:creationId xmlns:a16="http://schemas.microsoft.com/office/drawing/2014/main" id="{E48F90F2-FCF3-ED47-928A-9F0581E7A6CB}"/>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Rectangle 56">
            <a:hlinkClick r:id="rId9"/>
            <a:extLst>
              <a:ext uri="{FF2B5EF4-FFF2-40B4-BE49-F238E27FC236}">
                <a16:creationId xmlns:a16="http://schemas.microsoft.com/office/drawing/2014/main" id="{BA308938-0216-7C4C-B9C6-9DF42B622554}"/>
              </a:ext>
            </a:extLst>
          </p:cNvPr>
          <p:cNvSpPr/>
          <p:nvPr userDrawn="1"/>
        </p:nvSpPr>
        <p:spPr>
          <a:xfrm>
            <a:off x="403163" y="5509945"/>
            <a:ext cx="2322097"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Rounded Rectangle 57">
            <a:extLst>
              <a:ext uri="{FF2B5EF4-FFF2-40B4-BE49-F238E27FC236}">
                <a16:creationId xmlns:a16="http://schemas.microsoft.com/office/drawing/2014/main" id="{C8FBFAB8-511E-B044-8F3C-3CF617BCFB6A}"/>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4B70FCE2-2D34-6E42-849D-49A26B167AC5}"/>
              </a:ext>
            </a:extLst>
          </p:cNvPr>
          <p:cNvSpPr txBox="1"/>
          <p:nvPr userDrawn="1"/>
        </p:nvSpPr>
        <p:spPr>
          <a:xfrm>
            <a:off x="805458" y="6013567"/>
            <a:ext cx="138232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Calibri" panose="020F0502020204030204" pitchFamily="34" charset="0"/>
              </a:rPr>
              <a:t>Visit us at</a:t>
            </a:r>
          </a:p>
          <a:p>
            <a:pPr>
              <a:lnSpc>
                <a:spcPct val="90000"/>
              </a:lnSpc>
            </a:pPr>
            <a:r>
              <a:rPr lang="en-GB" sz="1400" dirty="0">
                <a:solidFill>
                  <a:schemeClr val="tx2"/>
                </a:solidFill>
                <a:ea typeface="Aileron" charset="0"/>
                <a:cs typeface="Calibri" panose="020F0502020204030204" pitchFamily="34" charset="0"/>
              </a:rPr>
              <a:t>net-connect.info</a:t>
            </a:r>
          </a:p>
        </p:txBody>
      </p:sp>
      <p:sp>
        <p:nvSpPr>
          <p:cNvPr id="60" name="Rectangle 59">
            <a:hlinkClick r:id="rId10"/>
            <a:extLst>
              <a:ext uri="{FF2B5EF4-FFF2-40B4-BE49-F238E27FC236}">
                <a16:creationId xmlns:a16="http://schemas.microsoft.com/office/drawing/2014/main" id="{FBEB8E35-A61F-774D-BDCD-A23EF7322372}"/>
              </a:ext>
            </a:extLst>
          </p:cNvPr>
          <p:cNvSpPr/>
          <p:nvPr userDrawn="1"/>
        </p:nvSpPr>
        <p:spPr>
          <a:xfrm>
            <a:off x="391317" y="6033097"/>
            <a:ext cx="1796470"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a:extLst>
              <a:ext uri="{FF2B5EF4-FFF2-40B4-BE49-F238E27FC236}">
                <a16:creationId xmlns:a16="http://schemas.microsoft.com/office/drawing/2014/main" id="{08995B3C-0BB4-9F40-84E2-DBD0C33CBF9C}"/>
              </a:ext>
            </a:extLst>
          </p:cNvPr>
          <p:cNvSpPr txBox="1"/>
          <p:nvPr userDrawn="1"/>
        </p:nvSpPr>
        <p:spPr>
          <a:xfrm>
            <a:off x="3305026" y="6013567"/>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Calibri" panose="020F0502020204030204" pitchFamily="34" charset="0"/>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Calibri" panose="020F0502020204030204" pitchFamily="34" charset="0"/>
              </a:rPr>
              <a:t>Twitter @net_connectinfo</a:t>
            </a:r>
          </a:p>
        </p:txBody>
      </p:sp>
      <p:sp>
        <p:nvSpPr>
          <p:cNvPr id="62" name="Rectangle 61">
            <a:hlinkClick r:id="rId11"/>
            <a:extLst>
              <a:ext uri="{FF2B5EF4-FFF2-40B4-BE49-F238E27FC236}">
                <a16:creationId xmlns:a16="http://schemas.microsoft.com/office/drawing/2014/main" id="{7BF8D449-9B3A-344D-B2BE-BF367645A1C2}"/>
              </a:ext>
            </a:extLst>
          </p:cNvPr>
          <p:cNvSpPr/>
          <p:nvPr userDrawn="1"/>
        </p:nvSpPr>
        <p:spPr>
          <a:xfrm>
            <a:off x="2864514" y="60330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Rounded Rectangle 62">
            <a:extLst>
              <a:ext uri="{FF2B5EF4-FFF2-40B4-BE49-F238E27FC236}">
                <a16:creationId xmlns:a16="http://schemas.microsoft.com/office/drawing/2014/main" id="{42B238BA-5DA9-A242-A5EA-36A8F32601AC}"/>
              </a:ext>
            </a:extLst>
          </p:cNvPr>
          <p:cNvSpPr/>
          <p:nvPr userDrawn="1"/>
        </p:nvSpPr>
        <p:spPr>
          <a:xfrm>
            <a:off x="2888669"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ectangle 63">
            <a:hlinkClick r:id="rId12"/>
            <a:extLst>
              <a:ext uri="{FF2B5EF4-FFF2-40B4-BE49-F238E27FC236}">
                <a16:creationId xmlns:a16="http://schemas.microsoft.com/office/drawing/2014/main" id="{085BABF3-FF5C-2249-B23A-D6F4D784A1F6}"/>
              </a:ext>
            </a:extLst>
          </p:cNvPr>
          <p:cNvSpPr/>
          <p:nvPr userDrawn="1"/>
        </p:nvSpPr>
        <p:spPr>
          <a:xfrm>
            <a:off x="2844689" y="5507360"/>
            <a:ext cx="23017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5" name="Picture 2" descr="Linkedin logo logo website icon - Popular Social Media Flat">
            <a:extLst>
              <a:ext uri="{FF2B5EF4-FFF2-40B4-BE49-F238E27FC236}">
                <a16:creationId xmlns:a16="http://schemas.microsoft.com/office/drawing/2014/main" id="{F93A5E4D-2956-084B-816C-5FF23B5CC82A}"/>
              </a:ext>
            </a:extLst>
          </p:cNvPr>
          <p:cNvPicPr>
            <a:picLocks noChangeAspect="1" noChangeArrowheads="1"/>
          </p:cNvPicPr>
          <p:nvPr userDrawn="1"/>
        </p:nvPicPr>
        <p:blipFill>
          <a:blip r:embed="rId13">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66" name="Graphic 65" descr="World">
            <a:extLst>
              <a:ext uri="{FF2B5EF4-FFF2-40B4-BE49-F238E27FC236}">
                <a16:creationId xmlns:a16="http://schemas.microsoft.com/office/drawing/2014/main" id="{E3D61D8D-F799-0E4D-B5D7-0905329169B3}"/>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47989" y="6070903"/>
            <a:ext cx="306593" cy="306593"/>
          </a:xfrm>
          <a:prstGeom prst="rect">
            <a:avLst/>
          </a:prstGeom>
        </p:spPr>
      </p:pic>
      <p:pic>
        <p:nvPicPr>
          <p:cNvPr id="67" name="Picture 4" descr="Vimeo Icon Logo - Free vector graphic on Pixabay">
            <a:extLst>
              <a:ext uri="{FF2B5EF4-FFF2-40B4-BE49-F238E27FC236}">
                <a16:creationId xmlns:a16="http://schemas.microsoft.com/office/drawing/2014/main" id="{996D7662-99B8-5743-8535-4C9964D7749F}"/>
              </a:ext>
            </a:extLst>
          </p:cNvPr>
          <p:cNvPicPr>
            <a:picLocks noChangeAspect="1" noChangeArrowheads="1"/>
          </p:cNvPicPr>
          <p:nvPr userDrawn="1"/>
        </p:nvPicPr>
        <p:blipFill>
          <a:blip r:embed="rId16">
            <a:biLevel thresh="25000"/>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91835" y="542493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Free White Twitter Icon - Download White Twitter Icon">
            <a:extLst>
              <a:ext uri="{FF2B5EF4-FFF2-40B4-BE49-F238E27FC236}">
                <a16:creationId xmlns:a16="http://schemas.microsoft.com/office/drawing/2014/main" id="{3D566EB1-EC14-A748-9364-AD8A743C5128}"/>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926955"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E1D1FD4D-3BC0-4FBE-8C82-879D843C7637}"/>
              </a:ext>
            </a:extLst>
          </p:cNvPr>
          <p:cNvPicPr>
            <a:picLocks noChangeAspect="1"/>
          </p:cNvPicPr>
          <p:nvPr userDrawn="1"/>
        </p:nvPicPr>
        <p:blipFill rotWithShape="1">
          <a:blip r:embed="rId19"/>
          <a:srcRect t="14289" r="9986" b="7406"/>
          <a:stretch/>
        </p:blipFill>
        <p:spPr>
          <a:xfrm>
            <a:off x="6080149" y="0"/>
            <a:ext cx="6111851" cy="6858000"/>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B30F59D-C5A4-9749-AD0C-1E0C0E1972A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95E716A8-B00A-2E4C-A50E-9B890451EA0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Calibri" panose="020F0502020204030204" pitchFamily="34" charset="0"/>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E79BA752-7660-5841-B604-E71D57C655C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F3E14E1C-C4AD-5942-AB15-AD5255C9ADE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0D31650D-8437-F447-B019-599CEBAF22F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02CF172C-103A-6443-A69B-E0737ED620F1}"/>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8" name="Picture 7">
            <a:extLst>
              <a:ext uri="{FF2B5EF4-FFF2-40B4-BE49-F238E27FC236}">
                <a16:creationId xmlns:a16="http://schemas.microsoft.com/office/drawing/2014/main" id="{6E5D58A1-FA9D-E74E-9521-4270388628C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990878" y="268600"/>
            <a:ext cx="1791475" cy="7217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287" userDrawn="1">
          <p15:clr>
            <a:srgbClr val="F26B43"/>
          </p15:clr>
        </p15:guide>
        <p15:guide id="4" orient="horz" pos="2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net-connect.info/net-connect-covid-19-survey-presented-at-esmo-2021/"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hyperlink" Target="https://twitter.com/net_connectinfo" TargetMode="External"/><Relationship Id="rId7" Type="http://schemas.openxmlformats.org/officeDocument/2006/relationships/hyperlink" Target="http://www.net-connect.inf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vimeo.com/channels/netconnect" TargetMode="External"/><Relationship Id="rId11" Type="http://schemas.openxmlformats.org/officeDocument/2006/relationships/image" Target="../media/image17.wmf"/><Relationship Id="rId5" Type="http://schemas.openxmlformats.org/officeDocument/2006/relationships/hyperlink" Target="mailto:antoine.lacombe@cor2ed.com" TargetMode="External"/><Relationship Id="rId10" Type="http://schemas.openxmlformats.org/officeDocument/2006/relationships/image" Target="../media/image16.wmf"/><Relationship Id="rId4" Type="http://schemas.openxmlformats.org/officeDocument/2006/relationships/hyperlink" Target="https://www.linkedin.com/company/23766354" TargetMode="External"/><Relationship Id="rId9" Type="http://schemas.openxmlformats.org/officeDocument/2006/relationships/image" Target="../media/image15.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a:xfrm>
            <a:off x="634778" y="1349194"/>
            <a:ext cx="10905785" cy="2315180"/>
          </a:xfrm>
        </p:spPr>
        <p:txBody>
          <a:bodyPr/>
          <a:lstStyle/>
          <a:p>
            <a:pPr marL="180000" indent="-180000"/>
            <a:r>
              <a:rPr lang="en-GB" sz="1800" spc="-40" dirty="0">
                <a:solidFill>
                  <a:schemeClr val="tx2"/>
                </a:solidFill>
                <a:latin typeface="+mn-lt"/>
                <a:cs typeface="Times New Roman" panose="02020603050405020304" pitchFamily="18" charset="0"/>
              </a:rPr>
              <a:t>Neuroendocrine tumours (</a:t>
            </a:r>
            <a:r>
              <a:rPr lang="en-GB" sz="1800" b="1" spc="-40" dirty="0">
                <a:solidFill>
                  <a:schemeClr val="accent1"/>
                </a:solidFill>
                <a:latin typeface="+mn-lt"/>
                <a:cs typeface="Times New Roman" panose="02020603050405020304" pitchFamily="18" charset="0"/>
              </a:rPr>
              <a:t>NETs</a:t>
            </a:r>
            <a:r>
              <a:rPr lang="en-GB" sz="1800" spc="-40" dirty="0">
                <a:solidFill>
                  <a:schemeClr val="tx2"/>
                </a:solidFill>
                <a:latin typeface="+mn-lt"/>
                <a:cs typeface="Times New Roman" panose="02020603050405020304" pitchFamily="18" charset="0"/>
              </a:rPr>
              <a:t>) are highly vascular neoplasms </a:t>
            </a:r>
            <a:r>
              <a:rPr lang="en-GB" sz="1800" b="1" spc="-40" dirty="0">
                <a:solidFill>
                  <a:schemeClr val="accent1"/>
                </a:solidFill>
                <a:latin typeface="+mn-lt"/>
                <a:cs typeface="Times New Roman" panose="02020603050405020304" pitchFamily="18" charset="0"/>
              </a:rPr>
              <a:t>overexpressing</a:t>
            </a:r>
            <a:r>
              <a:rPr lang="en-GB" sz="1800" spc="-40" dirty="0">
                <a:solidFill>
                  <a:schemeClr val="tx2"/>
                </a:solidFill>
                <a:latin typeface="+mn-lt"/>
                <a:cs typeface="Times New Roman" panose="02020603050405020304" pitchFamily="18" charset="0"/>
              </a:rPr>
              <a:t> </a:t>
            </a:r>
            <a:r>
              <a:rPr lang="en-GB" sz="1800" b="1" spc="-40" dirty="0">
                <a:solidFill>
                  <a:schemeClr val="accent1"/>
                </a:solidFill>
                <a:latin typeface="+mn-lt"/>
                <a:cs typeface="Times New Roman" panose="02020603050405020304" pitchFamily="18" charset="0"/>
              </a:rPr>
              <a:t>VEGF</a:t>
            </a:r>
            <a:r>
              <a:rPr lang="en-GB" sz="1800" spc="-40" dirty="0">
                <a:solidFill>
                  <a:schemeClr val="tx2"/>
                </a:solidFill>
                <a:latin typeface="+mn-lt"/>
                <a:cs typeface="Times New Roman" panose="02020603050405020304" pitchFamily="18" charset="0"/>
              </a:rPr>
              <a:t> as well as VEGF receptors (</a:t>
            </a:r>
            <a:r>
              <a:rPr lang="en-GB" sz="1800" b="1" spc="-40" dirty="0">
                <a:solidFill>
                  <a:schemeClr val="accent1"/>
                </a:solidFill>
                <a:latin typeface="+mn-lt"/>
                <a:cs typeface="Times New Roman" panose="02020603050405020304" pitchFamily="18" charset="0"/>
              </a:rPr>
              <a:t>VEGFRs</a:t>
            </a:r>
            <a:r>
              <a:rPr lang="en-GB" sz="1800" spc="-40" dirty="0">
                <a:solidFill>
                  <a:schemeClr val="tx2"/>
                </a:solidFill>
                <a:latin typeface="+mn-lt"/>
                <a:cs typeface="Times New Roman" panose="02020603050405020304" pitchFamily="18" charset="0"/>
              </a:rPr>
              <a:t>)</a:t>
            </a:r>
          </a:p>
          <a:p>
            <a:pPr marL="180000" indent="-180000"/>
            <a:r>
              <a:rPr lang="en-GB" sz="1800" b="1" dirty="0">
                <a:solidFill>
                  <a:schemeClr val="accent1"/>
                </a:solidFill>
                <a:latin typeface="+mn-lt"/>
                <a:ea typeface="Times New Roman" panose="02020603050405020304" pitchFamily="18" charset="0"/>
                <a:cs typeface="Times New Roman" panose="02020603050405020304" pitchFamily="18" charset="0"/>
              </a:rPr>
              <a:t>A</a:t>
            </a:r>
            <a:r>
              <a:rPr lang="en-GB" sz="1800" b="1" dirty="0">
                <a:solidFill>
                  <a:schemeClr val="accent1"/>
                </a:solidFill>
                <a:effectLst/>
                <a:latin typeface="+mn-lt"/>
                <a:ea typeface="Times New Roman" panose="02020603050405020304" pitchFamily="18" charset="0"/>
                <a:cs typeface="Times New Roman" panose="02020603050405020304" pitchFamily="18" charset="0"/>
              </a:rPr>
              <a:t>xitinib is a potent and selective VEGFR-1,-2,-3 inhibitor </a:t>
            </a:r>
            <a:r>
              <a:rPr lang="en-GB" sz="1800" dirty="0">
                <a:solidFill>
                  <a:schemeClr val="tx2"/>
                </a:solidFill>
                <a:effectLst/>
                <a:latin typeface="+mn-lt"/>
                <a:ea typeface="Times New Roman" panose="02020603050405020304" pitchFamily="18" charset="0"/>
                <a:cs typeface="Times New Roman" panose="02020603050405020304" pitchFamily="18" charset="0"/>
              </a:rPr>
              <a:t>with proven activity against other vascular-dependent solid tumours</a:t>
            </a:r>
          </a:p>
          <a:p>
            <a:pPr marL="180000" indent="-180000"/>
            <a:r>
              <a:rPr lang="en-GB" sz="1800" b="1" dirty="0">
                <a:solidFill>
                  <a:schemeClr val="accent1"/>
                </a:solidFill>
                <a:effectLst/>
                <a:latin typeface="+mn-lt"/>
                <a:ea typeface="Times New Roman" panose="02020603050405020304" pitchFamily="18" charset="0"/>
                <a:cs typeface="Times New Roman" panose="02020603050405020304" pitchFamily="18" charset="0"/>
              </a:rPr>
              <a:t>AXINET</a:t>
            </a:r>
            <a:r>
              <a:rPr lang="en-GB" sz="1800" dirty="0">
                <a:solidFill>
                  <a:schemeClr val="tx2"/>
                </a:solidFill>
                <a:effectLst/>
                <a:latin typeface="+mn-lt"/>
                <a:ea typeface="Times New Roman" panose="02020603050405020304" pitchFamily="18" charset="0"/>
                <a:cs typeface="Times New Roman" panose="02020603050405020304" pitchFamily="18" charset="0"/>
              </a:rPr>
              <a:t> is a double-blind phase 2/3 randomised study </a:t>
            </a:r>
            <a:r>
              <a:rPr lang="en-GB" sz="1800" b="1" dirty="0">
                <a:solidFill>
                  <a:schemeClr val="accent1"/>
                </a:solidFill>
                <a:effectLst/>
                <a:latin typeface="+mn-lt"/>
                <a:ea typeface="Times New Roman" panose="02020603050405020304" pitchFamily="18" charset="0"/>
                <a:cs typeface="Times New Roman" panose="02020603050405020304" pitchFamily="18" charset="0"/>
              </a:rPr>
              <a:t>investigating the efficacy of axitinib in patients with advanced grade 1 or 2 extra-pancreatic NETs</a:t>
            </a:r>
          </a:p>
          <a:p>
            <a:pPr marL="360000" lvl="1" indent="-180000"/>
            <a:r>
              <a:rPr lang="en-GB" dirty="0">
                <a:solidFill>
                  <a:schemeClr val="tx2"/>
                </a:solidFill>
                <a:latin typeface="+mn-lt"/>
                <a:ea typeface="Times New Roman" panose="02020603050405020304" pitchFamily="18" charset="0"/>
                <a:cs typeface="Times New Roman" panose="02020603050405020304" pitchFamily="18" charset="0"/>
              </a:rPr>
              <a:t>Study did not meet primary endpoint of PFS per investigator assessment (ASCO 2021)</a:t>
            </a:r>
            <a:endParaRPr lang="en-GB" dirty="0">
              <a:solidFill>
                <a:schemeClr val="tx2"/>
              </a:solidFill>
              <a:effectLst/>
              <a:latin typeface="+mn-lt"/>
              <a:ea typeface="Times New Roman" panose="02020603050405020304" pitchFamily="18" charset="0"/>
              <a:cs typeface="Times New Roman" panose="02020603050405020304" pitchFamily="18" charset="0"/>
            </a:endParaRPr>
          </a:p>
          <a:p>
            <a:pPr marL="180000" lvl="1" indent="-180000"/>
            <a:endParaRPr lang="en-GB" b="1" dirty="0">
              <a:solidFill>
                <a:schemeClr val="accent1"/>
              </a:solidFill>
              <a:effectLst/>
              <a:latin typeface="+mn-lt"/>
              <a:ea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sz="2700" dirty="0"/>
              <a:t>axinet: background and study design</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5"/>
          </p:nvPr>
        </p:nvSpPr>
        <p:spPr>
          <a:xfrm>
            <a:off x="623888" y="6341724"/>
            <a:ext cx="9815512" cy="365125"/>
          </a:xfrm>
        </p:spPr>
        <p:txBody>
          <a:bodyPr/>
          <a:lstStyle/>
          <a:p>
            <a:pPr>
              <a:spcBef>
                <a:spcPts val="0"/>
              </a:spcBef>
            </a:pPr>
            <a:r>
              <a:rPr lang="en-GB" dirty="0">
                <a:solidFill>
                  <a:schemeClr val="tx2"/>
                </a:solidFill>
              </a:rPr>
              <a:t>bid, twice daily; DoR, duration of response; ECOG, Eastern Cooperative Oncology Group; GI, gastrointestinal; IM, intramuscular; ORR, objective response rate; OS, overall survival; PD, progressive disease; PFS, progression-free survival; q4w, every 4 weeks</a:t>
            </a:r>
            <a:endParaRPr lang="en-GB" dirty="0"/>
          </a:p>
          <a:p>
            <a:pPr>
              <a:spcBef>
                <a:spcPts val="0"/>
              </a:spcBef>
            </a:pPr>
            <a:r>
              <a:rPr lang="en-GB" dirty="0"/>
              <a:t>Garcia-Carbonero R, et al. Abstract #1097O. ESMO 2021. Oral presentation; Garcia-Carbonero R, et al . J Clin Oncol 39, 2021 (suppl 3; abstr 360)</a:t>
            </a:r>
          </a:p>
        </p:txBody>
      </p:sp>
      <p:grpSp>
        <p:nvGrpSpPr>
          <p:cNvPr id="6" name="Group 5">
            <a:extLst>
              <a:ext uri="{FF2B5EF4-FFF2-40B4-BE49-F238E27FC236}">
                <a16:creationId xmlns:a16="http://schemas.microsoft.com/office/drawing/2014/main" id="{60951153-7F14-49C2-8A70-7C3B20FE7B80}"/>
              </a:ext>
            </a:extLst>
          </p:cNvPr>
          <p:cNvGrpSpPr/>
          <p:nvPr/>
        </p:nvGrpSpPr>
        <p:grpSpPr>
          <a:xfrm>
            <a:off x="827728" y="3685962"/>
            <a:ext cx="10663995" cy="2362115"/>
            <a:chOff x="827728" y="3750615"/>
            <a:chExt cx="10663995" cy="2362115"/>
          </a:xfrm>
        </p:grpSpPr>
        <p:sp>
          <p:nvSpPr>
            <p:cNvPr id="12" name="TextBox 11">
              <a:extLst>
                <a:ext uri="{FF2B5EF4-FFF2-40B4-BE49-F238E27FC236}">
                  <a16:creationId xmlns:a16="http://schemas.microsoft.com/office/drawing/2014/main" id="{CE6ED9AE-B02E-441C-9CC4-BE546E0DAC73}"/>
                </a:ext>
              </a:extLst>
            </p:cNvPr>
            <p:cNvSpPr txBox="1"/>
            <p:nvPr/>
          </p:nvSpPr>
          <p:spPr>
            <a:xfrm>
              <a:off x="7301467" y="4126425"/>
              <a:ext cx="4190256" cy="830997"/>
            </a:xfrm>
            <a:prstGeom prst="rect">
              <a:avLst/>
            </a:prstGeom>
            <a:noFill/>
          </p:spPr>
          <p:txBody>
            <a:bodyPr wrap="square" rtlCol="0">
              <a:spAutoFit/>
            </a:bodyPr>
            <a:lstStyle/>
            <a:p>
              <a:r>
                <a:rPr lang="en-GB" sz="1200" b="1" dirty="0">
                  <a:solidFill>
                    <a:schemeClr val="accent1"/>
                  </a:solidFill>
                  <a:ea typeface="Aileron" charset="0"/>
                  <a:cs typeface="Aileron" charset="0"/>
                </a:rPr>
                <a:t>Study endpoints</a:t>
              </a:r>
            </a:p>
            <a:p>
              <a:r>
                <a:rPr lang="en-GB" sz="1200" b="1" dirty="0">
                  <a:solidFill>
                    <a:srgbClr val="505050"/>
                  </a:solidFill>
                  <a:ea typeface="Aileron" charset="0"/>
                  <a:cs typeface="Aileron" charset="0"/>
                </a:rPr>
                <a:t>Primary: </a:t>
              </a:r>
              <a:r>
                <a:rPr lang="en-GB" sz="1200" dirty="0">
                  <a:solidFill>
                    <a:srgbClr val="505050"/>
                  </a:solidFill>
                  <a:ea typeface="Aileron" charset="0"/>
                  <a:cs typeface="Aileron" charset="0"/>
                </a:rPr>
                <a:t>PFS per investigator assessment</a:t>
              </a:r>
              <a:endParaRPr lang="en-GB" sz="1200" baseline="30000" dirty="0">
                <a:solidFill>
                  <a:srgbClr val="505050"/>
                </a:solidFill>
                <a:ea typeface="Aileron" charset="0"/>
                <a:cs typeface="Aileron" charset="0"/>
              </a:endParaRPr>
            </a:p>
            <a:p>
              <a:r>
                <a:rPr lang="en-GB" sz="1200" b="1" dirty="0">
                  <a:solidFill>
                    <a:srgbClr val="505050"/>
                  </a:solidFill>
                  <a:ea typeface="Aileron" charset="0"/>
                  <a:cs typeface="Aileron" charset="0"/>
                </a:rPr>
                <a:t>Secondary: </a:t>
              </a:r>
              <a:r>
                <a:rPr lang="en-GB" sz="1200" dirty="0">
                  <a:solidFill>
                    <a:srgbClr val="505050"/>
                  </a:solidFill>
                  <a:ea typeface="Aileron" charset="0"/>
                  <a:cs typeface="Aileron" charset="0"/>
                </a:rPr>
                <a:t>PFS per central blinded reading, ORR, DoR, OS, safety, biochemical response, biomarkers</a:t>
              </a:r>
            </a:p>
          </p:txBody>
        </p:sp>
        <p:sp>
          <p:nvSpPr>
            <p:cNvPr id="27" name="TextBox 26">
              <a:extLst>
                <a:ext uri="{FF2B5EF4-FFF2-40B4-BE49-F238E27FC236}">
                  <a16:creationId xmlns:a16="http://schemas.microsoft.com/office/drawing/2014/main" id="{3F96F041-9300-4E32-A74D-E63C0DCBE374}"/>
                </a:ext>
              </a:extLst>
            </p:cNvPr>
            <p:cNvSpPr txBox="1"/>
            <p:nvPr/>
          </p:nvSpPr>
          <p:spPr>
            <a:xfrm>
              <a:off x="827728" y="5240183"/>
              <a:ext cx="2640528" cy="872547"/>
            </a:xfrm>
            <a:prstGeom prst="rect">
              <a:avLst/>
            </a:prstGeom>
            <a:noFill/>
          </p:spPr>
          <p:txBody>
            <a:bodyPr wrap="square" rtlCol="0">
              <a:spAutoFit/>
            </a:bodyPr>
            <a:lstStyle/>
            <a:p>
              <a:pPr>
                <a:lnSpc>
                  <a:spcPct val="90000"/>
                </a:lnSpc>
                <a:spcAft>
                  <a:spcPts val="300"/>
                </a:spcAft>
                <a:buClr>
                  <a:schemeClr val="accent1"/>
                </a:buClr>
              </a:pPr>
              <a:r>
                <a:rPr lang="en-GB" sz="1200" b="1" dirty="0">
                  <a:solidFill>
                    <a:schemeClr val="accent1"/>
                  </a:solidFill>
                </a:rPr>
                <a:t>ECOG PS 0-2</a:t>
              </a:r>
            </a:p>
            <a:p>
              <a:pPr>
                <a:lnSpc>
                  <a:spcPct val="90000"/>
                </a:lnSpc>
                <a:spcAft>
                  <a:spcPts val="300"/>
                </a:spcAft>
                <a:buClr>
                  <a:schemeClr val="accent1"/>
                </a:buClr>
              </a:pPr>
              <a:r>
                <a:rPr lang="en-GB" sz="1200" dirty="0">
                  <a:solidFill>
                    <a:srgbClr val="505050"/>
                  </a:solidFill>
                  <a:ea typeface="Aileron" charset="0"/>
                  <a:cs typeface="Aileron" charset="0"/>
                </a:rPr>
                <a:t>Up to 2 prior systemic treatment lines</a:t>
              </a:r>
            </a:p>
            <a:p>
              <a:pPr>
                <a:lnSpc>
                  <a:spcPct val="90000"/>
                </a:lnSpc>
                <a:spcAft>
                  <a:spcPts val="300"/>
                </a:spcAft>
                <a:buClr>
                  <a:schemeClr val="accent1"/>
                </a:buClr>
              </a:pPr>
              <a:r>
                <a:rPr lang="en-GB" sz="1200" dirty="0">
                  <a:solidFill>
                    <a:srgbClr val="505050"/>
                  </a:solidFill>
                  <a:ea typeface="Aileron" charset="0"/>
                  <a:cs typeface="Aileron" charset="0"/>
                </a:rPr>
                <a:t>No prior antiangiogenics</a:t>
              </a:r>
            </a:p>
            <a:p>
              <a:pPr>
                <a:lnSpc>
                  <a:spcPct val="90000"/>
                </a:lnSpc>
                <a:spcAft>
                  <a:spcPts val="300"/>
                </a:spcAft>
                <a:buClr>
                  <a:schemeClr val="accent1"/>
                </a:buClr>
              </a:pPr>
              <a:r>
                <a:rPr lang="en-GB" sz="1200" dirty="0">
                  <a:solidFill>
                    <a:srgbClr val="505050"/>
                  </a:solidFill>
                  <a:ea typeface="Aileron" charset="0"/>
                  <a:cs typeface="Aileron" charset="0"/>
                </a:rPr>
                <a:t>PD within prior 12 months</a:t>
              </a:r>
            </a:p>
          </p:txBody>
        </p:sp>
        <p:grpSp>
          <p:nvGrpSpPr>
            <p:cNvPr id="13" name="Group 12">
              <a:extLst>
                <a:ext uri="{FF2B5EF4-FFF2-40B4-BE49-F238E27FC236}">
                  <a16:creationId xmlns:a16="http://schemas.microsoft.com/office/drawing/2014/main" id="{65F26510-B3C6-47A6-9271-78DA1B06DED2}"/>
                </a:ext>
              </a:extLst>
            </p:cNvPr>
            <p:cNvGrpSpPr/>
            <p:nvPr/>
          </p:nvGrpSpPr>
          <p:grpSpPr>
            <a:xfrm>
              <a:off x="858257" y="3750615"/>
              <a:ext cx="6108673" cy="1490963"/>
              <a:chOff x="858257" y="3461055"/>
              <a:chExt cx="6108673" cy="1490963"/>
            </a:xfrm>
          </p:grpSpPr>
          <p:sp>
            <p:nvSpPr>
              <p:cNvPr id="9" name="TextBox 8">
                <a:extLst>
                  <a:ext uri="{FF2B5EF4-FFF2-40B4-BE49-F238E27FC236}">
                    <a16:creationId xmlns:a16="http://schemas.microsoft.com/office/drawing/2014/main" id="{7C65147A-8376-4930-8E28-1B77F9D808B9}"/>
                  </a:ext>
                </a:extLst>
              </p:cNvPr>
              <p:cNvSpPr txBox="1"/>
              <p:nvPr/>
            </p:nvSpPr>
            <p:spPr>
              <a:xfrm>
                <a:off x="952107" y="3461055"/>
                <a:ext cx="1697879" cy="313932"/>
              </a:xfrm>
              <a:prstGeom prst="rect">
                <a:avLst/>
              </a:prstGeom>
              <a:noFill/>
              <a:ln w="25400">
                <a:solidFill>
                  <a:schemeClr val="accent1"/>
                </a:solidFill>
              </a:ln>
            </p:spPr>
            <p:txBody>
              <a:bodyPr wrap="square" rtlCol="0">
                <a:spAutoFit/>
              </a:bodyPr>
              <a:lstStyle/>
              <a:p>
                <a:pPr algn="ctr">
                  <a:lnSpc>
                    <a:spcPct val="90000"/>
                  </a:lnSpc>
                  <a:buClr>
                    <a:schemeClr val="accent1"/>
                  </a:buClr>
                </a:pPr>
                <a:r>
                  <a:rPr lang="en-GB" sz="1600" dirty="0">
                    <a:solidFill>
                      <a:srgbClr val="505050"/>
                    </a:solidFill>
                  </a:rPr>
                  <a:t>N=256 patients</a:t>
                </a:r>
                <a:endParaRPr lang="en-GB" dirty="0">
                  <a:solidFill>
                    <a:srgbClr val="505050"/>
                  </a:solidFill>
                  <a:ea typeface="Aileron" charset="0"/>
                  <a:cs typeface="Aileron" charset="0"/>
                </a:endParaRPr>
              </a:p>
            </p:txBody>
          </p:sp>
          <p:grpSp>
            <p:nvGrpSpPr>
              <p:cNvPr id="4" name="Group 3">
                <a:extLst>
                  <a:ext uri="{FF2B5EF4-FFF2-40B4-BE49-F238E27FC236}">
                    <a16:creationId xmlns:a16="http://schemas.microsoft.com/office/drawing/2014/main" id="{AE9D2731-D41E-4ABD-B374-79FBCD5C7D7F}"/>
                  </a:ext>
                </a:extLst>
              </p:cNvPr>
              <p:cNvGrpSpPr/>
              <p:nvPr/>
            </p:nvGrpSpPr>
            <p:grpSpPr>
              <a:xfrm>
                <a:off x="858257" y="3990913"/>
                <a:ext cx="1791729" cy="540000"/>
                <a:chOff x="619200" y="5422524"/>
                <a:chExt cx="1791729" cy="540000"/>
              </a:xfrm>
            </p:grpSpPr>
            <p:sp>
              <p:nvSpPr>
                <p:cNvPr id="10" name="Rectangle 9">
                  <a:extLst>
                    <a:ext uri="{FF2B5EF4-FFF2-40B4-BE49-F238E27FC236}">
                      <a16:creationId xmlns:a16="http://schemas.microsoft.com/office/drawing/2014/main" id="{3A93A8F8-ECE6-4F6D-BE7B-585D4B6B300F}"/>
                    </a:ext>
                  </a:extLst>
                </p:cNvPr>
                <p:cNvSpPr/>
                <p:nvPr/>
              </p:nvSpPr>
              <p:spPr>
                <a:xfrm>
                  <a:off x="619200" y="5422524"/>
                  <a:ext cx="1791729" cy="540000"/>
                </a:xfrm>
                <a:prstGeom prst="rect">
                  <a:avLst/>
                </a:prstGeom>
                <a:solidFill>
                  <a:schemeClr val="tx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9CDEA84B-BC4D-440C-B850-AE50C944D171}"/>
                    </a:ext>
                  </a:extLst>
                </p:cNvPr>
                <p:cNvSpPr txBox="1"/>
                <p:nvPr/>
              </p:nvSpPr>
              <p:spPr>
                <a:xfrm>
                  <a:off x="745683" y="5512529"/>
                  <a:ext cx="1538761" cy="424732"/>
                </a:xfrm>
                <a:prstGeom prst="rect">
                  <a:avLst/>
                </a:prstGeom>
                <a:noFill/>
              </p:spPr>
              <p:txBody>
                <a:bodyPr wrap="square" rtlCol="0">
                  <a:spAutoFit/>
                </a:bodyPr>
                <a:lstStyle/>
                <a:p>
                  <a:pPr algn="ctr">
                    <a:lnSpc>
                      <a:spcPct val="90000"/>
                    </a:lnSpc>
                    <a:buClr>
                      <a:schemeClr val="accent1"/>
                    </a:buClr>
                  </a:pPr>
                  <a:r>
                    <a:rPr lang="en-GB" sz="1200" dirty="0">
                      <a:solidFill>
                        <a:srgbClr val="505050"/>
                      </a:solidFill>
                    </a:rPr>
                    <a:t>Extra-pancreatic</a:t>
                  </a:r>
                </a:p>
                <a:p>
                  <a:pPr algn="ctr">
                    <a:lnSpc>
                      <a:spcPct val="90000"/>
                    </a:lnSpc>
                    <a:buClr>
                      <a:schemeClr val="accent1"/>
                    </a:buClr>
                  </a:pPr>
                  <a:r>
                    <a:rPr lang="en-GB" sz="1200" dirty="0">
                      <a:solidFill>
                        <a:srgbClr val="505050"/>
                      </a:solidFill>
                      <a:ea typeface="Aileron" charset="0"/>
                      <a:cs typeface="Aileron" charset="0"/>
                    </a:rPr>
                    <a:t>grade 1 or 2 NETs</a:t>
                  </a:r>
                  <a:endParaRPr lang="en-GB" sz="1400" dirty="0">
                    <a:solidFill>
                      <a:srgbClr val="505050"/>
                    </a:solidFill>
                    <a:ea typeface="Aileron" charset="0"/>
                    <a:cs typeface="Aileron" charset="0"/>
                  </a:endParaRPr>
                </a:p>
              </p:txBody>
            </p:sp>
          </p:grpSp>
          <p:cxnSp>
            <p:nvCxnSpPr>
              <p:cNvPr id="16" name="Straight Arrow Connector 15">
                <a:extLst>
                  <a:ext uri="{FF2B5EF4-FFF2-40B4-BE49-F238E27FC236}">
                    <a16:creationId xmlns:a16="http://schemas.microsoft.com/office/drawing/2014/main" id="{5DEBFB26-B419-4E51-BBB4-A33280E8A2ED}"/>
                  </a:ext>
                </a:extLst>
              </p:cNvPr>
              <p:cNvCxnSpPr>
                <a:cxnSpLocks/>
              </p:cNvCxnSpPr>
              <p:nvPr/>
            </p:nvCxnSpPr>
            <p:spPr>
              <a:xfrm>
                <a:off x="3620611" y="3767545"/>
                <a:ext cx="244678" cy="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81DE350-C514-4655-8A7F-D09A0DBC1F66}"/>
                  </a:ext>
                </a:extLst>
              </p:cNvPr>
              <p:cNvCxnSpPr>
                <a:cxnSpLocks/>
              </p:cNvCxnSpPr>
              <p:nvPr/>
            </p:nvCxnSpPr>
            <p:spPr>
              <a:xfrm>
                <a:off x="3620611" y="4680052"/>
                <a:ext cx="244678" cy="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42512D5-2787-4487-89D1-C72EE6159525}"/>
                  </a:ext>
                </a:extLst>
              </p:cNvPr>
              <p:cNvCxnSpPr>
                <a:cxnSpLocks/>
              </p:cNvCxnSpPr>
              <p:nvPr/>
            </p:nvCxnSpPr>
            <p:spPr>
              <a:xfrm>
                <a:off x="3468256" y="4283614"/>
                <a:ext cx="166574" cy="0"/>
              </a:xfrm>
              <a:prstGeom prst="straightConnector1">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3AFC7CFB-F02E-4F90-9A07-EF96E9BC549E}"/>
                  </a:ext>
                </a:extLst>
              </p:cNvPr>
              <p:cNvCxnSpPr>
                <a:cxnSpLocks/>
              </p:cNvCxnSpPr>
              <p:nvPr/>
            </p:nvCxnSpPr>
            <p:spPr>
              <a:xfrm flipH="1" flipV="1">
                <a:off x="3616980" y="3767546"/>
                <a:ext cx="3631" cy="912506"/>
              </a:xfrm>
              <a:prstGeom prst="straightConnector1">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BEC356DF-32CE-46D7-8FE9-2DCECB14A71C}"/>
                  </a:ext>
                </a:extLst>
              </p:cNvPr>
              <p:cNvSpPr/>
              <p:nvPr/>
            </p:nvSpPr>
            <p:spPr>
              <a:xfrm>
                <a:off x="3864725" y="3494394"/>
                <a:ext cx="3086491" cy="590931"/>
              </a:xfrm>
              <a:prstGeom prst="rect">
                <a:avLst/>
              </a:prstGeom>
              <a:solidFill>
                <a:schemeClr val="bg2">
                  <a:lumMod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3013896F-AA5F-4B8A-A6D1-0B0179464B26}"/>
                  </a:ext>
                </a:extLst>
              </p:cNvPr>
              <p:cNvSpPr/>
              <p:nvPr/>
            </p:nvSpPr>
            <p:spPr>
              <a:xfrm>
                <a:off x="3864725" y="4412018"/>
                <a:ext cx="3086491" cy="540000"/>
              </a:xfrm>
              <a:prstGeom prst="rect">
                <a:avLst/>
              </a:prstGeom>
              <a:solidFill>
                <a:srgbClr val="D9D9D9"/>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4261A491-D30E-431A-84AD-4A43C3A54669}"/>
                  </a:ext>
                </a:extLst>
              </p:cNvPr>
              <p:cNvSpPr txBox="1"/>
              <p:nvPr/>
            </p:nvSpPr>
            <p:spPr>
              <a:xfrm>
                <a:off x="3880439" y="4456975"/>
                <a:ext cx="3086491" cy="424732"/>
              </a:xfrm>
              <a:prstGeom prst="rect">
                <a:avLst/>
              </a:prstGeom>
              <a:noFill/>
            </p:spPr>
            <p:txBody>
              <a:bodyPr wrap="square" rtlCol="0">
                <a:spAutoFit/>
              </a:bodyPr>
              <a:lstStyle/>
              <a:p>
                <a:pPr algn="ctr">
                  <a:lnSpc>
                    <a:spcPct val="90000"/>
                  </a:lnSpc>
                  <a:buClr>
                    <a:schemeClr val="accent1"/>
                  </a:buClr>
                </a:pPr>
                <a:r>
                  <a:rPr lang="en-GB" sz="1200" dirty="0">
                    <a:solidFill>
                      <a:srgbClr val="505050"/>
                    </a:solidFill>
                  </a:rPr>
                  <a:t>placebo bid + octreotide LAR 30 mg IM q4w</a:t>
                </a:r>
              </a:p>
              <a:p>
                <a:pPr algn="ctr">
                  <a:lnSpc>
                    <a:spcPct val="90000"/>
                  </a:lnSpc>
                  <a:buClr>
                    <a:schemeClr val="accent1"/>
                  </a:buClr>
                </a:pPr>
                <a:r>
                  <a:rPr lang="en-GB" sz="1200" dirty="0">
                    <a:solidFill>
                      <a:srgbClr val="505050"/>
                    </a:solidFill>
                  </a:rPr>
                  <a:t>N=30</a:t>
                </a:r>
              </a:p>
            </p:txBody>
          </p:sp>
          <p:sp>
            <p:nvSpPr>
              <p:cNvPr id="23" name="TextBox 22">
                <a:extLst>
                  <a:ext uri="{FF2B5EF4-FFF2-40B4-BE49-F238E27FC236}">
                    <a16:creationId xmlns:a16="http://schemas.microsoft.com/office/drawing/2014/main" id="{8FAFDC6A-15DE-44E1-8BA8-066D88A962DC}"/>
                  </a:ext>
                </a:extLst>
              </p:cNvPr>
              <p:cNvSpPr txBox="1"/>
              <p:nvPr/>
            </p:nvSpPr>
            <p:spPr>
              <a:xfrm>
                <a:off x="3880440" y="3499775"/>
                <a:ext cx="3070776" cy="590931"/>
              </a:xfrm>
              <a:prstGeom prst="rect">
                <a:avLst/>
              </a:prstGeom>
              <a:noFill/>
            </p:spPr>
            <p:txBody>
              <a:bodyPr wrap="square" rtlCol="0">
                <a:spAutoFit/>
              </a:bodyPr>
              <a:lstStyle/>
              <a:p>
                <a:pPr algn="ctr">
                  <a:lnSpc>
                    <a:spcPct val="90000"/>
                  </a:lnSpc>
                  <a:buClr>
                    <a:schemeClr val="accent1"/>
                  </a:buClr>
                </a:pPr>
                <a:r>
                  <a:rPr lang="en-GB" sz="1200" dirty="0">
                    <a:solidFill>
                      <a:schemeClr val="bg1"/>
                    </a:solidFill>
                    <a:ea typeface="Aileron" charset="0"/>
                    <a:cs typeface="Aileron" charset="0"/>
                  </a:rPr>
                  <a:t>axitinib 5 mg bid + octreotide LAR 30 mg IM q4w</a:t>
                </a:r>
              </a:p>
              <a:p>
                <a:pPr algn="ctr">
                  <a:lnSpc>
                    <a:spcPct val="90000"/>
                  </a:lnSpc>
                  <a:buClr>
                    <a:schemeClr val="accent1"/>
                  </a:buClr>
                </a:pPr>
                <a:r>
                  <a:rPr lang="en-GB" sz="1200" dirty="0">
                    <a:solidFill>
                      <a:schemeClr val="bg1"/>
                    </a:solidFill>
                    <a:ea typeface="Aileron" charset="0"/>
                    <a:cs typeface="Aileron" charset="0"/>
                  </a:rPr>
                  <a:t>N=126</a:t>
                </a:r>
              </a:p>
            </p:txBody>
          </p:sp>
          <p:grpSp>
            <p:nvGrpSpPr>
              <p:cNvPr id="24" name="Group 23">
                <a:extLst>
                  <a:ext uri="{FF2B5EF4-FFF2-40B4-BE49-F238E27FC236}">
                    <a16:creationId xmlns:a16="http://schemas.microsoft.com/office/drawing/2014/main" id="{FBA826D0-9159-4EF1-8142-BFE9E18C4921}"/>
                  </a:ext>
                </a:extLst>
              </p:cNvPr>
              <p:cNvGrpSpPr/>
              <p:nvPr/>
            </p:nvGrpSpPr>
            <p:grpSpPr>
              <a:xfrm>
                <a:off x="3020112" y="3703015"/>
                <a:ext cx="453550" cy="1199637"/>
                <a:chOff x="5722807" y="4169990"/>
                <a:chExt cx="453550" cy="1199637"/>
              </a:xfrm>
            </p:grpSpPr>
            <p:sp>
              <p:nvSpPr>
                <p:cNvPr id="25" name="Rectangle 24">
                  <a:extLst>
                    <a:ext uri="{FF2B5EF4-FFF2-40B4-BE49-F238E27FC236}">
                      <a16:creationId xmlns:a16="http://schemas.microsoft.com/office/drawing/2014/main" id="{8A33C67A-8562-4E9B-B35D-026B55EB8106}"/>
                    </a:ext>
                  </a:extLst>
                </p:cNvPr>
                <p:cNvSpPr/>
                <p:nvPr/>
              </p:nvSpPr>
              <p:spPr>
                <a:xfrm>
                  <a:off x="5722807" y="4169990"/>
                  <a:ext cx="453550" cy="1199637"/>
                </a:xfrm>
                <a:prstGeom prst="rect">
                  <a:avLst/>
                </a:prstGeom>
                <a:solidFill>
                  <a:schemeClr val="accent2">
                    <a:lumMod val="7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47497F6C-3021-4CD8-99D2-58A7BF853C64}"/>
                    </a:ext>
                  </a:extLst>
                </p:cNvPr>
                <p:cNvSpPr txBox="1"/>
                <p:nvPr/>
              </p:nvSpPr>
              <p:spPr>
                <a:xfrm rot="16200000">
                  <a:off x="5375312" y="4571293"/>
                  <a:ext cx="1148540" cy="397032"/>
                </a:xfrm>
                <a:prstGeom prst="rect">
                  <a:avLst/>
                </a:prstGeom>
                <a:noFill/>
              </p:spPr>
              <p:txBody>
                <a:bodyPr wrap="square" lIns="0" rIns="0" rtlCol="0">
                  <a:spAutoFit/>
                </a:bodyPr>
                <a:lstStyle/>
                <a:p>
                  <a:pPr algn="ctr">
                    <a:lnSpc>
                      <a:spcPct val="90000"/>
                    </a:lnSpc>
                    <a:buClr>
                      <a:schemeClr val="accent1"/>
                    </a:buClr>
                  </a:pPr>
                  <a:r>
                    <a:rPr lang="en-GB" sz="1100" dirty="0">
                      <a:solidFill>
                        <a:schemeClr val="bg1"/>
                      </a:solidFill>
                    </a:rPr>
                    <a:t>RANDOMISATION (1:1)</a:t>
                  </a:r>
                  <a:endParaRPr lang="en-GB" sz="1200" dirty="0">
                    <a:solidFill>
                      <a:schemeClr val="bg1"/>
                    </a:solidFill>
                    <a:ea typeface="Aileron" charset="0"/>
                    <a:cs typeface="Aileron" charset="0"/>
                  </a:endParaRPr>
                </a:p>
              </p:txBody>
            </p:sp>
          </p:grpSp>
          <p:cxnSp>
            <p:nvCxnSpPr>
              <p:cNvPr id="28" name="Straight Arrow Connector 27">
                <a:extLst>
                  <a:ext uri="{FF2B5EF4-FFF2-40B4-BE49-F238E27FC236}">
                    <a16:creationId xmlns:a16="http://schemas.microsoft.com/office/drawing/2014/main" id="{65C766FC-00D7-4C94-862E-FB3E0FFBF94C}"/>
                  </a:ext>
                </a:extLst>
              </p:cNvPr>
              <p:cNvCxnSpPr>
                <a:cxnSpLocks/>
              </p:cNvCxnSpPr>
              <p:nvPr/>
            </p:nvCxnSpPr>
            <p:spPr>
              <a:xfrm>
                <a:off x="2649986" y="4263399"/>
                <a:ext cx="387154" cy="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9" name="TextBox 28">
              <a:extLst>
                <a:ext uri="{FF2B5EF4-FFF2-40B4-BE49-F238E27FC236}">
                  <a16:creationId xmlns:a16="http://schemas.microsoft.com/office/drawing/2014/main" id="{ECEAF8FD-241B-425F-8927-D658E6751017}"/>
                </a:ext>
              </a:extLst>
            </p:cNvPr>
            <p:cNvSpPr txBox="1"/>
            <p:nvPr/>
          </p:nvSpPr>
          <p:spPr>
            <a:xfrm>
              <a:off x="3813209" y="5355600"/>
              <a:ext cx="4040292" cy="757130"/>
            </a:xfrm>
            <a:prstGeom prst="rect">
              <a:avLst/>
            </a:prstGeom>
            <a:noFill/>
          </p:spPr>
          <p:txBody>
            <a:bodyPr wrap="square" rtlCol="0">
              <a:spAutoFit/>
            </a:bodyPr>
            <a:lstStyle/>
            <a:p>
              <a:pPr>
                <a:lnSpc>
                  <a:spcPct val="90000"/>
                </a:lnSpc>
                <a:buClr>
                  <a:schemeClr val="accent1"/>
                </a:buClr>
              </a:pPr>
              <a:r>
                <a:rPr lang="en-GB" sz="1200" b="1" dirty="0">
                  <a:solidFill>
                    <a:schemeClr val="accent1"/>
                  </a:solidFill>
                </a:rPr>
                <a:t>Stratification factors:</a:t>
              </a:r>
            </a:p>
            <a:p>
              <a:pPr marL="72000" indent="-72000">
                <a:lnSpc>
                  <a:spcPct val="90000"/>
                </a:lnSpc>
                <a:buClr>
                  <a:schemeClr val="accent1"/>
                </a:buClr>
                <a:buFont typeface="Arial" panose="020B0604020202020204" pitchFamily="34" charset="0"/>
                <a:buChar char="•"/>
              </a:pPr>
              <a:r>
                <a:rPr lang="en-GB" sz="1200" dirty="0">
                  <a:solidFill>
                    <a:srgbClr val="505050"/>
                  </a:solidFill>
                  <a:ea typeface="Aileron" charset="0"/>
                  <a:cs typeface="Aileron" charset="0"/>
                </a:rPr>
                <a:t>Time from diagnosis to study entry (&gt; or ≤12 months)</a:t>
              </a:r>
            </a:p>
            <a:p>
              <a:pPr marL="72000" indent="-72000">
                <a:lnSpc>
                  <a:spcPct val="90000"/>
                </a:lnSpc>
                <a:buClr>
                  <a:schemeClr val="accent1"/>
                </a:buClr>
                <a:buFont typeface="Arial" panose="020B0604020202020204" pitchFamily="34" charset="0"/>
                <a:buChar char="•"/>
              </a:pPr>
              <a:r>
                <a:rPr lang="en-GB" sz="1200" dirty="0">
                  <a:solidFill>
                    <a:srgbClr val="505050"/>
                  </a:solidFill>
                  <a:ea typeface="Aileron" charset="0"/>
                  <a:cs typeface="Aileron" charset="0"/>
                </a:rPr>
                <a:t>Primary tumour site (GI tract vs non-GI)</a:t>
              </a:r>
            </a:p>
            <a:p>
              <a:pPr marL="72000" indent="-72000">
                <a:lnSpc>
                  <a:spcPct val="90000"/>
                </a:lnSpc>
                <a:buClr>
                  <a:schemeClr val="accent1"/>
                </a:buClr>
                <a:buFont typeface="Arial" panose="020B0604020202020204" pitchFamily="34" charset="0"/>
                <a:buChar char="•"/>
              </a:pPr>
              <a:r>
                <a:rPr lang="en-GB" sz="1200" dirty="0">
                  <a:solidFill>
                    <a:srgbClr val="505050"/>
                  </a:solidFill>
                  <a:ea typeface="Aileron" charset="0"/>
                  <a:cs typeface="Aileron" charset="0"/>
                </a:rPr>
                <a:t>Ki-67 index (≤5% vs &gt;5%)</a:t>
              </a:r>
            </a:p>
          </p:txBody>
        </p:sp>
      </p:grpSp>
    </p:spTree>
    <p:extLst>
      <p:ext uri="{BB962C8B-B14F-4D97-AF65-F5344CB8AC3E}">
        <p14:creationId xmlns:p14="http://schemas.microsoft.com/office/powerpoint/2010/main" val="2284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a:xfrm>
            <a:off x="641703" y="4454681"/>
            <a:ext cx="6132681" cy="851272"/>
          </a:xfrm>
        </p:spPr>
        <p:txBody>
          <a:bodyPr/>
          <a:lstStyle/>
          <a:p>
            <a:pPr marL="180000" indent="-180000"/>
            <a:r>
              <a:rPr lang="en-GB" sz="1800" dirty="0"/>
              <a:t>Safety profile consistent with known profile of axitinib and octreotide</a:t>
            </a:r>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sz="2700" dirty="0"/>
              <a:t>axinet: results</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5"/>
          </p:nvPr>
        </p:nvSpPr>
        <p:spPr>
          <a:xfrm>
            <a:off x="620184" y="6334026"/>
            <a:ext cx="9370483" cy="388802"/>
          </a:xfrm>
        </p:spPr>
        <p:txBody>
          <a:bodyPr/>
          <a:lstStyle/>
          <a:p>
            <a:pPr>
              <a:spcBef>
                <a:spcPts val="0"/>
              </a:spcBef>
              <a:spcAft>
                <a:spcPts val="600"/>
              </a:spcAft>
            </a:pPr>
            <a:r>
              <a:rPr lang="en-GB" dirty="0">
                <a:solidFill>
                  <a:schemeClr val="tx2"/>
                </a:solidFill>
              </a:rPr>
              <a:t>CR, complete response; HR, hazard ratio; m, months; NA, not available; NE, not evaluable; OR, odds ratio; ORR, objective response rate; PD, progressive disease; PFS, progression-free survival; PR, partial response; SD, stable disease; SSA, somatostatin analogue; Tx, treatment </a:t>
            </a:r>
            <a:br>
              <a:rPr lang="en-GB" dirty="0">
                <a:solidFill>
                  <a:schemeClr val="tx2"/>
                </a:solidFill>
              </a:rPr>
            </a:br>
            <a:r>
              <a:rPr lang="en-GB" dirty="0"/>
              <a:t>Garcia-Carbonero R, et al. Abstract #1097O. ESMO 2021. Oral presentation</a:t>
            </a:r>
          </a:p>
        </p:txBody>
      </p:sp>
      <p:sp>
        <p:nvSpPr>
          <p:cNvPr id="7" name="TextBox 6">
            <a:extLst>
              <a:ext uri="{FF2B5EF4-FFF2-40B4-BE49-F238E27FC236}">
                <a16:creationId xmlns:a16="http://schemas.microsoft.com/office/drawing/2014/main" id="{3EA4F7B5-B7AE-424F-8450-6E2C2275F52E}"/>
              </a:ext>
            </a:extLst>
          </p:cNvPr>
          <p:cNvSpPr txBox="1"/>
          <p:nvPr/>
        </p:nvSpPr>
        <p:spPr>
          <a:xfrm>
            <a:off x="623888" y="3386986"/>
            <a:ext cx="2128548" cy="276999"/>
          </a:xfrm>
          <a:prstGeom prst="rect">
            <a:avLst/>
          </a:prstGeom>
          <a:noFill/>
        </p:spPr>
        <p:txBody>
          <a:bodyPr wrap="square" lIns="0" rtlCol="0">
            <a:spAutoFit/>
          </a:bodyPr>
          <a:lstStyle/>
          <a:p>
            <a:r>
              <a:rPr lang="en-GB" sz="1200" dirty="0">
                <a:solidFill>
                  <a:srgbClr val="505050"/>
                </a:solidFill>
                <a:ea typeface="Aileron" charset="0"/>
                <a:cs typeface="Aileron" charset="0"/>
              </a:rPr>
              <a:t>*presented at ASCO GI 2021</a:t>
            </a:r>
          </a:p>
        </p:txBody>
      </p:sp>
      <p:sp>
        <p:nvSpPr>
          <p:cNvPr id="9" name="TextBox 8">
            <a:extLst>
              <a:ext uri="{FF2B5EF4-FFF2-40B4-BE49-F238E27FC236}">
                <a16:creationId xmlns:a16="http://schemas.microsoft.com/office/drawing/2014/main" id="{7AABB0D0-67D6-4160-83C1-FF330D685DA2}"/>
              </a:ext>
            </a:extLst>
          </p:cNvPr>
          <p:cNvSpPr txBox="1"/>
          <p:nvPr/>
        </p:nvSpPr>
        <p:spPr>
          <a:xfrm>
            <a:off x="581697" y="1305704"/>
            <a:ext cx="3827843" cy="707886"/>
          </a:xfrm>
          <a:prstGeom prst="rect">
            <a:avLst/>
          </a:prstGeom>
          <a:noFill/>
        </p:spPr>
        <p:txBody>
          <a:bodyPr wrap="none" rtlCol="0">
            <a:spAutoFit/>
          </a:bodyPr>
          <a:lstStyle/>
          <a:p>
            <a:r>
              <a:rPr lang="en-GB" sz="2000" b="1" dirty="0">
                <a:solidFill>
                  <a:schemeClr val="accent1"/>
                </a:solidFill>
                <a:ea typeface="Aileron" charset="0"/>
                <a:cs typeface="Aileron" charset="0"/>
              </a:rPr>
              <a:t>EFFICACY </a:t>
            </a:r>
          </a:p>
          <a:p>
            <a:r>
              <a:rPr lang="en-GB" sz="2000" b="1" dirty="0">
                <a:ea typeface="Aileron" charset="0"/>
                <a:cs typeface="Aileron" charset="0"/>
              </a:rPr>
              <a:t>Central vs investigator assessment</a:t>
            </a:r>
          </a:p>
        </p:txBody>
      </p:sp>
      <p:sp>
        <p:nvSpPr>
          <p:cNvPr id="12" name="TextBox 11">
            <a:extLst>
              <a:ext uri="{FF2B5EF4-FFF2-40B4-BE49-F238E27FC236}">
                <a16:creationId xmlns:a16="http://schemas.microsoft.com/office/drawing/2014/main" id="{D6AFB7EB-9D62-4B31-AB13-C603F1F528E1}"/>
              </a:ext>
            </a:extLst>
          </p:cNvPr>
          <p:cNvSpPr txBox="1"/>
          <p:nvPr/>
        </p:nvSpPr>
        <p:spPr>
          <a:xfrm>
            <a:off x="7151898" y="1305704"/>
            <a:ext cx="3099759" cy="707886"/>
          </a:xfrm>
          <a:prstGeom prst="rect">
            <a:avLst/>
          </a:prstGeom>
          <a:noFill/>
        </p:spPr>
        <p:txBody>
          <a:bodyPr wrap="none" rtlCol="0">
            <a:spAutoFit/>
          </a:bodyPr>
          <a:lstStyle/>
          <a:p>
            <a:r>
              <a:rPr lang="en-GB" sz="2000" b="1" dirty="0">
                <a:solidFill>
                  <a:schemeClr val="accent1"/>
                </a:solidFill>
                <a:ea typeface="Aileron" charset="0"/>
                <a:cs typeface="Aileron" charset="0"/>
              </a:rPr>
              <a:t>BEST OVERALL RESPONSE</a:t>
            </a:r>
          </a:p>
          <a:p>
            <a:r>
              <a:rPr lang="en-GB" sz="2000" b="1" dirty="0">
                <a:ea typeface="Aileron" charset="0"/>
                <a:cs typeface="Aileron" charset="0"/>
              </a:rPr>
              <a:t>Central blinded assessment</a:t>
            </a:r>
          </a:p>
        </p:txBody>
      </p:sp>
      <p:sp>
        <p:nvSpPr>
          <p:cNvPr id="13" name="TextBox 12">
            <a:extLst>
              <a:ext uri="{FF2B5EF4-FFF2-40B4-BE49-F238E27FC236}">
                <a16:creationId xmlns:a16="http://schemas.microsoft.com/office/drawing/2014/main" id="{8BEE518F-8A02-41EF-97B5-B38EF8D0EB25}"/>
              </a:ext>
            </a:extLst>
          </p:cNvPr>
          <p:cNvSpPr txBox="1"/>
          <p:nvPr/>
        </p:nvSpPr>
        <p:spPr>
          <a:xfrm>
            <a:off x="7104112" y="5137817"/>
            <a:ext cx="1624252" cy="276999"/>
          </a:xfrm>
          <a:prstGeom prst="rect">
            <a:avLst/>
          </a:prstGeom>
          <a:noFill/>
        </p:spPr>
        <p:txBody>
          <a:bodyPr wrap="square" lIns="0" rtlCol="0">
            <a:spAutoFit/>
          </a:bodyPr>
          <a:lstStyle/>
          <a:p>
            <a:r>
              <a:rPr lang="en-GB" sz="1200" dirty="0">
                <a:solidFill>
                  <a:srgbClr val="505050"/>
                </a:solidFill>
                <a:ea typeface="Aileron" charset="0"/>
                <a:cs typeface="Aileron" charset="0"/>
              </a:rPr>
              <a:t>*Images not available</a:t>
            </a:r>
          </a:p>
        </p:txBody>
      </p:sp>
      <p:graphicFrame>
        <p:nvGraphicFramePr>
          <p:cNvPr id="15" name="Table 8">
            <a:extLst>
              <a:ext uri="{FF2B5EF4-FFF2-40B4-BE49-F238E27FC236}">
                <a16:creationId xmlns:a16="http://schemas.microsoft.com/office/drawing/2014/main" id="{BC3A5981-498A-421B-8B4C-778C3665771C}"/>
              </a:ext>
            </a:extLst>
          </p:cNvPr>
          <p:cNvGraphicFramePr>
            <a:graphicFrameLocks/>
          </p:cNvGraphicFramePr>
          <p:nvPr>
            <p:extLst>
              <p:ext uri="{D42A27DB-BD31-4B8C-83A1-F6EECF244321}">
                <p14:modId xmlns:p14="http://schemas.microsoft.com/office/powerpoint/2010/main" val="1309485034"/>
              </p:ext>
            </p:extLst>
          </p:nvPr>
        </p:nvGraphicFramePr>
        <p:xfrm>
          <a:off x="619200" y="2057969"/>
          <a:ext cx="6132680" cy="134112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1547080485"/>
                    </a:ext>
                  </a:extLst>
                </a:gridCol>
                <a:gridCol w="828000">
                  <a:extLst>
                    <a:ext uri="{9D8B030D-6E8A-4147-A177-3AD203B41FA5}">
                      <a16:colId xmlns:a16="http://schemas.microsoft.com/office/drawing/2014/main" val="409087320"/>
                    </a:ext>
                  </a:extLst>
                </a:gridCol>
                <a:gridCol w="678170">
                  <a:extLst>
                    <a:ext uri="{9D8B030D-6E8A-4147-A177-3AD203B41FA5}">
                      <a16:colId xmlns:a16="http://schemas.microsoft.com/office/drawing/2014/main" val="3640148583"/>
                    </a:ext>
                  </a:extLst>
                </a:gridCol>
                <a:gridCol w="678170">
                  <a:extLst>
                    <a:ext uri="{9D8B030D-6E8A-4147-A177-3AD203B41FA5}">
                      <a16:colId xmlns:a16="http://schemas.microsoft.com/office/drawing/2014/main" val="3800774788"/>
                    </a:ext>
                  </a:extLst>
                </a:gridCol>
                <a:gridCol w="720000">
                  <a:extLst>
                    <a:ext uri="{9D8B030D-6E8A-4147-A177-3AD203B41FA5}">
                      <a16:colId xmlns:a16="http://schemas.microsoft.com/office/drawing/2014/main" val="3725013841"/>
                    </a:ext>
                  </a:extLst>
                </a:gridCol>
                <a:gridCol w="678170">
                  <a:extLst>
                    <a:ext uri="{9D8B030D-6E8A-4147-A177-3AD203B41FA5}">
                      <a16:colId xmlns:a16="http://schemas.microsoft.com/office/drawing/2014/main" val="3356712581"/>
                    </a:ext>
                  </a:extLst>
                </a:gridCol>
                <a:gridCol w="678170">
                  <a:extLst>
                    <a:ext uri="{9D8B030D-6E8A-4147-A177-3AD203B41FA5}">
                      <a16:colId xmlns:a16="http://schemas.microsoft.com/office/drawing/2014/main" val="378355386"/>
                    </a:ext>
                  </a:extLst>
                </a:gridCol>
                <a:gridCol w="720000">
                  <a:extLst>
                    <a:ext uri="{9D8B030D-6E8A-4147-A177-3AD203B41FA5}">
                      <a16:colId xmlns:a16="http://schemas.microsoft.com/office/drawing/2014/main" val="1643155250"/>
                    </a:ext>
                  </a:extLst>
                </a:gridCol>
              </a:tblGrid>
              <a:tr h="247824">
                <a:tc>
                  <a:txBody>
                    <a:bodyPr/>
                    <a:lstStyle/>
                    <a:p>
                      <a:pPr algn="l"/>
                      <a:r>
                        <a:rPr lang="en-GB" sz="1400" dirty="0"/>
                        <a:t>Assessment</a:t>
                      </a:r>
                    </a:p>
                  </a:txBody>
                  <a:tcPr/>
                </a:tc>
                <a:tc>
                  <a:txBody>
                    <a:bodyPr/>
                    <a:lstStyle/>
                    <a:p>
                      <a:pPr algn="ctr"/>
                      <a:r>
                        <a:rPr lang="en-GB" sz="1400" dirty="0"/>
                        <a:t>Tx arm</a:t>
                      </a:r>
                    </a:p>
                  </a:txBody>
                  <a:tcPr/>
                </a:tc>
                <a:tc>
                  <a:txBody>
                    <a:bodyPr/>
                    <a:lstStyle/>
                    <a:p>
                      <a:pPr algn="ctr"/>
                      <a:r>
                        <a:rPr lang="en-GB" sz="1400" dirty="0"/>
                        <a:t>ORR</a:t>
                      </a:r>
                    </a:p>
                  </a:txBody>
                  <a:tcPr/>
                </a:tc>
                <a:tc>
                  <a:txBody>
                    <a:bodyPr/>
                    <a:lstStyle/>
                    <a:p>
                      <a:pPr algn="ctr"/>
                      <a:r>
                        <a:rPr lang="en-GB" sz="1400" dirty="0"/>
                        <a:t>OR</a:t>
                      </a:r>
                    </a:p>
                  </a:txBody>
                  <a:tcPr/>
                </a:tc>
                <a:tc>
                  <a:txBody>
                    <a:bodyPr/>
                    <a:lstStyle/>
                    <a:p>
                      <a:pPr algn="ctr"/>
                      <a:r>
                        <a:rPr lang="en-GB" sz="1400" dirty="0"/>
                        <a:t>p value</a:t>
                      </a:r>
                    </a:p>
                  </a:txBody>
                  <a:tcPr/>
                </a:tc>
                <a:tc>
                  <a:txBody>
                    <a:bodyPr/>
                    <a:lstStyle/>
                    <a:p>
                      <a:pPr algn="ctr"/>
                      <a:r>
                        <a:rPr lang="en-GB" sz="1400" dirty="0"/>
                        <a:t>PFS</a:t>
                      </a:r>
                    </a:p>
                  </a:txBody>
                  <a:tcPr/>
                </a:tc>
                <a:tc>
                  <a:txBody>
                    <a:bodyPr/>
                    <a:lstStyle/>
                    <a:p>
                      <a:pPr algn="ctr"/>
                      <a:r>
                        <a:rPr lang="en-GB" sz="1400" dirty="0"/>
                        <a:t>HR</a:t>
                      </a:r>
                    </a:p>
                  </a:txBody>
                  <a:tcPr/>
                </a:tc>
                <a:tc>
                  <a:txBody>
                    <a:bodyPr/>
                    <a:lstStyle/>
                    <a:p>
                      <a:pPr algn="ctr"/>
                      <a:r>
                        <a:rPr lang="en-GB" sz="1400" dirty="0"/>
                        <a:t>p value</a:t>
                      </a:r>
                    </a:p>
                  </a:txBody>
                  <a:tcPr/>
                </a:tc>
                <a:extLst>
                  <a:ext uri="{0D108BD9-81ED-4DB2-BD59-A6C34878D82A}">
                    <a16:rowId xmlns:a16="http://schemas.microsoft.com/office/drawing/2014/main" val="2402358554"/>
                  </a:ext>
                </a:extLst>
              </a:tr>
              <a:tr h="247824">
                <a:tc>
                  <a:txBody>
                    <a:bodyPr/>
                    <a:lstStyle/>
                    <a:p>
                      <a:pPr algn="l"/>
                      <a:r>
                        <a:rPr lang="en-GB" sz="1400" b="1" dirty="0">
                          <a:solidFill>
                            <a:schemeClr val="bg1"/>
                          </a:solidFill>
                        </a:rPr>
                        <a:t>Central</a:t>
                      </a:r>
                    </a:p>
                  </a:txBody>
                  <a:tcPr>
                    <a:solidFill>
                      <a:schemeClr val="accent1"/>
                    </a:solidFill>
                  </a:tcPr>
                </a:tc>
                <a:tc>
                  <a:txBody>
                    <a:bodyPr/>
                    <a:lstStyle/>
                    <a:p>
                      <a:pPr algn="ctr"/>
                      <a:r>
                        <a:rPr lang="en-GB" sz="1400" b="0" dirty="0"/>
                        <a:t>axitinib</a:t>
                      </a:r>
                    </a:p>
                    <a:p>
                      <a:pPr algn="ctr"/>
                      <a:r>
                        <a:rPr lang="en-GB" sz="1400" b="0" dirty="0"/>
                        <a:t>placebo</a:t>
                      </a:r>
                    </a:p>
                  </a:txBody>
                  <a:tcPr/>
                </a:tc>
                <a:tc>
                  <a:txBody>
                    <a:bodyPr/>
                    <a:lstStyle/>
                    <a:p>
                      <a:pPr algn="ctr"/>
                      <a:r>
                        <a:rPr lang="en-GB" sz="1400" b="0" dirty="0"/>
                        <a:t>13.2%</a:t>
                      </a:r>
                    </a:p>
                    <a:p>
                      <a:pPr algn="ctr"/>
                      <a:r>
                        <a:rPr lang="en-GB" sz="1400" b="0" dirty="0"/>
                        <a:t>3.2%</a:t>
                      </a:r>
                    </a:p>
                  </a:txBody>
                  <a:tcPr marL="0" marR="0"/>
                </a:tc>
                <a:tc>
                  <a:txBody>
                    <a:bodyPr/>
                    <a:lstStyle/>
                    <a:p>
                      <a:pPr algn="ctr"/>
                      <a:r>
                        <a:rPr lang="en-GB" sz="1400" b="0" dirty="0"/>
                        <a:t>4.58</a:t>
                      </a:r>
                    </a:p>
                  </a:txBody>
                  <a:tcPr marL="0" marR="0"/>
                </a:tc>
                <a:tc>
                  <a:txBody>
                    <a:bodyPr/>
                    <a:lstStyle/>
                    <a:p>
                      <a:pPr algn="ctr"/>
                      <a:r>
                        <a:rPr lang="en-GB" sz="1400" b="0" dirty="0"/>
                        <a:t>0.0045</a:t>
                      </a:r>
                    </a:p>
                  </a:txBody>
                  <a:tcPr marL="0" marR="0"/>
                </a:tc>
                <a:tc>
                  <a:txBody>
                    <a:bodyPr/>
                    <a:lstStyle/>
                    <a:p>
                      <a:pPr algn="ctr"/>
                      <a:r>
                        <a:rPr lang="en-GB" sz="1400" b="0" dirty="0"/>
                        <a:t>16.6 m</a:t>
                      </a:r>
                    </a:p>
                    <a:p>
                      <a:pPr algn="ctr"/>
                      <a:r>
                        <a:rPr lang="en-GB" sz="1400" b="0" dirty="0"/>
                        <a:t>9.9 m</a:t>
                      </a:r>
                    </a:p>
                  </a:txBody>
                  <a:tcPr marL="0" marR="0"/>
                </a:tc>
                <a:tc>
                  <a:txBody>
                    <a:bodyPr/>
                    <a:lstStyle/>
                    <a:p>
                      <a:pPr algn="ctr"/>
                      <a:r>
                        <a:rPr lang="en-GB" sz="1400" b="0" dirty="0"/>
                        <a:t>0.71</a:t>
                      </a:r>
                    </a:p>
                  </a:txBody>
                  <a:tcPr marL="0" marR="0"/>
                </a:tc>
                <a:tc>
                  <a:txBody>
                    <a:bodyPr/>
                    <a:lstStyle/>
                    <a:p>
                      <a:pPr algn="ctr"/>
                      <a:r>
                        <a:rPr lang="en-GB" sz="1400" b="0" dirty="0"/>
                        <a:t>0.017</a:t>
                      </a:r>
                    </a:p>
                  </a:txBody>
                  <a:tcPr marL="0" marR="0"/>
                </a:tc>
                <a:extLst>
                  <a:ext uri="{0D108BD9-81ED-4DB2-BD59-A6C34878D82A}">
                    <a16:rowId xmlns:a16="http://schemas.microsoft.com/office/drawing/2014/main" val="3081172409"/>
                  </a:ext>
                </a:extLst>
              </a:tr>
              <a:tr h="247824">
                <a:tc>
                  <a:txBody>
                    <a:bodyPr/>
                    <a:lstStyle/>
                    <a:p>
                      <a:pPr algn="l"/>
                      <a:r>
                        <a:rPr lang="en-GB" sz="1400" b="1" dirty="0">
                          <a:solidFill>
                            <a:schemeClr val="bg1"/>
                          </a:solidFill>
                        </a:rPr>
                        <a:t>Investigator*</a:t>
                      </a:r>
                    </a:p>
                  </a:txBody>
                  <a:tcPr>
                    <a:solidFill>
                      <a:schemeClr val="accent1"/>
                    </a:solidFill>
                  </a:tcPr>
                </a:tc>
                <a:tc>
                  <a:txBody>
                    <a:bodyPr/>
                    <a:lstStyle/>
                    <a:p>
                      <a:pPr algn="ctr"/>
                      <a:r>
                        <a:rPr lang="en-GB" sz="1400" b="0" dirty="0"/>
                        <a:t>axitinib</a:t>
                      </a:r>
                    </a:p>
                    <a:p>
                      <a:pPr algn="ctr"/>
                      <a:r>
                        <a:rPr lang="en-GB" sz="1400" b="0" dirty="0"/>
                        <a:t>placebo</a:t>
                      </a:r>
                    </a:p>
                  </a:txBody>
                  <a:tcPr/>
                </a:tc>
                <a:tc>
                  <a:txBody>
                    <a:bodyPr/>
                    <a:lstStyle/>
                    <a:p>
                      <a:pPr algn="ctr"/>
                      <a:r>
                        <a:rPr lang="en-GB" sz="1400" b="0" dirty="0"/>
                        <a:t>17.5%</a:t>
                      </a:r>
                    </a:p>
                    <a:p>
                      <a:pPr algn="ctr"/>
                      <a:r>
                        <a:rPr lang="en-GB" sz="1400" b="0" dirty="0"/>
                        <a:t>3.8%</a:t>
                      </a:r>
                    </a:p>
                  </a:txBody>
                  <a:tcPr marL="0" marR="0"/>
                </a:tc>
                <a:tc>
                  <a:txBody>
                    <a:bodyPr/>
                    <a:lstStyle/>
                    <a:p>
                      <a:pPr algn="ctr"/>
                      <a:r>
                        <a:rPr lang="en-GB" sz="1400" b="0" dirty="0"/>
                        <a:t>5.29</a:t>
                      </a:r>
                    </a:p>
                  </a:txBody>
                  <a:tcPr marL="0" marR="0"/>
                </a:tc>
                <a:tc>
                  <a:txBody>
                    <a:bodyPr/>
                    <a:lstStyle/>
                    <a:p>
                      <a:pPr algn="ctr"/>
                      <a:r>
                        <a:rPr lang="en-GB" sz="1400" b="0" dirty="0"/>
                        <a:t>0.0004</a:t>
                      </a:r>
                    </a:p>
                  </a:txBody>
                  <a:tcPr marL="0" marR="0"/>
                </a:tc>
                <a:tc>
                  <a:txBody>
                    <a:bodyPr/>
                    <a:lstStyle/>
                    <a:p>
                      <a:pPr algn="ctr"/>
                      <a:r>
                        <a:rPr lang="en-GB" sz="1400" b="0" dirty="0"/>
                        <a:t>17.2 m</a:t>
                      </a:r>
                    </a:p>
                    <a:p>
                      <a:pPr algn="ctr"/>
                      <a:r>
                        <a:rPr lang="en-GB" sz="1400" b="0" dirty="0"/>
                        <a:t>12.3 m</a:t>
                      </a:r>
                    </a:p>
                  </a:txBody>
                  <a:tcPr marL="0" marR="0"/>
                </a:tc>
                <a:tc>
                  <a:txBody>
                    <a:bodyPr/>
                    <a:lstStyle/>
                    <a:p>
                      <a:pPr algn="ctr"/>
                      <a:r>
                        <a:rPr lang="en-GB" sz="1400" b="0" dirty="0"/>
                        <a:t>0.82</a:t>
                      </a:r>
                    </a:p>
                  </a:txBody>
                  <a:tcPr marL="0" marR="0"/>
                </a:tc>
                <a:tc>
                  <a:txBody>
                    <a:bodyPr/>
                    <a:lstStyle/>
                    <a:p>
                      <a:pPr algn="ctr"/>
                      <a:r>
                        <a:rPr lang="en-GB" sz="1400" b="0" dirty="0"/>
                        <a:t>0.169</a:t>
                      </a:r>
                    </a:p>
                  </a:txBody>
                  <a:tcPr marL="0" marR="0"/>
                </a:tc>
                <a:extLst>
                  <a:ext uri="{0D108BD9-81ED-4DB2-BD59-A6C34878D82A}">
                    <a16:rowId xmlns:a16="http://schemas.microsoft.com/office/drawing/2014/main" val="4039970186"/>
                  </a:ext>
                </a:extLst>
              </a:tr>
            </a:tbl>
          </a:graphicData>
        </a:graphic>
      </p:graphicFrame>
      <p:graphicFrame>
        <p:nvGraphicFramePr>
          <p:cNvPr id="16" name="Table 8">
            <a:extLst>
              <a:ext uri="{FF2B5EF4-FFF2-40B4-BE49-F238E27FC236}">
                <a16:creationId xmlns:a16="http://schemas.microsoft.com/office/drawing/2014/main" id="{F360DFA4-D7ED-495B-A96B-FF43BF79681B}"/>
              </a:ext>
            </a:extLst>
          </p:cNvPr>
          <p:cNvGraphicFramePr>
            <a:graphicFrameLocks/>
          </p:cNvGraphicFramePr>
          <p:nvPr>
            <p:extLst>
              <p:ext uri="{D42A27DB-BD31-4B8C-83A1-F6EECF244321}">
                <p14:modId xmlns:p14="http://schemas.microsoft.com/office/powerpoint/2010/main" val="3936912680"/>
              </p:ext>
            </p:extLst>
          </p:nvPr>
        </p:nvGraphicFramePr>
        <p:xfrm>
          <a:off x="7104112" y="2057969"/>
          <a:ext cx="4464001" cy="3078480"/>
        </p:xfrm>
        <a:graphic>
          <a:graphicData uri="http://schemas.openxmlformats.org/drawingml/2006/table">
            <a:tbl>
              <a:tblPr firstRow="1" bandRow="1">
                <a:tableStyleId>{5C22544A-7EE6-4342-B048-85BDC9FD1C3A}</a:tableStyleId>
              </a:tblPr>
              <a:tblGrid>
                <a:gridCol w="989911">
                  <a:extLst>
                    <a:ext uri="{9D8B030D-6E8A-4147-A177-3AD203B41FA5}">
                      <a16:colId xmlns:a16="http://schemas.microsoft.com/office/drawing/2014/main" val="1547080485"/>
                    </a:ext>
                  </a:extLst>
                </a:gridCol>
                <a:gridCol w="1158030">
                  <a:extLst>
                    <a:ext uri="{9D8B030D-6E8A-4147-A177-3AD203B41FA5}">
                      <a16:colId xmlns:a16="http://schemas.microsoft.com/office/drawing/2014/main" val="409087320"/>
                    </a:ext>
                  </a:extLst>
                </a:gridCol>
                <a:gridCol w="1158030">
                  <a:extLst>
                    <a:ext uri="{9D8B030D-6E8A-4147-A177-3AD203B41FA5}">
                      <a16:colId xmlns:a16="http://schemas.microsoft.com/office/drawing/2014/main" val="3640148583"/>
                    </a:ext>
                  </a:extLst>
                </a:gridCol>
                <a:gridCol w="1158030">
                  <a:extLst>
                    <a:ext uri="{9D8B030D-6E8A-4147-A177-3AD203B41FA5}">
                      <a16:colId xmlns:a16="http://schemas.microsoft.com/office/drawing/2014/main" val="3800774788"/>
                    </a:ext>
                  </a:extLst>
                </a:gridCol>
              </a:tblGrid>
              <a:tr h="247824">
                <a:tc>
                  <a:txBody>
                    <a:bodyPr/>
                    <a:lstStyle/>
                    <a:p>
                      <a:pPr algn="l"/>
                      <a:r>
                        <a:rPr lang="en-GB" sz="1400" dirty="0"/>
                        <a:t>Best overall response</a:t>
                      </a:r>
                    </a:p>
                  </a:txBody>
                  <a:tcPr marL="36000" marR="36000"/>
                </a:tc>
                <a:tc>
                  <a:txBody>
                    <a:bodyPr/>
                    <a:lstStyle/>
                    <a:p>
                      <a:pPr algn="ctr"/>
                      <a:r>
                        <a:rPr lang="en-GB" sz="1400" dirty="0"/>
                        <a:t>axitinib-SSA</a:t>
                      </a:r>
                    </a:p>
                    <a:p>
                      <a:pPr algn="ctr"/>
                      <a:r>
                        <a:rPr lang="en-GB" sz="1400" dirty="0"/>
                        <a:t>N=114, n (%)</a:t>
                      </a:r>
                    </a:p>
                  </a:txBody>
                  <a:tcPr marL="36000" marR="36000"/>
                </a:tc>
                <a:tc>
                  <a:txBody>
                    <a:bodyPr/>
                    <a:lstStyle/>
                    <a:p>
                      <a:pPr algn="ctr"/>
                      <a:r>
                        <a:rPr lang="en-GB" sz="1400" dirty="0"/>
                        <a:t>placebo-SSA</a:t>
                      </a:r>
                    </a:p>
                    <a:p>
                      <a:pPr algn="ctr"/>
                      <a:r>
                        <a:rPr lang="en-GB" sz="1400" dirty="0"/>
                        <a:t>N=125, n (%)</a:t>
                      </a:r>
                    </a:p>
                  </a:txBody>
                  <a:tcPr marL="36000" marR="36000"/>
                </a:tc>
                <a:tc>
                  <a:txBody>
                    <a:bodyPr/>
                    <a:lstStyle/>
                    <a:p>
                      <a:pPr algn="ctr"/>
                      <a:r>
                        <a:rPr lang="en-GB" sz="1400" dirty="0"/>
                        <a:t>OR</a:t>
                      </a:r>
                      <a:br>
                        <a:rPr lang="en-GB" sz="1400" dirty="0"/>
                      </a:br>
                      <a:r>
                        <a:rPr lang="en-GB" sz="1400" dirty="0"/>
                        <a:t>p value</a:t>
                      </a:r>
                    </a:p>
                  </a:txBody>
                  <a:tcPr marL="36000" marR="36000"/>
                </a:tc>
                <a:extLst>
                  <a:ext uri="{0D108BD9-81ED-4DB2-BD59-A6C34878D82A}">
                    <a16:rowId xmlns:a16="http://schemas.microsoft.com/office/drawing/2014/main" val="2402358554"/>
                  </a:ext>
                </a:extLst>
              </a:tr>
              <a:tr h="247824">
                <a:tc>
                  <a:txBody>
                    <a:bodyPr/>
                    <a:lstStyle/>
                    <a:p>
                      <a:pPr algn="l"/>
                      <a:r>
                        <a:rPr lang="en-GB" sz="1400" b="1" dirty="0">
                          <a:solidFill>
                            <a:schemeClr val="bg1"/>
                          </a:solidFill>
                        </a:rPr>
                        <a:t>ORR</a:t>
                      </a:r>
                    </a:p>
                  </a:txBody>
                  <a:tcPr marL="36000" marR="36000">
                    <a:solidFill>
                      <a:schemeClr val="accent1"/>
                    </a:solidFill>
                  </a:tcPr>
                </a:tc>
                <a:tc>
                  <a:txBody>
                    <a:bodyPr/>
                    <a:lstStyle/>
                    <a:p>
                      <a:pPr algn="ctr"/>
                      <a:r>
                        <a:rPr lang="en-GB" sz="1400" b="1" dirty="0"/>
                        <a:t>15 (13.2)</a:t>
                      </a:r>
                    </a:p>
                  </a:txBody>
                  <a:tcPr marL="36000" marR="36000"/>
                </a:tc>
                <a:tc>
                  <a:txBody>
                    <a:bodyPr/>
                    <a:lstStyle/>
                    <a:p>
                      <a:pPr algn="ctr"/>
                      <a:r>
                        <a:rPr lang="en-GB" sz="1400" b="1" dirty="0"/>
                        <a:t>4 (3.2)</a:t>
                      </a:r>
                    </a:p>
                  </a:txBody>
                  <a:tcPr marL="36000" marR="36000"/>
                </a:tc>
                <a:tc>
                  <a:txBody>
                    <a:bodyPr/>
                    <a:lstStyle/>
                    <a:p>
                      <a:pPr algn="ctr"/>
                      <a:r>
                        <a:rPr lang="en-GB" sz="1400" b="1" dirty="0"/>
                        <a:t>OR 4.58</a:t>
                      </a:r>
                    </a:p>
                    <a:p>
                      <a:pPr algn="ctr"/>
                      <a:r>
                        <a:rPr lang="en-GB" sz="1400" b="1" i="1" dirty="0"/>
                        <a:t>ꭓ</a:t>
                      </a:r>
                      <a:r>
                        <a:rPr lang="en-GB" sz="1400" b="1" baseline="30000" dirty="0"/>
                        <a:t>2</a:t>
                      </a:r>
                      <a:r>
                        <a:rPr lang="en-GB" sz="1400" b="1" dirty="0"/>
                        <a:t>: 0.0045</a:t>
                      </a:r>
                    </a:p>
                    <a:p>
                      <a:pPr algn="ctr"/>
                      <a:r>
                        <a:rPr lang="en-GB" sz="1400" b="1" dirty="0"/>
                        <a:t>Fisher: 0.007</a:t>
                      </a:r>
                    </a:p>
                  </a:txBody>
                  <a:tcPr marL="36000" marR="36000"/>
                </a:tc>
                <a:extLst>
                  <a:ext uri="{0D108BD9-81ED-4DB2-BD59-A6C34878D82A}">
                    <a16:rowId xmlns:a16="http://schemas.microsoft.com/office/drawing/2014/main" val="3081172409"/>
                  </a:ext>
                </a:extLst>
              </a:tr>
              <a:tr h="247824">
                <a:tc>
                  <a:txBody>
                    <a:bodyPr/>
                    <a:lstStyle/>
                    <a:p>
                      <a:pPr algn="l"/>
                      <a:r>
                        <a:rPr lang="en-GB" sz="1400" b="1" dirty="0">
                          <a:solidFill>
                            <a:schemeClr val="bg1"/>
                          </a:solidFill>
                        </a:rPr>
                        <a:t>CR</a:t>
                      </a:r>
                    </a:p>
                  </a:txBody>
                  <a:tcPr marL="36000" marR="36000">
                    <a:solidFill>
                      <a:schemeClr val="accent1"/>
                    </a:solidFill>
                  </a:tcPr>
                </a:tc>
                <a:tc>
                  <a:txBody>
                    <a:bodyPr/>
                    <a:lstStyle/>
                    <a:p>
                      <a:pPr algn="ctr"/>
                      <a:r>
                        <a:rPr lang="en-GB" sz="1400" b="0" dirty="0"/>
                        <a:t>2 (1.8)</a:t>
                      </a:r>
                    </a:p>
                  </a:txBody>
                  <a:tcPr marL="36000" marR="36000"/>
                </a:tc>
                <a:tc>
                  <a:txBody>
                    <a:bodyPr/>
                    <a:lstStyle/>
                    <a:p>
                      <a:pPr algn="ctr"/>
                      <a:r>
                        <a:rPr lang="en-GB" sz="1400" b="0" dirty="0"/>
                        <a:t>0 (0.0)</a:t>
                      </a:r>
                    </a:p>
                  </a:txBody>
                  <a:tcPr marL="36000" marR="36000"/>
                </a:tc>
                <a:tc>
                  <a:txBody>
                    <a:bodyPr/>
                    <a:lstStyle/>
                    <a:p>
                      <a:pPr algn="ctr"/>
                      <a:endParaRPr lang="en-GB" sz="1400" b="0" dirty="0"/>
                    </a:p>
                  </a:txBody>
                  <a:tcPr marL="36000" marR="36000"/>
                </a:tc>
                <a:extLst>
                  <a:ext uri="{0D108BD9-81ED-4DB2-BD59-A6C34878D82A}">
                    <a16:rowId xmlns:a16="http://schemas.microsoft.com/office/drawing/2014/main" val="4039970186"/>
                  </a:ext>
                </a:extLst>
              </a:tr>
              <a:tr h="247824">
                <a:tc>
                  <a:txBody>
                    <a:bodyPr/>
                    <a:lstStyle/>
                    <a:p>
                      <a:pPr algn="l"/>
                      <a:r>
                        <a:rPr lang="en-GB" sz="1400" b="1" dirty="0">
                          <a:solidFill>
                            <a:schemeClr val="bg1"/>
                          </a:solidFill>
                        </a:rPr>
                        <a:t>PR</a:t>
                      </a:r>
                    </a:p>
                  </a:txBody>
                  <a:tcPr marL="36000" marR="36000">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0" dirty="0"/>
                        <a:t>13 (11.4)</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0" dirty="0"/>
                        <a:t>4 (3.2)</a:t>
                      </a:r>
                    </a:p>
                  </a:txBody>
                  <a:tcPr marL="36000" marR="36000"/>
                </a:tc>
                <a:tc>
                  <a:txBody>
                    <a:bodyPr/>
                    <a:lstStyle/>
                    <a:p>
                      <a:pPr algn="ctr"/>
                      <a:endParaRPr lang="en-GB" sz="1400" b="0" dirty="0"/>
                    </a:p>
                  </a:txBody>
                  <a:tcPr marL="36000" marR="36000"/>
                </a:tc>
                <a:extLst>
                  <a:ext uri="{0D108BD9-81ED-4DB2-BD59-A6C34878D82A}">
                    <a16:rowId xmlns:a16="http://schemas.microsoft.com/office/drawing/2014/main" val="2581547478"/>
                  </a:ext>
                </a:extLst>
              </a:tr>
              <a:tr h="247824">
                <a:tc>
                  <a:txBody>
                    <a:bodyPr/>
                    <a:lstStyle/>
                    <a:p>
                      <a:pPr algn="l"/>
                      <a:r>
                        <a:rPr lang="en-GB" sz="1400" b="1" dirty="0">
                          <a:solidFill>
                            <a:schemeClr val="bg1"/>
                          </a:solidFill>
                        </a:rPr>
                        <a:t>SD</a:t>
                      </a:r>
                    </a:p>
                  </a:txBody>
                  <a:tcPr marL="36000" marR="36000">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0" dirty="0"/>
                        <a:t>98 (86.0)</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0" dirty="0"/>
                        <a:t>109 (87.2)</a:t>
                      </a:r>
                    </a:p>
                  </a:txBody>
                  <a:tcPr marL="36000" marR="36000"/>
                </a:tc>
                <a:tc>
                  <a:txBody>
                    <a:bodyPr/>
                    <a:lstStyle/>
                    <a:p>
                      <a:pPr algn="ctr"/>
                      <a:endParaRPr lang="en-GB" sz="1400" b="0" dirty="0"/>
                    </a:p>
                  </a:txBody>
                  <a:tcPr marL="36000" marR="36000"/>
                </a:tc>
                <a:extLst>
                  <a:ext uri="{0D108BD9-81ED-4DB2-BD59-A6C34878D82A}">
                    <a16:rowId xmlns:a16="http://schemas.microsoft.com/office/drawing/2014/main" val="291931369"/>
                  </a:ext>
                </a:extLst>
              </a:tr>
              <a:tr h="247824">
                <a:tc>
                  <a:txBody>
                    <a:bodyPr/>
                    <a:lstStyle/>
                    <a:p>
                      <a:pPr algn="l"/>
                      <a:r>
                        <a:rPr lang="en-GB" sz="1400" b="1" dirty="0">
                          <a:solidFill>
                            <a:schemeClr val="bg1"/>
                          </a:solidFill>
                        </a:rPr>
                        <a:t>PD</a:t>
                      </a:r>
                    </a:p>
                  </a:txBody>
                  <a:tcPr marL="36000" marR="36000">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0" dirty="0"/>
                        <a:t>1 (0.9)</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0" dirty="0"/>
                        <a:t>12 (9.6)</a:t>
                      </a:r>
                    </a:p>
                  </a:txBody>
                  <a:tcPr marL="36000" marR="36000"/>
                </a:tc>
                <a:tc>
                  <a:txBody>
                    <a:bodyPr/>
                    <a:lstStyle/>
                    <a:p>
                      <a:pPr algn="ctr"/>
                      <a:endParaRPr lang="en-GB" sz="1400" b="0" dirty="0"/>
                    </a:p>
                  </a:txBody>
                  <a:tcPr marL="36000" marR="36000"/>
                </a:tc>
                <a:extLst>
                  <a:ext uri="{0D108BD9-81ED-4DB2-BD59-A6C34878D82A}">
                    <a16:rowId xmlns:a16="http://schemas.microsoft.com/office/drawing/2014/main" val="588398805"/>
                  </a:ext>
                </a:extLst>
              </a:tr>
              <a:tr h="247824">
                <a:tc>
                  <a:txBody>
                    <a:bodyPr/>
                    <a:lstStyle/>
                    <a:p>
                      <a:pPr algn="l"/>
                      <a:r>
                        <a:rPr lang="en-GB" sz="1400" b="1" dirty="0">
                          <a:solidFill>
                            <a:schemeClr val="bg1"/>
                          </a:solidFill>
                        </a:rPr>
                        <a:t>NE</a:t>
                      </a:r>
                    </a:p>
                  </a:txBody>
                  <a:tcPr marL="36000" marR="36000">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0" dirty="0"/>
                        <a:t>3 (2.6)</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0" dirty="0"/>
                        <a:t>1 (0.8)</a:t>
                      </a:r>
                    </a:p>
                  </a:txBody>
                  <a:tcPr marL="36000" marR="36000"/>
                </a:tc>
                <a:tc>
                  <a:txBody>
                    <a:bodyPr/>
                    <a:lstStyle/>
                    <a:p>
                      <a:pPr algn="ctr"/>
                      <a:endParaRPr lang="en-GB" sz="1400" b="0" dirty="0"/>
                    </a:p>
                  </a:txBody>
                  <a:tcPr marL="36000" marR="36000"/>
                </a:tc>
                <a:extLst>
                  <a:ext uri="{0D108BD9-81ED-4DB2-BD59-A6C34878D82A}">
                    <a16:rowId xmlns:a16="http://schemas.microsoft.com/office/drawing/2014/main" val="2655185429"/>
                  </a:ext>
                </a:extLst>
              </a:tr>
              <a:tr h="247824">
                <a:tc>
                  <a:txBody>
                    <a:bodyPr/>
                    <a:lstStyle/>
                    <a:p>
                      <a:pPr algn="l"/>
                      <a:r>
                        <a:rPr lang="en-GB" sz="1400" b="1" dirty="0">
                          <a:solidFill>
                            <a:schemeClr val="bg1"/>
                          </a:solidFill>
                        </a:rPr>
                        <a:t>NA*</a:t>
                      </a:r>
                    </a:p>
                  </a:txBody>
                  <a:tcPr marL="36000" marR="36000">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0" dirty="0"/>
                        <a:t>9</a:t>
                      </a:r>
                    </a:p>
                  </a:txBody>
                  <a:tcPr marL="36000" marR="3600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0" dirty="0"/>
                        <a:t>4</a:t>
                      </a:r>
                    </a:p>
                  </a:txBody>
                  <a:tcPr marL="36000" marR="36000"/>
                </a:tc>
                <a:tc>
                  <a:txBody>
                    <a:bodyPr/>
                    <a:lstStyle/>
                    <a:p>
                      <a:pPr algn="ctr"/>
                      <a:endParaRPr lang="en-GB" sz="1400" b="0" dirty="0"/>
                    </a:p>
                  </a:txBody>
                  <a:tcPr marL="36000" marR="36000"/>
                </a:tc>
                <a:extLst>
                  <a:ext uri="{0D108BD9-81ED-4DB2-BD59-A6C34878D82A}">
                    <a16:rowId xmlns:a16="http://schemas.microsoft.com/office/drawing/2014/main" val="1449834265"/>
                  </a:ext>
                </a:extLst>
              </a:tr>
            </a:tbl>
          </a:graphicData>
        </a:graphic>
      </p:graphicFrame>
    </p:spTree>
    <p:extLst>
      <p:ext uri="{BB962C8B-B14F-4D97-AF65-F5344CB8AC3E}">
        <p14:creationId xmlns:p14="http://schemas.microsoft.com/office/powerpoint/2010/main" val="125062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a:xfrm>
            <a:off x="620184" y="1351712"/>
            <a:ext cx="10963200" cy="4525200"/>
          </a:xfrm>
        </p:spPr>
        <p:txBody>
          <a:bodyPr/>
          <a:lstStyle/>
          <a:p>
            <a:pPr marL="180000" indent="-180000"/>
            <a:r>
              <a:rPr lang="en-GB"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A</a:t>
            </a:r>
            <a:r>
              <a:rPr lang="en-GB"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xitinib in combination with octreotide LAR </a:t>
            </a:r>
            <a:r>
              <a:rPr lang="en-GB"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vs placebo and octreotide LAR in patients with advanced progressive grade 1 or 2 extra-pancreatic NETs:</a:t>
            </a:r>
          </a:p>
          <a:p>
            <a:pPr marL="360000" lvl="1" indent="-180000"/>
            <a:r>
              <a:rPr lang="en-GB"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Significantly improved PFS </a:t>
            </a:r>
            <a:r>
              <a:rPr lang="en-GB" dirty="0">
                <a:solidFill>
                  <a:schemeClr val="tx2"/>
                </a:solidFill>
                <a:latin typeface="Calibri" panose="020F0502020204030204" pitchFamily="34" charset="0"/>
                <a:ea typeface="Times New Roman" panose="02020603050405020304" pitchFamily="18" charset="0"/>
                <a:cs typeface="Calibri" panose="020F0502020204030204" pitchFamily="34" charset="0"/>
              </a:rPr>
              <a:t>as per central blinded radiological review</a:t>
            </a:r>
          </a:p>
          <a:p>
            <a:pPr marL="360000" lvl="1" indent="-180000"/>
            <a:r>
              <a:rPr lang="en-GB"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Significantly improved ORR</a:t>
            </a:r>
          </a:p>
          <a:p>
            <a:pPr marL="180000" indent="-180000"/>
            <a:r>
              <a:rPr lang="en-GB"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Combination treatment had a </a:t>
            </a:r>
            <a:r>
              <a:rPr lang="en-GB"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tolerable safety profile </a:t>
            </a:r>
            <a:r>
              <a:rPr lang="en-GB"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in line with the known safety profiles for axitinib and octreotide</a:t>
            </a:r>
            <a:endParaRPr lang="en-GB"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sz="2700" dirty="0"/>
              <a:t>axinet: summary</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5"/>
          </p:nvPr>
        </p:nvSpPr>
        <p:spPr>
          <a:xfrm>
            <a:off x="619200" y="6291699"/>
            <a:ext cx="8117784" cy="365125"/>
          </a:xfrm>
        </p:spPr>
        <p:txBody>
          <a:bodyPr/>
          <a:lstStyle/>
          <a:p>
            <a:pPr>
              <a:spcBef>
                <a:spcPts val="0"/>
              </a:spcBef>
              <a:spcAft>
                <a:spcPts val="600"/>
              </a:spcAft>
            </a:pPr>
            <a:r>
              <a:rPr lang="en-GB" dirty="0"/>
              <a:t>NET, neuroendocrine tumour; ORR, objective response rate; PFS, progression-free survival</a:t>
            </a:r>
          </a:p>
          <a:p>
            <a:pPr>
              <a:spcBef>
                <a:spcPts val="0"/>
              </a:spcBef>
              <a:spcAft>
                <a:spcPts val="600"/>
              </a:spcAft>
            </a:pPr>
            <a:r>
              <a:rPr lang="en-GB" dirty="0"/>
              <a:t>Garcia-Carbonero R, et al. Abstract #1097O. ESMO 2021. Oral presentation</a:t>
            </a:r>
          </a:p>
        </p:txBody>
      </p:sp>
    </p:spTree>
    <p:extLst>
      <p:ext uri="{BB962C8B-B14F-4D97-AF65-F5344CB8AC3E}">
        <p14:creationId xmlns:p14="http://schemas.microsoft.com/office/powerpoint/2010/main" val="399301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C903-EB03-4C5A-984B-750C2EB65CA1}"/>
              </a:ext>
            </a:extLst>
          </p:cNvPr>
          <p:cNvSpPr>
            <a:spLocks noGrp="1"/>
          </p:cNvSpPr>
          <p:nvPr>
            <p:ph type="title"/>
          </p:nvPr>
        </p:nvSpPr>
        <p:spPr/>
        <p:txBody>
          <a:bodyPr/>
          <a:lstStyle/>
          <a:p>
            <a:r>
              <a:rPr lang="en-GB" dirty="0"/>
              <a:t>Lanreotide autogel/depot in patients with advanced bronchopulmonary net</a:t>
            </a:r>
            <a:r>
              <a:rPr lang="en-GB" cap="none" dirty="0"/>
              <a:t>s</a:t>
            </a:r>
            <a:r>
              <a:rPr lang="en-GB" dirty="0"/>
              <a:t>: results from the phase 3 spinet study</a:t>
            </a:r>
          </a:p>
        </p:txBody>
      </p:sp>
      <p:sp>
        <p:nvSpPr>
          <p:cNvPr id="3" name="Subtitle 2">
            <a:extLst>
              <a:ext uri="{FF2B5EF4-FFF2-40B4-BE49-F238E27FC236}">
                <a16:creationId xmlns:a16="http://schemas.microsoft.com/office/drawing/2014/main" id="{E08ACCF1-33A6-41A4-915C-64F86C0DDB3C}"/>
              </a:ext>
            </a:extLst>
          </p:cNvPr>
          <p:cNvSpPr>
            <a:spLocks noGrp="1"/>
          </p:cNvSpPr>
          <p:nvPr>
            <p:ph type="subTitle" idx="1"/>
          </p:nvPr>
        </p:nvSpPr>
        <p:spPr/>
        <p:txBody>
          <a:bodyPr/>
          <a:lstStyle/>
          <a:p>
            <a:r>
              <a:rPr lang="en-GB" b="1" dirty="0"/>
              <a:t>Horsch D, et al.</a:t>
            </a:r>
          </a:p>
          <a:p>
            <a:r>
              <a:rPr lang="en-GB" b="1" dirty="0"/>
              <a:t>Abstract #1096O. ESMO 2021 </a:t>
            </a:r>
          </a:p>
        </p:txBody>
      </p:sp>
      <p:sp>
        <p:nvSpPr>
          <p:cNvPr id="4" name="Slide Number Placeholder 3"/>
          <p:cNvSpPr>
            <a:spLocks noGrp="1"/>
          </p:cNvSpPr>
          <p:nvPr>
            <p:ph type="sldNum" sz="quarter" idx="4"/>
          </p:nvPr>
        </p:nvSpPr>
        <p:spPr/>
        <p:txBody>
          <a:bodyPr/>
          <a:lstStyle/>
          <a:p>
            <a:fld id="{FCE43C0F-8A7B-3A4B-9DB5-B3472E36E833}" type="slidenum">
              <a:rPr lang="en-GB" smtClean="0"/>
              <a:pPr/>
              <a:t>13</a:t>
            </a:fld>
            <a:endParaRPr lang="en-GB" dirty="0"/>
          </a:p>
        </p:txBody>
      </p:sp>
      <p:sp>
        <p:nvSpPr>
          <p:cNvPr id="5" name="TextBox 4">
            <a:extLst>
              <a:ext uri="{FF2B5EF4-FFF2-40B4-BE49-F238E27FC236}">
                <a16:creationId xmlns:a16="http://schemas.microsoft.com/office/drawing/2014/main" id="{C24D5DD8-7660-453A-8643-A38D104467F5}"/>
              </a:ext>
            </a:extLst>
          </p:cNvPr>
          <p:cNvSpPr txBox="1"/>
          <p:nvPr/>
        </p:nvSpPr>
        <p:spPr>
          <a:xfrm>
            <a:off x="191344" y="6367250"/>
            <a:ext cx="8280920" cy="400110"/>
          </a:xfrm>
          <a:prstGeom prst="rect">
            <a:avLst/>
          </a:prstGeom>
          <a:noFill/>
        </p:spPr>
        <p:txBody>
          <a:bodyPr wrap="square" rtlCol="0">
            <a:spAutoFit/>
          </a:bodyPr>
          <a:lstStyle/>
          <a:p>
            <a:r>
              <a:rPr lang="en-GB" sz="1000" dirty="0">
                <a:solidFill>
                  <a:schemeClr val="bg1"/>
                </a:solidFill>
                <a:ea typeface="Aileron" charset="0"/>
                <a:cs typeface="Aileron" charset="0"/>
              </a:rPr>
              <a:t>NET, neuroendocrine tumour</a:t>
            </a:r>
            <a:endParaRPr lang="en-GB" sz="1000" dirty="0">
              <a:solidFill>
                <a:schemeClr val="bg1"/>
              </a:solidFill>
            </a:endParaRPr>
          </a:p>
          <a:p>
            <a:endParaRPr lang="en-GB" sz="1000" dirty="0">
              <a:solidFill>
                <a:schemeClr val="bg1"/>
              </a:solidFill>
              <a:ea typeface="Aileron" charset="0"/>
              <a:cs typeface="Aileron" charset="0"/>
            </a:endParaRPr>
          </a:p>
        </p:txBody>
      </p:sp>
    </p:spTree>
    <p:extLst>
      <p:ext uri="{BB962C8B-B14F-4D97-AF65-F5344CB8AC3E}">
        <p14:creationId xmlns:p14="http://schemas.microsoft.com/office/powerpoint/2010/main" val="173046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a:xfrm>
            <a:off x="619200" y="1352193"/>
            <a:ext cx="10948913" cy="2277981"/>
          </a:xfrm>
        </p:spPr>
        <p:txBody>
          <a:bodyPr/>
          <a:lstStyle/>
          <a:p>
            <a:pPr marL="180000" indent="-180000">
              <a:lnSpc>
                <a:spcPct val="90000"/>
              </a:lnSpc>
            </a:pPr>
            <a:r>
              <a:rPr lang="en-GB" sz="1800" dirty="0">
                <a:solidFill>
                  <a:schemeClr val="tx2"/>
                </a:solidFill>
                <a:effectLst/>
                <a:latin typeface="+mn-lt"/>
                <a:ea typeface="Times New Roman" panose="02020603050405020304" pitchFamily="18" charset="0"/>
                <a:cs typeface="Times New Roman" panose="02020603050405020304" pitchFamily="18" charset="0"/>
              </a:rPr>
              <a:t>Well-differentiated bronchopulmonary neuroendocrine tumours </a:t>
            </a:r>
            <a:r>
              <a:rPr lang="en-GB" sz="1800" b="1" dirty="0">
                <a:solidFill>
                  <a:schemeClr val="accent1"/>
                </a:solidFill>
                <a:effectLst/>
                <a:latin typeface="+mn-lt"/>
                <a:ea typeface="Times New Roman" panose="02020603050405020304" pitchFamily="18" charset="0"/>
                <a:cs typeface="Times New Roman" panose="02020603050405020304" pitchFamily="18" charset="0"/>
              </a:rPr>
              <a:t>(BP-NETs) (typical and atypical carcinoids; TC and AC) account for </a:t>
            </a:r>
            <a:r>
              <a:rPr lang="en-GB" sz="1800" b="1" dirty="0">
                <a:solidFill>
                  <a:schemeClr val="accent1"/>
                </a:solidFill>
                <a:effectLst/>
                <a:latin typeface="+mn-lt"/>
                <a:ea typeface="Times New Roman" panose="02020603050405020304" pitchFamily="18" charset="0"/>
                <a:cs typeface="Cambria Math" panose="02040503050406030204" pitchFamily="18" charset="0"/>
              </a:rPr>
              <a:t>∼</a:t>
            </a:r>
            <a:r>
              <a:rPr lang="en-GB" sz="1800" b="1" dirty="0">
                <a:solidFill>
                  <a:schemeClr val="accent1"/>
                </a:solidFill>
                <a:effectLst/>
                <a:latin typeface="+mn-lt"/>
                <a:ea typeface="Times New Roman" panose="02020603050405020304" pitchFamily="18" charset="0"/>
                <a:cs typeface="Times New Roman" panose="02020603050405020304" pitchFamily="18" charset="0"/>
              </a:rPr>
              <a:t>25% of all NETs</a:t>
            </a:r>
            <a:r>
              <a:rPr lang="en-GB" sz="1800" b="1" baseline="30000" dirty="0">
                <a:solidFill>
                  <a:schemeClr val="accent1"/>
                </a:solidFill>
                <a:effectLst/>
                <a:latin typeface="+mn-lt"/>
                <a:ea typeface="Times New Roman" panose="02020603050405020304" pitchFamily="18" charset="0"/>
                <a:cs typeface="Times New Roman" panose="02020603050405020304" pitchFamily="18" charset="0"/>
              </a:rPr>
              <a:t>1</a:t>
            </a:r>
          </a:p>
          <a:p>
            <a:pPr marL="180000" indent="-180000">
              <a:lnSpc>
                <a:spcPct val="90000"/>
              </a:lnSpc>
            </a:pPr>
            <a:r>
              <a:rPr lang="en-GB" sz="1800" b="1" dirty="0">
                <a:solidFill>
                  <a:schemeClr val="accent1"/>
                </a:solidFill>
                <a:latin typeface="+mn-lt"/>
                <a:ea typeface="Times New Roman" panose="02020603050405020304" pitchFamily="18" charset="0"/>
                <a:cs typeface="Times New Roman" panose="02020603050405020304" pitchFamily="18" charset="0"/>
              </a:rPr>
              <a:t>Somatostatin analogues </a:t>
            </a:r>
            <a:r>
              <a:rPr lang="en-GB" sz="1800" dirty="0">
                <a:solidFill>
                  <a:schemeClr val="tx2"/>
                </a:solidFill>
                <a:latin typeface="+mn-lt"/>
                <a:ea typeface="Times New Roman" panose="02020603050405020304" pitchFamily="18" charset="0"/>
                <a:cs typeface="Times New Roman" panose="02020603050405020304" pitchFamily="18" charset="0"/>
              </a:rPr>
              <a:t>(SSAs) </a:t>
            </a:r>
            <a:r>
              <a:rPr lang="en-GB" sz="1800" dirty="0">
                <a:solidFill>
                  <a:schemeClr val="tx2"/>
                </a:solidFill>
                <a:latin typeface="+mn-lt"/>
              </a:rPr>
              <a:t>are among targeted treatments that have </a:t>
            </a:r>
            <a:r>
              <a:rPr lang="en-GB" sz="1800" b="1" dirty="0">
                <a:solidFill>
                  <a:schemeClr val="accent1"/>
                </a:solidFill>
                <a:latin typeface="+mn-lt"/>
              </a:rPr>
              <a:t>demonstrated increased PFS among patients with NETs</a:t>
            </a:r>
            <a:r>
              <a:rPr lang="en-GB" sz="1800" dirty="0">
                <a:solidFill>
                  <a:schemeClr val="accent1"/>
                </a:solidFill>
                <a:latin typeface="+mn-lt"/>
              </a:rPr>
              <a:t>,</a:t>
            </a:r>
            <a:r>
              <a:rPr lang="en-GB" sz="1800" dirty="0">
                <a:solidFill>
                  <a:schemeClr val="tx2"/>
                </a:solidFill>
                <a:latin typeface="+mn-lt"/>
              </a:rPr>
              <a:t> particularly those with gastroenteropancreatic NETs</a:t>
            </a:r>
            <a:r>
              <a:rPr lang="en-GB" sz="1800" baseline="30000" dirty="0">
                <a:solidFill>
                  <a:schemeClr val="tx2"/>
                </a:solidFill>
                <a:latin typeface="+mn-lt"/>
              </a:rPr>
              <a:t>2</a:t>
            </a:r>
            <a:endParaRPr lang="en-GB" sz="1800" baseline="30000" dirty="0">
              <a:solidFill>
                <a:schemeClr val="tx2"/>
              </a:solidFill>
              <a:latin typeface="+mn-lt"/>
              <a:ea typeface="Times New Roman" panose="02020603050405020304" pitchFamily="18" charset="0"/>
              <a:cs typeface="Times New Roman" panose="02020603050405020304" pitchFamily="18" charset="0"/>
            </a:endParaRPr>
          </a:p>
          <a:p>
            <a:pPr marL="180000" indent="-180000">
              <a:lnSpc>
                <a:spcPct val="90000"/>
              </a:lnSpc>
            </a:pPr>
            <a:r>
              <a:rPr lang="en-GB" sz="1800" b="1" dirty="0">
                <a:solidFill>
                  <a:schemeClr val="accent1"/>
                </a:solidFill>
                <a:latin typeface="+mn-lt"/>
              </a:rPr>
              <a:t>High levels of expression of the somatostatin receptors </a:t>
            </a:r>
            <a:r>
              <a:rPr lang="en-GB" sz="1800" dirty="0">
                <a:solidFill>
                  <a:schemeClr val="tx2"/>
                </a:solidFill>
                <a:latin typeface="+mn-lt"/>
              </a:rPr>
              <a:t>(SSTR)2A and 3 </a:t>
            </a:r>
            <a:r>
              <a:rPr lang="en-GB" sz="1800" b="1" dirty="0">
                <a:solidFill>
                  <a:schemeClr val="accent1"/>
                </a:solidFill>
                <a:latin typeface="+mn-lt"/>
              </a:rPr>
              <a:t>in BP-NET </a:t>
            </a:r>
            <a:r>
              <a:rPr lang="en-GB" sz="1800" dirty="0">
                <a:solidFill>
                  <a:schemeClr val="tx2"/>
                </a:solidFill>
                <a:latin typeface="+mn-lt"/>
              </a:rPr>
              <a:t>malignancies </a:t>
            </a:r>
            <a:r>
              <a:rPr lang="en-GB" sz="1800" b="1" dirty="0">
                <a:solidFill>
                  <a:schemeClr val="accent1"/>
                </a:solidFill>
                <a:latin typeface="+mn-lt"/>
              </a:rPr>
              <a:t>provide a rationale for treatment with SSAs</a:t>
            </a:r>
            <a:r>
              <a:rPr lang="en-GB" sz="1800" b="1" baseline="30000" dirty="0">
                <a:solidFill>
                  <a:schemeClr val="accent1"/>
                </a:solidFill>
                <a:latin typeface="+mn-lt"/>
              </a:rPr>
              <a:t>2</a:t>
            </a:r>
            <a:r>
              <a:rPr lang="en-GB" sz="1800" dirty="0">
                <a:solidFill>
                  <a:schemeClr val="tx2"/>
                </a:solidFill>
                <a:latin typeface="+mn-lt"/>
              </a:rPr>
              <a:t>; </a:t>
            </a:r>
            <a:r>
              <a:rPr lang="en-GB" sz="1800" dirty="0">
                <a:solidFill>
                  <a:schemeClr val="tx2"/>
                </a:solidFill>
                <a:latin typeface="+mn-lt"/>
                <a:cs typeface="Times New Roman" panose="02020603050405020304" pitchFamily="18" charset="0"/>
              </a:rPr>
              <a:t>h</a:t>
            </a:r>
            <a:r>
              <a:rPr lang="en-GB" sz="1800" dirty="0">
                <a:solidFill>
                  <a:schemeClr val="tx2"/>
                </a:solidFill>
                <a:effectLst/>
                <a:latin typeface="+mn-lt"/>
                <a:ea typeface="Times New Roman" panose="02020603050405020304" pitchFamily="18" charset="0"/>
                <a:cs typeface="Times New Roman" panose="02020603050405020304" pitchFamily="18" charset="0"/>
              </a:rPr>
              <a:t>owever, there is a lack of prospective data with SSAs in BP-NETs</a:t>
            </a:r>
            <a:r>
              <a:rPr lang="en-GB" sz="1800" b="1" baseline="30000" dirty="0">
                <a:solidFill>
                  <a:schemeClr val="tx2"/>
                </a:solidFill>
                <a:effectLst/>
                <a:latin typeface="+mn-lt"/>
                <a:ea typeface="Times New Roman" panose="02020603050405020304" pitchFamily="18" charset="0"/>
                <a:cs typeface="Times New Roman" panose="02020603050405020304" pitchFamily="18" charset="0"/>
              </a:rPr>
              <a:t>1</a:t>
            </a:r>
            <a:endParaRPr lang="en-GB" sz="1800" dirty="0">
              <a:solidFill>
                <a:schemeClr val="tx2"/>
              </a:solidFill>
              <a:effectLst/>
              <a:latin typeface="+mn-lt"/>
              <a:ea typeface="Times New Roman" panose="02020603050405020304" pitchFamily="18" charset="0"/>
              <a:cs typeface="Times New Roman" panose="02020603050405020304" pitchFamily="18" charset="0"/>
            </a:endParaRPr>
          </a:p>
          <a:p>
            <a:pPr marL="180000" indent="-180000">
              <a:lnSpc>
                <a:spcPct val="90000"/>
              </a:lnSpc>
            </a:pPr>
            <a:r>
              <a:rPr lang="en-GB" sz="1800" dirty="0">
                <a:solidFill>
                  <a:schemeClr val="tx2"/>
                </a:solidFill>
                <a:effectLst/>
                <a:latin typeface="+mn-lt"/>
                <a:ea typeface="Times New Roman" panose="02020603050405020304" pitchFamily="18" charset="0"/>
                <a:cs typeface="Times New Roman" panose="02020603050405020304" pitchFamily="18" charset="0"/>
              </a:rPr>
              <a:t>SPINET evaluated lanreotide (LAN) in advanced SSTR-positive BP-NETs</a:t>
            </a:r>
            <a:r>
              <a:rPr lang="en-GB" sz="1800" b="1" baseline="30000" dirty="0">
                <a:solidFill>
                  <a:schemeClr val="tx2"/>
                </a:solidFill>
                <a:effectLst/>
                <a:latin typeface="+mn-lt"/>
                <a:ea typeface="Times New Roman" panose="02020603050405020304" pitchFamily="18" charset="0"/>
                <a:cs typeface="Times New Roman" panose="02020603050405020304" pitchFamily="18" charset="0"/>
              </a:rPr>
              <a:t>1</a:t>
            </a:r>
          </a:p>
          <a:p>
            <a:pPr marL="180000" indent="-180000">
              <a:lnSpc>
                <a:spcPct val="90000"/>
              </a:lnSpc>
            </a:pPr>
            <a:endParaRPr lang="en-GB" sz="1800" dirty="0">
              <a:solidFill>
                <a:schemeClr val="tx2"/>
              </a:solidFill>
              <a:effectLst/>
              <a:latin typeface="+mn-lt"/>
              <a:ea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sz="2700" dirty="0"/>
              <a:t>spinet: background and study design</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5"/>
          </p:nvPr>
        </p:nvSpPr>
        <p:spPr>
          <a:xfrm>
            <a:off x="623888" y="6342493"/>
            <a:ext cx="9406803" cy="365125"/>
          </a:xfrm>
        </p:spPr>
        <p:txBody>
          <a:bodyPr/>
          <a:lstStyle/>
          <a:p>
            <a:pPr>
              <a:spcBef>
                <a:spcPts val="0"/>
              </a:spcBef>
              <a:spcAft>
                <a:spcPts val="600"/>
              </a:spcAft>
            </a:pPr>
            <a:r>
              <a:rPr lang="en-GB" dirty="0">
                <a:solidFill>
                  <a:schemeClr val="tx2"/>
                </a:solidFill>
              </a:rPr>
              <a:t>BSC, best supportive care; DB, double blind; NET, neuroendocrine tumour; OL, open label; ORR, objective response rate; PFS, progression free survival; R, randomisation; RECIST, Response Evaluation Criteria in Solid Tumours; TTF, time to treatment failure</a:t>
            </a:r>
            <a:br>
              <a:rPr lang="en-GB" dirty="0">
                <a:solidFill>
                  <a:schemeClr val="tx2"/>
                </a:solidFill>
              </a:rPr>
            </a:br>
            <a:r>
              <a:rPr lang="en-GB" dirty="0">
                <a:solidFill>
                  <a:schemeClr val="tx2"/>
                </a:solidFill>
              </a:rPr>
              <a:t>1. Horsch D, et al. Abstract #1096O. ESMO 2021. Oral presentation; 2. Reidy-Lagunes D, et al. NANETS 2016. Poster presentation</a:t>
            </a:r>
          </a:p>
        </p:txBody>
      </p:sp>
      <p:sp>
        <p:nvSpPr>
          <p:cNvPr id="9" name="TextBox 8">
            <a:extLst>
              <a:ext uri="{FF2B5EF4-FFF2-40B4-BE49-F238E27FC236}">
                <a16:creationId xmlns:a16="http://schemas.microsoft.com/office/drawing/2014/main" id="{446431BA-704E-4AD8-A3AD-9BE72AEE8D2B}"/>
              </a:ext>
            </a:extLst>
          </p:cNvPr>
          <p:cNvSpPr txBox="1"/>
          <p:nvPr/>
        </p:nvSpPr>
        <p:spPr>
          <a:xfrm>
            <a:off x="7574211" y="4046929"/>
            <a:ext cx="3931575" cy="1403461"/>
          </a:xfrm>
          <a:prstGeom prst="rect">
            <a:avLst/>
          </a:prstGeom>
          <a:noFill/>
        </p:spPr>
        <p:txBody>
          <a:bodyPr wrap="square" rtlCol="0">
            <a:spAutoFit/>
          </a:bodyPr>
          <a:lstStyle/>
          <a:p>
            <a:pPr>
              <a:lnSpc>
                <a:spcPct val="90000"/>
              </a:lnSpc>
            </a:pPr>
            <a:r>
              <a:rPr lang="en-GB" sz="1200" b="1" dirty="0">
                <a:solidFill>
                  <a:schemeClr val="accent1"/>
                </a:solidFill>
                <a:ea typeface="Aileron" charset="0"/>
                <a:cs typeface="Aileron" charset="0"/>
              </a:rPr>
              <a:t>Endpoints</a:t>
            </a:r>
          </a:p>
          <a:p>
            <a:pPr marL="72000" indent="-72000">
              <a:lnSpc>
                <a:spcPct val="90000"/>
              </a:lnSpc>
              <a:spcBef>
                <a:spcPts val="600"/>
              </a:spcBef>
              <a:buClr>
                <a:schemeClr val="accent1"/>
              </a:buClr>
              <a:buFont typeface="Arial" panose="020B0604020202020204" pitchFamily="34" charset="0"/>
              <a:buChar char="•"/>
            </a:pPr>
            <a:r>
              <a:rPr lang="en-GB" sz="1100" b="1" dirty="0">
                <a:solidFill>
                  <a:srgbClr val="505050"/>
                </a:solidFill>
              </a:rPr>
              <a:t>Adapted primary endpoints: </a:t>
            </a:r>
            <a:r>
              <a:rPr lang="en-GB" sz="1100" dirty="0">
                <a:solidFill>
                  <a:srgbClr val="505050"/>
                </a:solidFill>
              </a:rPr>
              <a:t>PFS (centrally assessed, RECIST 1.1) during DB and OL phases in patients randomised to LAN</a:t>
            </a:r>
          </a:p>
          <a:p>
            <a:pPr>
              <a:lnSpc>
                <a:spcPct val="90000"/>
              </a:lnSpc>
              <a:spcBef>
                <a:spcPts val="600"/>
              </a:spcBef>
              <a:buClr>
                <a:schemeClr val="accent1"/>
              </a:buClr>
            </a:pPr>
            <a:r>
              <a:rPr lang="en-GB" sz="1100" dirty="0">
                <a:solidFill>
                  <a:schemeClr val="accent1"/>
                </a:solidFill>
              </a:rPr>
              <a:t>Adapted after enrolment stopped</a:t>
            </a:r>
          </a:p>
          <a:p>
            <a:pPr marL="72000" indent="-72000">
              <a:lnSpc>
                <a:spcPct val="90000"/>
              </a:lnSpc>
              <a:spcBef>
                <a:spcPts val="600"/>
              </a:spcBef>
              <a:buClr>
                <a:schemeClr val="accent1"/>
              </a:buClr>
              <a:buFont typeface="Arial" panose="020B0604020202020204" pitchFamily="34" charset="0"/>
              <a:buChar char="•"/>
            </a:pPr>
            <a:r>
              <a:rPr lang="en-GB" sz="1100" b="1" dirty="0">
                <a:solidFill>
                  <a:srgbClr val="505050"/>
                </a:solidFill>
              </a:rPr>
              <a:t>Secondary endpoints </a:t>
            </a:r>
            <a:r>
              <a:rPr lang="en-GB" sz="1100" dirty="0">
                <a:solidFill>
                  <a:srgbClr val="505050"/>
                </a:solidFill>
              </a:rPr>
              <a:t>included: </a:t>
            </a:r>
          </a:p>
          <a:p>
            <a:pPr marL="144000" indent="-72000">
              <a:lnSpc>
                <a:spcPct val="90000"/>
              </a:lnSpc>
              <a:buClr>
                <a:schemeClr val="tx1">
                  <a:lumMod val="50000"/>
                  <a:lumOff val="50000"/>
                </a:schemeClr>
              </a:buClr>
              <a:buFont typeface="Arial" panose="020B0604020202020204" pitchFamily="34" charset="0"/>
              <a:buChar char="•"/>
            </a:pPr>
            <a:r>
              <a:rPr lang="en-GB" sz="1100" dirty="0">
                <a:solidFill>
                  <a:srgbClr val="505050"/>
                </a:solidFill>
              </a:rPr>
              <a:t>PFS, ORR, and TTF in LAN and placebo groups during DB phase</a:t>
            </a:r>
          </a:p>
          <a:p>
            <a:pPr marL="144000" indent="-72000">
              <a:lnSpc>
                <a:spcPct val="90000"/>
              </a:lnSpc>
              <a:buClr>
                <a:schemeClr val="tx1">
                  <a:lumMod val="50000"/>
                  <a:lumOff val="50000"/>
                </a:schemeClr>
              </a:buClr>
              <a:buFont typeface="Arial" panose="020B0604020202020204" pitchFamily="34" charset="0"/>
              <a:buChar char="•"/>
            </a:pPr>
            <a:r>
              <a:rPr lang="en-GB" sz="1100" dirty="0">
                <a:solidFill>
                  <a:srgbClr val="505050"/>
                </a:solidFill>
              </a:rPr>
              <a:t>Safety</a:t>
            </a:r>
            <a:endParaRPr lang="en-GB" sz="1100" dirty="0">
              <a:solidFill>
                <a:schemeClr val="accent1"/>
              </a:solidFill>
            </a:endParaRPr>
          </a:p>
        </p:txBody>
      </p:sp>
      <p:grpSp>
        <p:nvGrpSpPr>
          <p:cNvPr id="41" name="Group 40">
            <a:extLst>
              <a:ext uri="{FF2B5EF4-FFF2-40B4-BE49-F238E27FC236}">
                <a16:creationId xmlns:a16="http://schemas.microsoft.com/office/drawing/2014/main" id="{06EDED8D-DB3E-4193-A9FB-E1F120B9F5A8}"/>
              </a:ext>
            </a:extLst>
          </p:cNvPr>
          <p:cNvGrpSpPr/>
          <p:nvPr/>
        </p:nvGrpSpPr>
        <p:grpSpPr>
          <a:xfrm>
            <a:off x="649685" y="3707248"/>
            <a:ext cx="6953517" cy="2448007"/>
            <a:chOff x="335360" y="3707248"/>
            <a:chExt cx="6953517" cy="2448007"/>
          </a:xfrm>
        </p:grpSpPr>
        <p:sp>
          <p:nvSpPr>
            <p:cNvPr id="18" name="Rectangle 17">
              <a:extLst>
                <a:ext uri="{FF2B5EF4-FFF2-40B4-BE49-F238E27FC236}">
                  <a16:creationId xmlns:a16="http://schemas.microsoft.com/office/drawing/2014/main" id="{01227E21-D48F-43FA-946C-B3E755F31F03}"/>
                </a:ext>
              </a:extLst>
            </p:cNvPr>
            <p:cNvSpPr/>
            <p:nvPr/>
          </p:nvSpPr>
          <p:spPr>
            <a:xfrm>
              <a:off x="1590221" y="3707248"/>
              <a:ext cx="2594590" cy="540000"/>
            </a:xfrm>
            <a:prstGeom prst="rect">
              <a:avLst/>
            </a:prstGeom>
            <a:solidFill>
              <a:schemeClr val="accent5">
                <a:lumMod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0237507C-B396-4309-9906-6BAB419F4BC4}"/>
                </a:ext>
              </a:extLst>
            </p:cNvPr>
            <p:cNvSpPr/>
            <p:nvPr/>
          </p:nvSpPr>
          <p:spPr>
            <a:xfrm>
              <a:off x="1590221" y="4897005"/>
              <a:ext cx="2594590" cy="540000"/>
            </a:xfrm>
            <a:prstGeom prst="rect">
              <a:avLst/>
            </a:prstGeom>
            <a:solidFill>
              <a:srgbClr val="D9D9D9"/>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B4B6BF35-8C12-4BD1-8F52-772C369E7413}"/>
                </a:ext>
              </a:extLst>
            </p:cNvPr>
            <p:cNvSpPr txBox="1"/>
            <p:nvPr/>
          </p:nvSpPr>
          <p:spPr>
            <a:xfrm>
              <a:off x="1605935" y="4889723"/>
              <a:ext cx="2607868" cy="590931"/>
            </a:xfrm>
            <a:prstGeom prst="rect">
              <a:avLst/>
            </a:prstGeom>
            <a:noFill/>
          </p:spPr>
          <p:txBody>
            <a:bodyPr wrap="square" rtlCol="0">
              <a:spAutoFit/>
            </a:bodyPr>
            <a:lstStyle/>
            <a:p>
              <a:pPr algn="ctr">
                <a:lnSpc>
                  <a:spcPct val="90000"/>
                </a:lnSpc>
                <a:buClr>
                  <a:schemeClr val="accent1"/>
                </a:buClr>
              </a:pPr>
              <a:r>
                <a:rPr lang="en-GB" sz="1200" dirty="0">
                  <a:solidFill>
                    <a:srgbClr val="505050"/>
                  </a:solidFill>
                </a:rPr>
                <a:t>PLACEBO</a:t>
              </a:r>
            </a:p>
            <a:p>
              <a:pPr algn="ctr">
                <a:lnSpc>
                  <a:spcPct val="90000"/>
                </a:lnSpc>
                <a:buClr>
                  <a:schemeClr val="accent1"/>
                </a:buClr>
              </a:pPr>
              <a:r>
                <a:rPr lang="en-GB" sz="1200" dirty="0">
                  <a:solidFill>
                    <a:srgbClr val="505050"/>
                  </a:solidFill>
                </a:rPr>
                <a:t>with best supportive care</a:t>
              </a:r>
            </a:p>
            <a:p>
              <a:pPr algn="ctr">
                <a:lnSpc>
                  <a:spcPct val="90000"/>
                </a:lnSpc>
                <a:buClr>
                  <a:schemeClr val="accent1"/>
                </a:buClr>
              </a:pPr>
              <a:r>
                <a:rPr lang="en-GB" sz="1200" dirty="0">
                  <a:solidFill>
                    <a:srgbClr val="505050"/>
                  </a:solidFill>
                </a:rPr>
                <a:t>N=26</a:t>
              </a:r>
            </a:p>
          </p:txBody>
        </p:sp>
        <p:sp>
          <p:nvSpPr>
            <p:cNvPr id="21" name="TextBox 20">
              <a:extLst>
                <a:ext uri="{FF2B5EF4-FFF2-40B4-BE49-F238E27FC236}">
                  <a16:creationId xmlns:a16="http://schemas.microsoft.com/office/drawing/2014/main" id="{323720DA-E397-4633-B553-468DC07F2E00}"/>
                </a:ext>
              </a:extLst>
            </p:cNvPr>
            <p:cNvSpPr txBox="1"/>
            <p:nvPr/>
          </p:nvSpPr>
          <p:spPr>
            <a:xfrm>
              <a:off x="1605935" y="3712634"/>
              <a:ext cx="2594590" cy="590931"/>
            </a:xfrm>
            <a:prstGeom prst="rect">
              <a:avLst/>
            </a:prstGeom>
            <a:noFill/>
          </p:spPr>
          <p:txBody>
            <a:bodyPr wrap="square" rtlCol="0">
              <a:spAutoFit/>
            </a:bodyPr>
            <a:lstStyle/>
            <a:p>
              <a:pPr algn="ctr">
                <a:lnSpc>
                  <a:spcPct val="90000"/>
                </a:lnSpc>
                <a:buClr>
                  <a:schemeClr val="accent1"/>
                </a:buClr>
              </a:pPr>
              <a:r>
                <a:rPr lang="en-GB" sz="1200" dirty="0">
                  <a:solidFill>
                    <a:schemeClr val="bg1"/>
                  </a:solidFill>
                  <a:ea typeface="Aileron" charset="0"/>
                  <a:cs typeface="Aileron" charset="0"/>
                </a:rPr>
                <a:t>LAN 120 mg/28 days</a:t>
              </a:r>
            </a:p>
            <a:p>
              <a:pPr algn="ctr">
                <a:lnSpc>
                  <a:spcPct val="90000"/>
                </a:lnSpc>
                <a:buClr>
                  <a:schemeClr val="accent1"/>
                </a:buClr>
              </a:pPr>
              <a:r>
                <a:rPr lang="en-GB" sz="1200" dirty="0">
                  <a:solidFill>
                    <a:schemeClr val="bg1"/>
                  </a:solidFill>
                  <a:ea typeface="Aileron" charset="0"/>
                  <a:cs typeface="Aileron" charset="0"/>
                </a:rPr>
                <a:t>with best supportive care</a:t>
              </a:r>
            </a:p>
            <a:p>
              <a:pPr algn="ctr">
                <a:lnSpc>
                  <a:spcPct val="90000"/>
                </a:lnSpc>
                <a:buClr>
                  <a:schemeClr val="accent1"/>
                </a:buClr>
              </a:pPr>
              <a:r>
                <a:rPr lang="en-GB" sz="1200" dirty="0">
                  <a:solidFill>
                    <a:schemeClr val="bg1"/>
                  </a:solidFill>
                  <a:ea typeface="Aileron" charset="0"/>
                  <a:cs typeface="Aileron" charset="0"/>
                </a:rPr>
                <a:t>N=51</a:t>
              </a:r>
            </a:p>
          </p:txBody>
        </p:sp>
        <p:sp>
          <p:nvSpPr>
            <p:cNvPr id="25" name="TextBox 24">
              <a:extLst>
                <a:ext uri="{FF2B5EF4-FFF2-40B4-BE49-F238E27FC236}">
                  <a16:creationId xmlns:a16="http://schemas.microsoft.com/office/drawing/2014/main" id="{715E66CE-FF47-46A4-8500-C2797A6E2F2D}"/>
                </a:ext>
              </a:extLst>
            </p:cNvPr>
            <p:cNvSpPr txBox="1"/>
            <p:nvPr/>
          </p:nvSpPr>
          <p:spPr>
            <a:xfrm>
              <a:off x="697070" y="4766997"/>
              <a:ext cx="528154" cy="258532"/>
            </a:xfrm>
            <a:prstGeom prst="rect">
              <a:avLst/>
            </a:prstGeom>
            <a:noFill/>
          </p:spPr>
          <p:txBody>
            <a:bodyPr wrap="square" lIns="0" rIns="0" rtlCol="0">
              <a:spAutoFit/>
            </a:bodyPr>
            <a:lstStyle/>
            <a:p>
              <a:pPr algn="ctr">
                <a:lnSpc>
                  <a:spcPct val="90000"/>
                </a:lnSpc>
                <a:buClr>
                  <a:schemeClr val="accent1"/>
                </a:buClr>
              </a:pPr>
              <a:r>
                <a:rPr lang="en-GB" sz="1200" dirty="0">
                  <a:solidFill>
                    <a:srgbClr val="505050"/>
                  </a:solidFill>
                </a:rPr>
                <a:t>2:1</a:t>
              </a:r>
            </a:p>
          </p:txBody>
        </p:sp>
        <p:grpSp>
          <p:nvGrpSpPr>
            <p:cNvPr id="6" name="Group 5">
              <a:extLst>
                <a:ext uri="{FF2B5EF4-FFF2-40B4-BE49-F238E27FC236}">
                  <a16:creationId xmlns:a16="http://schemas.microsoft.com/office/drawing/2014/main" id="{74786792-446B-4088-8ADC-757B14C732DF}"/>
                </a:ext>
              </a:extLst>
            </p:cNvPr>
            <p:cNvGrpSpPr/>
            <p:nvPr/>
          </p:nvGrpSpPr>
          <p:grpSpPr>
            <a:xfrm>
              <a:off x="1181876" y="3964517"/>
              <a:ext cx="3408600" cy="1237662"/>
              <a:chOff x="1181876" y="3993092"/>
              <a:chExt cx="3408600" cy="1651320"/>
            </a:xfrm>
          </p:grpSpPr>
          <p:grpSp>
            <p:nvGrpSpPr>
              <p:cNvPr id="13" name="Group 12">
                <a:extLst>
                  <a:ext uri="{FF2B5EF4-FFF2-40B4-BE49-F238E27FC236}">
                    <a16:creationId xmlns:a16="http://schemas.microsoft.com/office/drawing/2014/main" id="{9404540B-575E-48E5-A974-6EA107BECCCA}"/>
                  </a:ext>
                </a:extLst>
              </p:cNvPr>
              <p:cNvGrpSpPr/>
              <p:nvPr/>
            </p:nvGrpSpPr>
            <p:grpSpPr>
              <a:xfrm>
                <a:off x="1181876" y="3993092"/>
                <a:ext cx="408938" cy="1616200"/>
                <a:chOff x="6169862" y="3954639"/>
                <a:chExt cx="223122" cy="1616200"/>
              </a:xfrm>
            </p:grpSpPr>
            <p:cxnSp>
              <p:nvCxnSpPr>
                <p:cNvPr id="14" name="Straight Arrow Connector 13">
                  <a:extLst>
                    <a:ext uri="{FF2B5EF4-FFF2-40B4-BE49-F238E27FC236}">
                      <a16:creationId xmlns:a16="http://schemas.microsoft.com/office/drawing/2014/main" id="{168D2306-E3E4-41AF-A78D-CFB2115E8465}"/>
                    </a:ext>
                  </a:extLst>
                </p:cNvPr>
                <p:cNvCxnSpPr>
                  <a:cxnSpLocks/>
                </p:cNvCxnSpPr>
                <p:nvPr/>
              </p:nvCxnSpPr>
              <p:spPr>
                <a:xfrm>
                  <a:off x="6259484" y="3963983"/>
                  <a:ext cx="133500" cy="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F6E316E8-5F13-4370-A5B9-137B7310D456}"/>
                    </a:ext>
                  </a:extLst>
                </p:cNvPr>
                <p:cNvCxnSpPr>
                  <a:cxnSpLocks/>
                </p:cNvCxnSpPr>
                <p:nvPr/>
              </p:nvCxnSpPr>
              <p:spPr>
                <a:xfrm>
                  <a:off x="6259484" y="5562300"/>
                  <a:ext cx="133500" cy="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F293330A-F33E-40A0-AD10-2998D04D96E1}"/>
                    </a:ext>
                  </a:extLst>
                </p:cNvPr>
                <p:cNvCxnSpPr>
                  <a:cxnSpLocks/>
                </p:cNvCxnSpPr>
                <p:nvPr/>
              </p:nvCxnSpPr>
              <p:spPr>
                <a:xfrm>
                  <a:off x="6169862" y="4682529"/>
                  <a:ext cx="90885" cy="0"/>
                </a:xfrm>
                <a:prstGeom prst="straightConnector1">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F8F3F2E-7D2E-49E7-8651-DFFA8A79C5D8}"/>
                    </a:ext>
                  </a:extLst>
                </p:cNvPr>
                <p:cNvCxnSpPr>
                  <a:cxnSpLocks/>
                </p:cNvCxnSpPr>
                <p:nvPr/>
              </p:nvCxnSpPr>
              <p:spPr>
                <a:xfrm flipH="1" flipV="1">
                  <a:off x="6257503" y="3954639"/>
                  <a:ext cx="0" cy="1616200"/>
                </a:xfrm>
                <a:prstGeom prst="straightConnector1">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2C84A383-2E80-48CD-A50F-5A085C772F84}"/>
                  </a:ext>
                </a:extLst>
              </p:cNvPr>
              <p:cNvGrpSpPr/>
              <p:nvPr/>
            </p:nvGrpSpPr>
            <p:grpSpPr>
              <a:xfrm rot="10800000">
                <a:off x="4181538" y="4028212"/>
                <a:ext cx="408938" cy="1616200"/>
                <a:chOff x="6169862" y="3954639"/>
                <a:chExt cx="223122" cy="1616200"/>
              </a:xfrm>
            </p:grpSpPr>
            <p:cxnSp>
              <p:nvCxnSpPr>
                <p:cNvPr id="27" name="Straight Arrow Connector 26">
                  <a:extLst>
                    <a:ext uri="{FF2B5EF4-FFF2-40B4-BE49-F238E27FC236}">
                      <a16:creationId xmlns:a16="http://schemas.microsoft.com/office/drawing/2014/main" id="{73F1F6B9-B921-4C8C-84FE-AF1F84FEAC31}"/>
                    </a:ext>
                  </a:extLst>
                </p:cNvPr>
                <p:cNvCxnSpPr>
                  <a:cxnSpLocks/>
                </p:cNvCxnSpPr>
                <p:nvPr/>
              </p:nvCxnSpPr>
              <p:spPr>
                <a:xfrm>
                  <a:off x="6259484" y="3963983"/>
                  <a:ext cx="133500" cy="0"/>
                </a:xfrm>
                <a:prstGeom prst="straightConnector1">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DFD7D4DE-68FF-42C2-93E9-9C6543F4A527}"/>
                    </a:ext>
                  </a:extLst>
                </p:cNvPr>
                <p:cNvCxnSpPr>
                  <a:cxnSpLocks/>
                </p:cNvCxnSpPr>
                <p:nvPr/>
              </p:nvCxnSpPr>
              <p:spPr>
                <a:xfrm>
                  <a:off x="6259484" y="5562300"/>
                  <a:ext cx="133500" cy="0"/>
                </a:xfrm>
                <a:prstGeom prst="straightConnector1">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0CB495CE-699A-4B9A-80D1-6088FD2517CE}"/>
                    </a:ext>
                  </a:extLst>
                </p:cNvPr>
                <p:cNvCxnSpPr>
                  <a:cxnSpLocks/>
                </p:cNvCxnSpPr>
                <p:nvPr/>
              </p:nvCxnSpPr>
              <p:spPr>
                <a:xfrm>
                  <a:off x="6169862" y="4682529"/>
                  <a:ext cx="90885" cy="0"/>
                </a:xfrm>
                <a:prstGeom prst="straightConnector1">
                  <a:avLst/>
                </a:prstGeom>
                <a:ln w="190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52EC50A4-A4AA-4594-B151-490BB20A6028}"/>
                    </a:ext>
                  </a:extLst>
                </p:cNvPr>
                <p:cNvCxnSpPr>
                  <a:cxnSpLocks/>
                </p:cNvCxnSpPr>
                <p:nvPr/>
              </p:nvCxnSpPr>
              <p:spPr>
                <a:xfrm flipH="1" flipV="1">
                  <a:off x="6257503" y="3954639"/>
                  <a:ext cx="0" cy="1616200"/>
                </a:xfrm>
                <a:prstGeom prst="straightConnector1">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grpSp>
        <p:sp>
          <p:nvSpPr>
            <p:cNvPr id="31" name="Rectangle 30">
              <a:extLst>
                <a:ext uri="{FF2B5EF4-FFF2-40B4-BE49-F238E27FC236}">
                  <a16:creationId xmlns:a16="http://schemas.microsoft.com/office/drawing/2014/main" id="{8F4DBEA2-0926-41BC-90FB-07F5EEF1F417}"/>
                </a:ext>
              </a:extLst>
            </p:cNvPr>
            <p:cNvSpPr/>
            <p:nvPr/>
          </p:nvSpPr>
          <p:spPr>
            <a:xfrm>
              <a:off x="4590476" y="4375724"/>
              <a:ext cx="2594590" cy="540000"/>
            </a:xfrm>
            <a:prstGeom prst="rect">
              <a:avLst/>
            </a:prstGeom>
            <a:solidFill>
              <a:schemeClr val="accent5">
                <a:lumMod val="5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3A5C9699-498A-47DB-A647-37880EFEE856}"/>
                </a:ext>
              </a:extLst>
            </p:cNvPr>
            <p:cNvSpPr txBox="1"/>
            <p:nvPr/>
          </p:nvSpPr>
          <p:spPr>
            <a:xfrm>
              <a:off x="4606190" y="4433358"/>
              <a:ext cx="2594590" cy="424732"/>
            </a:xfrm>
            <a:prstGeom prst="rect">
              <a:avLst/>
            </a:prstGeom>
            <a:noFill/>
          </p:spPr>
          <p:txBody>
            <a:bodyPr wrap="square" rtlCol="0">
              <a:spAutoFit/>
            </a:bodyPr>
            <a:lstStyle/>
            <a:p>
              <a:pPr algn="ctr">
                <a:lnSpc>
                  <a:spcPct val="90000"/>
                </a:lnSpc>
                <a:buClr>
                  <a:schemeClr val="accent1"/>
                </a:buClr>
              </a:pPr>
              <a:r>
                <a:rPr lang="en-GB" sz="1200" dirty="0">
                  <a:solidFill>
                    <a:schemeClr val="bg1"/>
                  </a:solidFill>
                  <a:ea typeface="Aileron" charset="0"/>
                  <a:cs typeface="Aileron" charset="0"/>
                </a:rPr>
                <a:t>LAN 120 mg/28 days</a:t>
              </a:r>
            </a:p>
            <a:p>
              <a:pPr algn="ctr">
                <a:lnSpc>
                  <a:spcPct val="90000"/>
                </a:lnSpc>
                <a:buClr>
                  <a:schemeClr val="accent1"/>
                </a:buClr>
              </a:pPr>
              <a:r>
                <a:rPr lang="en-GB" sz="1200" dirty="0">
                  <a:solidFill>
                    <a:schemeClr val="bg1"/>
                  </a:solidFill>
                  <a:ea typeface="Aileron" charset="0"/>
                  <a:cs typeface="Aileron" charset="0"/>
                </a:rPr>
                <a:t>with best supportive care</a:t>
              </a:r>
            </a:p>
          </p:txBody>
        </p:sp>
        <p:sp>
          <p:nvSpPr>
            <p:cNvPr id="33" name="TextBox 32">
              <a:extLst>
                <a:ext uri="{FF2B5EF4-FFF2-40B4-BE49-F238E27FC236}">
                  <a16:creationId xmlns:a16="http://schemas.microsoft.com/office/drawing/2014/main" id="{8D67B85D-E344-4D7F-828A-5E0B86E6130A}"/>
                </a:ext>
              </a:extLst>
            </p:cNvPr>
            <p:cNvSpPr txBox="1"/>
            <p:nvPr/>
          </p:nvSpPr>
          <p:spPr>
            <a:xfrm>
              <a:off x="2038576" y="5421815"/>
              <a:ext cx="1697879" cy="258532"/>
            </a:xfrm>
            <a:prstGeom prst="rect">
              <a:avLst/>
            </a:prstGeom>
            <a:noFill/>
            <a:ln w="25400">
              <a:noFill/>
            </a:ln>
          </p:spPr>
          <p:txBody>
            <a:bodyPr wrap="square" rtlCol="0">
              <a:spAutoFit/>
            </a:bodyPr>
            <a:lstStyle/>
            <a:p>
              <a:pPr algn="ctr">
                <a:lnSpc>
                  <a:spcPct val="90000"/>
                </a:lnSpc>
                <a:buClr>
                  <a:schemeClr val="accent1"/>
                </a:buClr>
              </a:pPr>
              <a:r>
                <a:rPr lang="en-GB" sz="1200" b="1" dirty="0">
                  <a:solidFill>
                    <a:srgbClr val="505050"/>
                  </a:solidFill>
                </a:rPr>
                <a:t>DB phase</a:t>
              </a:r>
            </a:p>
          </p:txBody>
        </p:sp>
        <p:sp>
          <p:nvSpPr>
            <p:cNvPr id="34" name="TextBox 33">
              <a:extLst>
                <a:ext uri="{FF2B5EF4-FFF2-40B4-BE49-F238E27FC236}">
                  <a16:creationId xmlns:a16="http://schemas.microsoft.com/office/drawing/2014/main" id="{5BACD955-269A-49FA-A98D-1EE1EED9788D}"/>
                </a:ext>
              </a:extLst>
            </p:cNvPr>
            <p:cNvSpPr txBox="1"/>
            <p:nvPr/>
          </p:nvSpPr>
          <p:spPr>
            <a:xfrm>
              <a:off x="5054545" y="4897005"/>
              <a:ext cx="1697879" cy="258532"/>
            </a:xfrm>
            <a:prstGeom prst="rect">
              <a:avLst/>
            </a:prstGeom>
            <a:noFill/>
            <a:ln w="25400">
              <a:noFill/>
            </a:ln>
          </p:spPr>
          <p:txBody>
            <a:bodyPr wrap="square" rtlCol="0">
              <a:spAutoFit/>
            </a:bodyPr>
            <a:lstStyle/>
            <a:p>
              <a:pPr algn="ctr">
                <a:lnSpc>
                  <a:spcPct val="90000"/>
                </a:lnSpc>
                <a:buClr>
                  <a:schemeClr val="accent1"/>
                </a:buClr>
              </a:pPr>
              <a:r>
                <a:rPr lang="en-GB" sz="1200" b="1" dirty="0">
                  <a:solidFill>
                    <a:srgbClr val="505050"/>
                  </a:solidFill>
                </a:rPr>
                <a:t>OL treatment phase</a:t>
              </a:r>
            </a:p>
          </p:txBody>
        </p:sp>
        <p:sp>
          <p:nvSpPr>
            <p:cNvPr id="35" name="TextBox 34">
              <a:extLst>
                <a:ext uri="{FF2B5EF4-FFF2-40B4-BE49-F238E27FC236}">
                  <a16:creationId xmlns:a16="http://schemas.microsoft.com/office/drawing/2014/main" id="{88A6ACAD-75B8-4281-B9B4-C4D603F25B9A}"/>
                </a:ext>
              </a:extLst>
            </p:cNvPr>
            <p:cNvSpPr txBox="1"/>
            <p:nvPr/>
          </p:nvSpPr>
          <p:spPr>
            <a:xfrm>
              <a:off x="335360" y="5148826"/>
              <a:ext cx="1225869" cy="1006429"/>
            </a:xfrm>
            <a:prstGeom prst="rect">
              <a:avLst/>
            </a:prstGeom>
            <a:noFill/>
            <a:ln w="25400">
              <a:noFill/>
            </a:ln>
          </p:spPr>
          <p:txBody>
            <a:bodyPr wrap="square" rtlCol="0">
              <a:spAutoFit/>
            </a:bodyPr>
            <a:lstStyle/>
            <a:p>
              <a:pPr algn="ctr">
                <a:lnSpc>
                  <a:spcPct val="90000"/>
                </a:lnSpc>
                <a:buClr>
                  <a:schemeClr val="accent1"/>
                </a:buClr>
              </a:pPr>
              <a:r>
                <a:rPr lang="en-GB" sz="1100" dirty="0">
                  <a:solidFill>
                    <a:schemeClr val="accent1"/>
                  </a:solidFill>
                </a:rPr>
                <a:t>Stratified by tumour type (TC/AC) and previous chemotherapy (yes/no)</a:t>
              </a:r>
            </a:p>
          </p:txBody>
        </p:sp>
        <p:sp>
          <p:nvSpPr>
            <p:cNvPr id="36" name="TextBox 35">
              <a:extLst>
                <a:ext uri="{FF2B5EF4-FFF2-40B4-BE49-F238E27FC236}">
                  <a16:creationId xmlns:a16="http://schemas.microsoft.com/office/drawing/2014/main" id="{A39CD9C8-010E-417D-8A68-97ECB4AF574C}"/>
                </a:ext>
              </a:extLst>
            </p:cNvPr>
            <p:cNvSpPr txBox="1"/>
            <p:nvPr/>
          </p:nvSpPr>
          <p:spPr>
            <a:xfrm>
              <a:off x="4590476" y="5277062"/>
              <a:ext cx="2698401" cy="701731"/>
            </a:xfrm>
            <a:prstGeom prst="rect">
              <a:avLst/>
            </a:prstGeom>
            <a:noFill/>
            <a:ln w="25400">
              <a:noFill/>
            </a:ln>
          </p:spPr>
          <p:txBody>
            <a:bodyPr wrap="square" rtlCol="0">
              <a:spAutoFit/>
            </a:bodyPr>
            <a:lstStyle/>
            <a:p>
              <a:pPr>
                <a:lnSpc>
                  <a:spcPct val="90000"/>
                </a:lnSpc>
                <a:buClr>
                  <a:schemeClr val="accent1"/>
                </a:buClr>
              </a:pPr>
              <a:r>
                <a:rPr lang="en-GB" sz="1100" dirty="0">
                  <a:solidFill>
                    <a:schemeClr val="accent1"/>
                  </a:solidFill>
                </a:rPr>
                <a:t>When enrolment was stopped prematurely, patients whose disease had not progressed (central assessment) during DB treatment were switched to open-label LAN</a:t>
              </a:r>
              <a:endParaRPr lang="en-GB" sz="1100" baseline="30000" dirty="0">
                <a:solidFill>
                  <a:schemeClr val="accent1"/>
                </a:solidFill>
                <a:highlight>
                  <a:srgbClr val="00FFFF"/>
                </a:highlight>
              </a:endParaRPr>
            </a:p>
          </p:txBody>
        </p:sp>
        <p:grpSp>
          <p:nvGrpSpPr>
            <p:cNvPr id="4" name="Group 3">
              <a:extLst>
                <a:ext uri="{FF2B5EF4-FFF2-40B4-BE49-F238E27FC236}">
                  <a16:creationId xmlns:a16="http://schemas.microsoft.com/office/drawing/2014/main" id="{7E763543-FF56-475E-81F1-214830FCD989}"/>
                </a:ext>
              </a:extLst>
            </p:cNvPr>
            <p:cNvGrpSpPr/>
            <p:nvPr/>
          </p:nvGrpSpPr>
          <p:grpSpPr>
            <a:xfrm>
              <a:off x="748285" y="4286957"/>
              <a:ext cx="468000" cy="468000"/>
              <a:chOff x="748285" y="4486982"/>
              <a:chExt cx="468000" cy="468000"/>
            </a:xfrm>
          </p:grpSpPr>
          <p:sp>
            <p:nvSpPr>
              <p:cNvPr id="23" name="Oval 22">
                <a:extLst>
                  <a:ext uri="{FF2B5EF4-FFF2-40B4-BE49-F238E27FC236}">
                    <a16:creationId xmlns:a16="http://schemas.microsoft.com/office/drawing/2014/main" id="{3C29FC3C-3B53-4597-A5CD-0D9E0D8466FD}"/>
                  </a:ext>
                </a:extLst>
              </p:cNvPr>
              <p:cNvSpPr/>
              <p:nvPr/>
            </p:nvSpPr>
            <p:spPr>
              <a:xfrm>
                <a:off x="748285" y="4486982"/>
                <a:ext cx="468000" cy="468000"/>
              </a:xfrm>
              <a:prstGeom prst="ellipse">
                <a:avLst/>
              </a:prstGeom>
              <a:solidFill>
                <a:schemeClr val="accent2">
                  <a:lumMod val="7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61EA4918-B9C4-4BD1-97EE-CD987150B163}"/>
                  </a:ext>
                </a:extLst>
              </p:cNvPr>
              <p:cNvSpPr txBox="1"/>
              <p:nvPr/>
            </p:nvSpPr>
            <p:spPr>
              <a:xfrm>
                <a:off x="748285" y="4577866"/>
                <a:ext cx="468000" cy="286232"/>
              </a:xfrm>
              <a:prstGeom prst="rect">
                <a:avLst/>
              </a:prstGeom>
              <a:noFill/>
            </p:spPr>
            <p:txBody>
              <a:bodyPr wrap="square" lIns="0" rIns="0" rtlCol="0">
                <a:spAutoFit/>
              </a:bodyPr>
              <a:lstStyle/>
              <a:p>
                <a:pPr algn="ctr">
                  <a:lnSpc>
                    <a:spcPct val="90000"/>
                  </a:lnSpc>
                  <a:buClr>
                    <a:schemeClr val="accent1"/>
                  </a:buClr>
                </a:pPr>
                <a:r>
                  <a:rPr lang="en-GB" sz="1400" b="1" dirty="0">
                    <a:solidFill>
                      <a:schemeClr val="bg1"/>
                    </a:solidFill>
                  </a:rPr>
                  <a:t>R</a:t>
                </a:r>
                <a:endParaRPr lang="en-GB" sz="1600" b="1" dirty="0">
                  <a:solidFill>
                    <a:schemeClr val="bg1"/>
                  </a:solidFill>
                  <a:ea typeface="Aileron" charset="0"/>
                  <a:cs typeface="Aileron" charset="0"/>
                </a:endParaRPr>
              </a:p>
            </p:txBody>
          </p:sp>
        </p:grpSp>
        <p:grpSp>
          <p:nvGrpSpPr>
            <p:cNvPr id="40" name="Group 39">
              <a:extLst>
                <a:ext uri="{FF2B5EF4-FFF2-40B4-BE49-F238E27FC236}">
                  <a16:creationId xmlns:a16="http://schemas.microsoft.com/office/drawing/2014/main" id="{22167709-B41D-4FFB-BD65-15507AD6C122}"/>
                </a:ext>
              </a:extLst>
            </p:cNvPr>
            <p:cNvGrpSpPr/>
            <p:nvPr/>
          </p:nvGrpSpPr>
          <p:grpSpPr>
            <a:xfrm>
              <a:off x="633413" y="5005439"/>
              <a:ext cx="612000" cy="180000"/>
              <a:chOff x="633413" y="5005439"/>
              <a:chExt cx="612000" cy="180000"/>
            </a:xfrm>
          </p:grpSpPr>
          <p:cxnSp>
            <p:nvCxnSpPr>
              <p:cNvPr id="37" name="Straight Arrow Connector 36">
                <a:extLst>
                  <a:ext uri="{FF2B5EF4-FFF2-40B4-BE49-F238E27FC236}">
                    <a16:creationId xmlns:a16="http://schemas.microsoft.com/office/drawing/2014/main" id="{1E01BCC1-7C8A-48B1-BD8C-BACF4CE4AD4F}"/>
                  </a:ext>
                </a:extLst>
              </p:cNvPr>
              <p:cNvCxnSpPr>
                <a:cxnSpLocks/>
              </p:cNvCxnSpPr>
              <p:nvPr/>
            </p:nvCxnSpPr>
            <p:spPr>
              <a:xfrm rot="16200000">
                <a:off x="862914" y="5095439"/>
                <a:ext cx="180000" cy="0"/>
              </a:xfrm>
              <a:prstGeom prst="straightConnector1">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3317494-7C4D-4418-B3F9-17B0B7BD1EC3}"/>
                  </a:ext>
                </a:extLst>
              </p:cNvPr>
              <p:cNvCxnSpPr>
                <a:cxnSpLocks/>
              </p:cNvCxnSpPr>
              <p:nvPr/>
            </p:nvCxnSpPr>
            <p:spPr>
              <a:xfrm flipH="1">
                <a:off x="633413" y="5183129"/>
                <a:ext cx="612000" cy="0"/>
              </a:xfrm>
              <a:prstGeom prst="straightConnector1">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59927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3E32479B-EE78-4510-97F9-4381C8F7F6B9}"/>
              </a:ext>
            </a:extLst>
          </p:cNvPr>
          <p:cNvGraphicFramePr>
            <a:graphicFrameLocks noGrp="1"/>
          </p:cNvGraphicFramePr>
          <p:nvPr>
            <p:ph sz="quarter" idx="12"/>
            <p:extLst>
              <p:ext uri="{D42A27DB-BD31-4B8C-83A1-F6EECF244321}">
                <p14:modId xmlns:p14="http://schemas.microsoft.com/office/powerpoint/2010/main" val="507741955"/>
              </p:ext>
            </p:extLst>
          </p:nvPr>
        </p:nvGraphicFramePr>
        <p:xfrm>
          <a:off x="5662256" y="1591363"/>
          <a:ext cx="5904000" cy="4100144"/>
        </p:xfrm>
        <a:graphic>
          <a:graphicData uri="http://schemas.openxmlformats.org/drawingml/2006/table">
            <a:tbl>
              <a:tblPr firstRow="1" bandRow="1">
                <a:tableStyleId>{5C22544A-7EE6-4342-B048-85BDC9FD1C3A}</a:tableStyleId>
              </a:tblPr>
              <a:tblGrid>
                <a:gridCol w="1908000">
                  <a:extLst>
                    <a:ext uri="{9D8B030D-6E8A-4147-A177-3AD203B41FA5}">
                      <a16:colId xmlns:a16="http://schemas.microsoft.com/office/drawing/2014/main" val="2308015304"/>
                    </a:ext>
                  </a:extLst>
                </a:gridCol>
                <a:gridCol w="1332000">
                  <a:extLst>
                    <a:ext uri="{9D8B030D-6E8A-4147-A177-3AD203B41FA5}">
                      <a16:colId xmlns:a16="http://schemas.microsoft.com/office/drawing/2014/main" val="65057732"/>
                    </a:ext>
                  </a:extLst>
                </a:gridCol>
                <a:gridCol w="1332000">
                  <a:extLst>
                    <a:ext uri="{9D8B030D-6E8A-4147-A177-3AD203B41FA5}">
                      <a16:colId xmlns:a16="http://schemas.microsoft.com/office/drawing/2014/main" val="1835792123"/>
                    </a:ext>
                  </a:extLst>
                </a:gridCol>
                <a:gridCol w="1332000">
                  <a:extLst>
                    <a:ext uri="{9D8B030D-6E8A-4147-A177-3AD203B41FA5}">
                      <a16:colId xmlns:a16="http://schemas.microsoft.com/office/drawing/2014/main" val="2842093697"/>
                    </a:ext>
                  </a:extLst>
                </a:gridCol>
              </a:tblGrid>
              <a:tr h="230118">
                <a:tc rowSpan="2">
                  <a:txBody>
                    <a:bodyPr/>
                    <a:lstStyle/>
                    <a:p>
                      <a:pPr>
                        <a:lnSpc>
                          <a:spcPct val="107000"/>
                        </a:lnSpc>
                      </a:pPr>
                      <a:endParaRPr lang="en-GB" sz="1200" dirty="0">
                        <a:effectLst/>
                        <a:latin typeface="+mn-lt"/>
                        <a:cs typeface="Times New Roman" panose="02020603050405020304" pitchFamily="18" charset="0"/>
                      </a:endParaRPr>
                    </a:p>
                  </a:txBody>
                  <a:tcPr marL="0" marR="0" marT="0" marB="0" anchor="ctr"/>
                </a:tc>
                <a:tc gridSpan="3">
                  <a:txBody>
                    <a:bodyPr/>
                    <a:lstStyle/>
                    <a:p>
                      <a:pPr algn="ctr">
                        <a:lnSpc>
                          <a:spcPct val="107000"/>
                        </a:lnSpc>
                        <a:spcAft>
                          <a:spcPts val="800"/>
                        </a:spcAft>
                      </a:pPr>
                      <a:r>
                        <a:rPr lang="en-GB" sz="1400" dirty="0">
                          <a:effectLst/>
                          <a:latin typeface="+mn-lt"/>
                          <a:ea typeface="Times New Roman" panose="02020603050405020304" pitchFamily="18" charset="0"/>
                          <a:cs typeface="Times New Roman" panose="02020603050405020304" pitchFamily="18" charset="0"/>
                        </a:rPr>
                        <a:t>Double-blind period</a:t>
                      </a:r>
                      <a:endParaRPr lang="en-GB" sz="1400" dirty="0">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en-GB" sz="1200">
                        <a:latin typeface="+mn-lt"/>
                      </a:endParaRPr>
                    </a:p>
                  </a:txBody>
                  <a:tcPr/>
                </a:tc>
                <a:tc hMerge="1">
                  <a:txBody>
                    <a:bodyPr/>
                    <a:lstStyle/>
                    <a:p>
                      <a:endParaRPr lang="en-GB" sz="1200" dirty="0">
                        <a:latin typeface="+mn-lt"/>
                      </a:endParaRPr>
                    </a:p>
                  </a:txBody>
                  <a:tcPr/>
                </a:tc>
                <a:extLst>
                  <a:ext uri="{0D108BD9-81ED-4DB2-BD59-A6C34878D82A}">
                    <a16:rowId xmlns:a16="http://schemas.microsoft.com/office/drawing/2014/main" val="204187982"/>
                  </a:ext>
                </a:extLst>
              </a:tr>
              <a:tr h="230118">
                <a:tc vMerge="1">
                  <a:txBody>
                    <a:bodyPr/>
                    <a:lstStyle/>
                    <a:p>
                      <a:pPr>
                        <a:lnSpc>
                          <a:spcPct val="107000"/>
                        </a:lnSpc>
                      </a:pPr>
                      <a:endParaRPr lang="en-GB" sz="1200" b="1" dirty="0">
                        <a:solidFill>
                          <a:schemeClr val="bg1"/>
                        </a:solidFill>
                        <a:effectLst/>
                        <a:latin typeface="+mn-lt"/>
                        <a:cs typeface="Times New Roman" panose="02020603050405020304" pitchFamily="18" charset="0"/>
                      </a:endParaRPr>
                    </a:p>
                  </a:txBody>
                  <a:tcPr marL="9525" marR="9525" marT="9525" marB="9525" anchor="ctr">
                    <a:solidFill>
                      <a:schemeClr val="accent1"/>
                    </a:solidFill>
                  </a:tcPr>
                </a:tc>
                <a:tc>
                  <a:txBody>
                    <a:bodyPr/>
                    <a:lstStyle/>
                    <a:p>
                      <a:pPr algn="ctr">
                        <a:lnSpc>
                          <a:spcPct val="107000"/>
                        </a:lnSpc>
                        <a:spcAft>
                          <a:spcPts val="800"/>
                        </a:spcAft>
                      </a:pPr>
                      <a:r>
                        <a:rPr lang="en-GB" sz="1200" b="1" dirty="0">
                          <a:solidFill>
                            <a:schemeClr val="bg1"/>
                          </a:solidFill>
                          <a:effectLst/>
                          <a:latin typeface="+mn-lt"/>
                          <a:ea typeface="Times New Roman" panose="02020603050405020304" pitchFamily="18" charset="0"/>
                          <a:cs typeface="Times New Roman" panose="02020603050405020304" pitchFamily="18" charset="0"/>
                        </a:rPr>
                        <a:t>LAN (N=51)</a:t>
                      </a:r>
                      <a:endParaRPr lang="en-GB" sz="1200" b="1"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algn="ctr">
                        <a:lnSpc>
                          <a:spcPct val="107000"/>
                        </a:lnSpc>
                        <a:spcAft>
                          <a:spcPts val="800"/>
                        </a:spcAft>
                      </a:pPr>
                      <a:r>
                        <a:rPr lang="en-GB" sz="1200" b="1" dirty="0">
                          <a:solidFill>
                            <a:schemeClr val="bg1"/>
                          </a:solidFill>
                          <a:effectLst/>
                          <a:latin typeface="+mn-lt"/>
                          <a:ea typeface="Times New Roman" panose="02020603050405020304" pitchFamily="18" charset="0"/>
                          <a:cs typeface="Times New Roman" panose="02020603050405020304" pitchFamily="18" charset="0"/>
                        </a:rPr>
                        <a:t>PBO (N=26)</a:t>
                      </a:r>
                      <a:endParaRPr lang="en-GB" sz="1200" b="1"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algn="ctr">
                        <a:lnSpc>
                          <a:spcPct val="107000"/>
                        </a:lnSpc>
                        <a:spcAft>
                          <a:spcPts val="800"/>
                        </a:spcAft>
                      </a:pPr>
                      <a:r>
                        <a:rPr lang="en-GB" sz="1200" b="1" dirty="0">
                          <a:solidFill>
                            <a:schemeClr val="bg1"/>
                          </a:solidFill>
                          <a:effectLst/>
                          <a:latin typeface="+mn-lt"/>
                          <a:ea typeface="Times New Roman" panose="02020603050405020304" pitchFamily="18" charset="0"/>
                          <a:cs typeface="Times New Roman" panose="02020603050405020304" pitchFamily="18" charset="0"/>
                        </a:rPr>
                        <a:t>HR [95% CI]</a:t>
                      </a:r>
                      <a:r>
                        <a:rPr lang="en-GB" sz="1200" b="1" baseline="30000" dirty="0">
                          <a:solidFill>
                            <a:schemeClr val="bg1"/>
                          </a:solidFill>
                          <a:effectLst/>
                          <a:latin typeface="+mn-lt"/>
                          <a:ea typeface="Times New Roman" panose="02020603050405020304" pitchFamily="18" charset="0"/>
                          <a:cs typeface="Times New Roman" panose="02020603050405020304" pitchFamily="18" charset="0"/>
                        </a:rPr>
                        <a:t>b</a:t>
                      </a:r>
                      <a:endParaRPr lang="en-GB" sz="1200" b="1"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solidFill>
                      <a:schemeClr val="accent1"/>
                    </a:solidFill>
                  </a:tcPr>
                </a:tc>
                <a:extLst>
                  <a:ext uri="{0D108BD9-81ED-4DB2-BD59-A6C34878D82A}">
                    <a16:rowId xmlns:a16="http://schemas.microsoft.com/office/drawing/2014/main" val="3911275307"/>
                  </a:ext>
                </a:extLst>
              </a:tr>
              <a:tr h="391972">
                <a:tc>
                  <a:txBody>
                    <a:bodyPr/>
                    <a:lstStyle/>
                    <a:p>
                      <a:pPr>
                        <a:lnSpc>
                          <a:spcPct val="107000"/>
                        </a:lnSpc>
                        <a:spcAft>
                          <a:spcPts val="800"/>
                        </a:spcAft>
                      </a:pPr>
                      <a:r>
                        <a:rPr lang="en-GB" sz="1200" dirty="0">
                          <a:solidFill>
                            <a:schemeClr val="tx1"/>
                          </a:solidFill>
                          <a:effectLst/>
                          <a:latin typeface="+mn-lt"/>
                          <a:ea typeface="Times New Roman" panose="02020603050405020304" pitchFamily="18" charset="0"/>
                          <a:cs typeface="Times New Roman" panose="02020603050405020304" pitchFamily="18" charset="0"/>
                        </a:rPr>
                        <a:t>PFS (all patients), median (95% CI), mo</a:t>
                      </a:r>
                      <a:endParaRPr lang="en-GB" sz="12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16.6 (11.3–21.9)</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13.6 (8.3–NC)</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0.90 [0.46–1.88]</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54709320"/>
                  </a:ext>
                </a:extLst>
              </a:tr>
              <a:tr h="221188">
                <a:tc>
                  <a: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GB" sz="1200" dirty="0">
                          <a:solidFill>
                            <a:schemeClr val="tx1"/>
                          </a:solidFill>
                          <a:effectLst/>
                          <a:latin typeface="+mn-lt"/>
                          <a:ea typeface="Times New Roman" panose="02020603050405020304" pitchFamily="18" charset="0"/>
                          <a:cs typeface="Times New Roman" panose="02020603050405020304" pitchFamily="18" charset="0"/>
                        </a:rPr>
                        <a:t>PFS (AC), median (95% CI), mo</a:t>
                      </a:r>
                      <a:endParaRPr lang="en-GB" sz="12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solidFill>
                            <a:schemeClr val="tx1"/>
                          </a:solidFill>
                          <a:effectLst/>
                          <a:latin typeface="+mn-lt"/>
                          <a:ea typeface="Calibri" panose="020F0502020204030204" pitchFamily="34" charset="0"/>
                          <a:cs typeface="Times New Roman" panose="02020603050405020304" pitchFamily="18" charset="0"/>
                        </a:rPr>
                        <a:t>13.8 (5.6-16.6)</a:t>
                      </a:r>
                    </a:p>
                  </a:txBody>
                  <a:tcPr marL="0" marR="0" marT="0" marB="0" anchor="ctr"/>
                </a:tc>
                <a:tc>
                  <a:txBody>
                    <a:bodyPr/>
                    <a:lstStyle/>
                    <a:p>
                      <a:pPr algn="ctr">
                        <a:lnSpc>
                          <a:spcPct val="107000"/>
                        </a:lnSpc>
                        <a:spcAft>
                          <a:spcPts val="800"/>
                        </a:spcAft>
                      </a:pPr>
                      <a:r>
                        <a:rPr lang="en-GB" sz="1200" dirty="0">
                          <a:solidFill>
                            <a:schemeClr val="tx1"/>
                          </a:solidFill>
                          <a:effectLst/>
                          <a:latin typeface="+mn-lt"/>
                          <a:ea typeface="Calibri" panose="020F0502020204030204" pitchFamily="34" charset="0"/>
                          <a:cs typeface="Times New Roman" panose="02020603050405020304" pitchFamily="18" charset="0"/>
                        </a:rPr>
                        <a:t>11.0 (2.8-16.9)</a:t>
                      </a:r>
                    </a:p>
                  </a:txBody>
                  <a:tcPr marL="0" marR="0" marT="0" marB="0" anchor="ctr"/>
                </a:tc>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a:t>
                      </a:r>
                      <a:endParaRPr kumimoji="0" lang="en-GB" sz="1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91990527"/>
                  </a:ext>
                </a:extLst>
              </a:tr>
              <a:tr h="221188">
                <a:tc>
                  <a: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GB" sz="1200" dirty="0">
                          <a:solidFill>
                            <a:schemeClr val="tx1"/>
                          </a:solidFill>
                          <a:effectLst/>
                          <a:latin typeface="+mn-lt"/>
                          <a:ea typeface="Times New Roman" panose="02020603050405020304" pitchFamily="18" charset="0"/>
                          <a:cs typeface="Times New Roman" panose="02020603050405020304" pitchFamily="18" charset="0"/>
                        </a:rPr>
                        <a:t>PFS (TC), median (95% CI), mo</a:t>
                      </a:r>
                      <a:endParaRPr lang="en-GB" sz="12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solidFill>
                            <a:schemeClr val="tx1"/>
                          </a:solidFill>
                          <a:effectLst/>
                          <a:latin typeface="+mn-lt"/>
                          <a:ea typeface="Calibri" panose="020F0502020204030204" pitchFamily="34" charset="0"/>
                          <a:cs typeface="Times New Roman" panose="02020603050405020304" pitchFamily="18" charset="0"/>
                        </a:rPr>
                        <a:t>21.9 (13.8-NC)</a:t>
                      </a:r>
                    </a:p>
                  </a:txBody>
                  <a:tcPr marL="0" marR="0" marT="0" marB="0" anchor="ctr"/>
                </a:tc>
                <a:tc>
                  <a:txBody>
                    <a:bodyPr/>
                    <a:lstStyle/>
                    <a:p>
                      <a:pPr algn="ctr">
                        <a:lnSpc>
                          <a:spcPct val="107000"/>
                        </a:lnSpc>
                        <a:spcAft>
                          <a:spcPts val="800"/>
                        </a:spcAft>
                      </a:pPr>
                      <a:r>
                        <a:rPr lang="en-GB" sz="1200" dirty="0">
                          <a:solidFill>
                            <a:schemeClr val="tx1"/>
                          </a:solidFill>
                          <a:effectLst/>
                          <a:latin typeface="+mn-lt"/>
                          <a:ea typeface="Calibri" panose="020F0502020204030204" pitchFamily="34" charset="0"/>
                          <a:cs typeface="Times New Roman" panose="02020603050405020304" pitchFamily="18" charset="0"/>
                        </a:rPr>
                        <a:t>13.9 (13.4-NC)</a:t>
                      </a:r>
                    </a:p>
                  </a:txBody>
                  <a:tcPr marL="0" marR="0" marT="0" marB="0" anchor="ctr"/>
                </a:tc>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a:t>
                      </a:r>
                      <a:endParaRPr kumimoji="0" lang="en-GB" sz="1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76972455"/>
                  </a:ext>
                </a:extLst>
              </a:tr>
              <a:tr h="221188">
                <a:tc>
                  <a:txBody>
                    <a:bodyPr/>
                    <a:lstStyle/>
                    <a:p>
                      <a:pP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ORR, % (95% CI)</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14.0 (5.8–26.7)</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0 (0.0–13.7)</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48036195"/>
                  </a:ext>
                </a:extLst>
              </a:tr>
              <a:tr h="221188">
                <a:tc>
                  <a:txBody>
                    <a:bodyPr/>
                    <a:lstStyle/>
                    <a:p>
                      <a:pP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TTF, median (95% CI), mths</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13.3 (5.6–14.1)</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9.8 (5.4–13.6)</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0.86 [0.50–1.50]</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09142855"/>
                  </a:ext>
                </a:extLst>
              </a:tr>
              <a:tr h="263963">
                <a:tc>
                  <a:txBody>
                    <a:bodyPr/>
                    <a:lstStyle/>
                    <a:p>
                      <a:pPr>
                        <a:lnSpc>
                          <a:spcPct val="107000"/>
                        </a:lnSpc>
                      </a:pPr>
                      <a:endParaRPr lang="en-GB" sz="1400" b="1" kern="1200" dirty="0">
                        <a:solidFill>
                          <a:schemeClr val="lt1"/>
                        </a:solidFill>
                        <a:effectLst/>
                        <a:latin typeface="+mn-lt"/>
                        <a:cs typeface="Times New Roman" panose="02020603050405020304" pitchFamily="18" charset="0"/>
                      </a:endParaRPr>
                    </a:p>
                  </a:txBody>
                  <a:tcPr marL="0" marR="0" marT="0" marB="0" anchor="ctr">
                    <a:solidFill>
                      <a:schemeClr val="accent1"/>
                    </a:solidFill>
                  </a:tcPr>
                </a:tc>
                <a:tc gridSpan="2">
                  <a:txBody>
                    <a:bodyPr/>
                    <a:lstStyle/>
                    <a:p>
                      <a:pPr algn="ctr">
                        <a:lnSpc>
                          <a:spcPct val="107000"/>
                        </a:lnSpc>
                        <a:spcAft>
                          <a:spcPts val="800"/>
                        </a:spcAft>
                      </a:pPr>
                      <a:r>
                        <a:rPr lang="en-GB" sz="1400" b="1" kern="1200" dirty="0">
                          <a:solidFill>
                            <a:schemeClr val="lt1"/>
                          </a:solidFill>
                          <a:effectLst/>
                          <a:latin typeface="+mn-lt"/>
                          <a:ea typeface="Times New Roman" panose="02020603050405020304" pitchFamily="18" charset="0"/>
                          <a:cs typeface="Times New Roman" panose="02020603050405020304" pitchFamily="18" charset="0"/>
                        </a:rPr>
                        <a:t>Double-blind period</a:t>
                      </a:r>
                      <a:endParaRPr lang="en-GB" sz="1400" b="1" kern="1200" dirty="0">
                        <a:solidFill>
                          <a:schemeClr val="lt1"/>
                        </a:solidFill>
                        <a:effectLst/>
                        <a:latin typeface="+mn-lt"/>
                        <a:ea typeface="Calibri" panose="020F0502020204030204" pitchFamily="34" charset="0"/>
                        <a:cs typeface="Times New Roman" panose="02020603050405020304" pitchFamily="18" charset="0"/>
                      </a:endParaRPr>
                    </a:p>
                  </a:txBody>
                  <a:tcPr marL="0" marR="0" marT="0" marB="0" anchor="ctr">
                    <a:solidFill>
                      <a:schemeClr val="accent1"/>
                    </a:solidFill>
                  </a:tcPr>
                </a:tc>
                <a:tc hMerge="1">
                  <a:txBody>
                    <a:bodyPr/>
                    <a:lstStyle/>
                    <a:p>
                      <a:pPr algn="ctr">
                        <a:lnSpc>
                          <a:spcPct val="107000"/>
                        </a:lnSpc>
                        <a:spcAft>
                          <a:spcPts val="800"/>
                        </a:spcAft>
                      </a:pPr>
                      <a:endParaRPr lang="en-GB" sz="1400" b="1"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GB" sz="1400" b="1" kern="1200" dirty="0">
                          <a:solidFill>
                            <a:schemeClr val="bg1"/>
                          </a:solidFill>
                          <a:effectLst/>
                          <a:latin typeface="+mn-lt"/>
                          <a:cs typeface="Times New Roman" panose="02020603050405020304" pitchFamily="18" charset="0"/>
                        </a:rPr>
                        <a:t>OL-LAN</a:t>
                      </a:r>
                    </a:p>
                  </a:txBody>
                  <a:tcPr marL="0" marR="0" marT="0" marB="0" anchor="ctr">
                    <a:solidFill>
                      <a:schemeClr val="accent1"/>
                    </a:solidFill>
                  </a:tcPr>
                </a:tc>
                <a:extLst>
                  <a:ext uri="{0D108BD9-81ED-4DB2-BD59-A6C34878D82A}">
                    <a16:rowId xmlns:a16="http://schemas.microsoft.com/office/drawing/2014/main" val="1074067077"/>
                  </a:ext>
                </a:extLst>
              </a:tr>
              <a:tr h="230118">
                <a:tc>
                  <a:txBody>
                    <a:bodyPr/>
                    <a:lstStyle/>
                    <a:p>
                      <a:pPr>
                        <a:lnSpc>
                          <a:spcPct val="107000"/>
                        </a:lnSpc>
                        <a:spcAft>
                          <a:spcPts val="800"/>
                        </a:spcAft>
                      </a:pPr>
                      <a:r>
                        <a:rPr lang="en-GB" sz="1200" b="1" dirty="0">
                          <a:solidFill>
                            <a:schemeClr val="bg1"/>
                          </a:solidFill>
                          <a:effectLst/>
                          <a:latin typeface="+mn-lt"/>
                          <a:ea typeface="Times New Roman" panose="02020603050405020304" pitchFamily="18" charset="0"/>
                          <a:cs typeface="Times New Roman" panose="02020603050405020304" pitchFamily="18" charset="0"/>
                        </a:rPr>
                        <a:t>TEAEs, n (%)</a:t>
                      </a:r>
                      <a:r>
                        <a:rPr lang="en-GB" sz="1200" b="1" baseline="30000" dirty="0">
                          <a:solidFill>
                            <a:schemeClr val="bg1"/>
                          </a:solidFill>
                          <a:effectLst/>
                          <a:latin typeface="+mn-lt"/>
                          <a:ea typeface="Times New Roman" panose="02020603050405020304" pitchFamily="18" charset="0"/>
                          <a:cs typeface="Times New Roman" panose="02020603050405020304" pitchFamily="18" charset="0"/>
                        </a:rPr>
                        <a:t>c</a:t>
                      </a:r>
                      <a:endParaRPr lang="en-GB" sz="1200" b="1"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algn="ctr">
                        <a:lnSpc>
                          <a:spcPct val="107000"/>
                        </a:lnSpc>
                        <a:spcAft>
                          <a:spcPts val="800"/>
                        </a:spcAft>
                      </a:pPr>
                      <a:r>
                        <a:rPr lang="en-GB" sz="1200" b="1" dirty="0">
                          <a:solidFill>
                            <a:schemeClr val="bg1"/>
                          </a:solidFill>
                          <a:effectLst/>
                          <a:latin typeface="+mn-lt"/>
                          <a:ea typeface="Times New Roman" panose="02020603050405020304" pitchFamily="18" charset="0"/>
                          <a:cs typeface="Times New Roman" panose="02020603050405020304" pitchFamily="18" charset="0"/>
                        </a:rPr>
                        <a:t>LAN (N=51)</a:t>
                      </a:r>
                      <a:endParaRPr lang="en-GB" sz="1200" b="1"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algn="ctr">
                        <a:lnSpc>
                          <a:spcPct val="107000"/>
                        </a:lnSpc>
                        <a:spcAft>
                          <a:spcPts val="800"/>
                        </a:spcAft>
                      </a:pPr>
                      <a:r>
                        <a:rPr lang="en-GB" sz="1200" b="1" dirty="0">
                          <a:solidFill>
                            <a:schemeClr val="bg1"/>
                          </a:solidFill>
                          <a:effectLst/>
                          <a:latin typeface="+mn-lt"/>
                          <a:ea typeface="Times New Roman" panose="02020603050405020304" pitchFamily="18" charset="0"/>
                          <a:cs typeface="Times New Roman" panose="02020603050405020304" pitchFamily="18" charset="0"/>
                        </a:rPr>
                        <a:t>PBO (N=26)</a:t>
                      </a:r>
                      <a:endParaRPr lang="en-GB" sz="1200" b="1"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algn="ctr">
                        <a:lnSpc>
                          <a:spcPct val="107000"/>
                        </a:lnSpc>
                        <a:spcAft>
                          <a:spcPts val="800"/>
                        </a:spcAft>
                      </a:pPr>
                      <a:r>
                        <a:rPr lang="en-GB" sz="1200" b="1" dirty="0">
                          <a:solidFill>
                            <a:schemeClr val="bg1"/>
                          </a:solidFill>
                          <a:effectLst/>
                          <a:latin typeface="+mn-lt"/>
                          <a:ea typeface="Times New Roman" panose="02020603050405020304" pitchFamily="18" charset="0"/>
                          <a:cs typeface="Times New Roman" panose="02020603050405020304" pitchFamily="18" charset="0"/>
                        </a:rPr>
                        <a:t>All patients (n=40)</a:t>
                      </a:r>
                      <a:endParaRPr lang="en-GB" sz="1200" b="1"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solidFill>
                      <a:schemeClr val="accent1"/>
                    </a:solidFill>
                  </a:tcPr>
                </a:tc>
                <a:extLst>
                  <a:ext uri="{0D108BD9-81ED-4DB2-BD59-A6C34878D82A}">
                    <a16:rowId xmlns:a16="http://schemas.microsoft.com/office/drawing/2014/main" val="1888950936"/>
                  </a:ext>
                </a:extLst>
              </a:tr>
              <a:tr h="221188">
                <a:tc>
                  <a:txBody>
                    <a:bodyPr/>
                    <a:lstStyle/>
                    <a:p>
                      <a:pP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Any</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49 (96.1)</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25 (96.2)</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26 (65.0)</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15596187"/>
                  </a:ext>
                </a:extLst>
              </a:tr>
              <a:tr h="221188">
                <a:tc>
                  <a:txBody>
                    <a:bodyPr/>
                    <a:lstStyle/>
                    <a:p>
                      <a:pP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Related</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38 (74.5)</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14 (53.8)</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13 (32.5)</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72119347"/>
                  </a:ext>
                </a:extLst>
              </a:tr>
              <a:tr h="592379">
                <a:tc>
                  <a:txBody>
                    <a:bodyPr/>
                    <a:lstStyle/>
                    <a:p>
                      <a:pP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Grade 1, 2, 3, 4, 5</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44 (86.3), 37 (72.5), 13 (25.5), 1 (2.0), 1 (2.0)</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solidFill>
                            <a:schemeClr val="tx1"/>
                          </a:solidFill>
                          <a:effectLst/>
                          <a:latin typeface="+mn-lt"/>
                          <a:ea typeface="Times New Roman" panose="02020603050405020304" pitchFamily="18" charset="0"/>
                          <a:cs typeface="Times New Roman" panose="02020603050405020304" pitchFamily="18" charset="0"/>
                        </a:rPr>
                        <a:t>23 (88.5), 19 (73.1), 8 (30.8), 00</a:t>
                      </a:r>
                      <a:endParaRPr lang="en-GB" sz="12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solidFill>
                            <a:schemeClr val="tx1"/>
                          </a:solidFill>
                          <a:effectLst/>
                          <a:latin typeface="+mn-lt"/>
                          <a:ea typeface="Times New Roman" panose="02020603050405020304" pitchFamily="18" charset="0"/>
                          <a:cs typeface="Times New Roman" panose="02020603050405020304" pitchFamily="18" charset="0"/>
                        </a:rPr>
                        <a:t>25 (62.5), 14 (35.0), 3 (7.5), 00</a:t>
                      </a:r>
                      <a:endParaRPr lang="en-GB" sz="12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13837921"/>
                  </a:ext>
                </a:extLst>
              </a:tr>
              <a:tr h="391972">
                <a:tc>
                  <a:txBody>
                    <a:bodyPr/>
                    <a:lstStyle/>
                    <a:p>
                      <a:pP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Leading to study treatment withdrawal</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2 (3.9)</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3 (11.5)</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0</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45921982"/>
                  </a:ext>
                </a:extLst>
              </a:tr>
              <a:tr h="221188">
                <a:tc>
                  <a:txBody>
                    <a:bodyPr/>
                    <a:lstStyle/>
                    <a:p>
                      <a:pP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Serious AEs</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10 (19.6)</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7 (26.9)</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1 (2.5)</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45610404"/>
                  </a:ext>
                </a:extLst>
              </a:tr>
              <a:tr h="221188">
                <a:tc>
                  <a:txBody>
                    <a:bodyPr/>
                    <a:lstStyle/>
                    <a:p>
                      <a:pP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Related</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2 (3.9)</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1 (3.8)</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200" dirty="0">
                          <a:effectLst/>
                          <a:latin typeface="+mn-lt"/>
                          <a:ea typeface="Times New Roman" panose="02020603050405020304" pitchFamily="18" charset="0"/>
                          <a:cs typeface="Times New Roman" panose="02020603050405020304" pitchFamily="18" charset="0"/>
                        </a:rPr>
                        <a:t>0</a:t>
                      </a:r>
                      <a:endParaRPr lang="en-GB" sz="12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33921047"/>
                  </a:ext>
                </a:extLst>
              </a:tr>
            </a:tbl>
          </a:graphicData>
        </a:graphic>
      </p:graphicFrame>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sz="2700" dirty="0"/>
              <a:t>spinet: results</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5"/>
          </p:nvPr>
        </p:nvSpPr>
        <p:spPr>
          <a:xfrm>
            <a:off x="623888" y="6343262"/>
            <a:ext cx="10635238" cy="365125"/>
          </a:xfrm>
        </p:spPr>
        <p:txBody>
          <a:bodyPr/>
          <a:lstStyle/>
          <a:p>
            <a:pPr>
              <a:spcBef>
                <a:spcPts val="0"/>
              </a:spcBef>
            </a:pPr>
            <a:r>
              <a:rPr lang="en-GB" dirty="0">
                <a:solidFill>
                  <a:schemeClr val="tx2"/>
                </a:solidFill>
              </a:rPr>
              <a:t>AC, atypical carcinoid; AE, adverse event; DB, double blind; CI, confidence interval; HR, hazard ratio; ITT, intent-to-treat; LAN, lanreotide; mo, months; OL, open label; ORR, objective response rate; PBO, placebo; PFS, progression free survival; TC, typical carcinoid; TEAE, treatment emergent adverse event; TFF, time to treatment failure</a:t>
            </a:r>
          </a:p>
          <a:p>
            <a:pPr>
              <a:spcBef>
                <a:spcPts val="0"/>
              </a:spcBef>
            </a:pPr>
            <a:r>
              <a:rPr lang="en-GB" dirty="0"/>
              <a:t>Horsch D, et al. Abstract #1096O. ESMO 2021. Oral presentation</a:t>
            </a:r>
          </a:p>
        </p:txBody>
      </p:sp>
      <p:sp>
        <p:nvSpPr>
          <p:cNvPr id="10" name="TextBox 9">
            <a:extLst>
              <a:ext uri="{FF2B5EF4-FFF2-40B4-BE49-F238E27FC236}">
                <a16:creationId xmlns:a16="http://schemas.microsoft.com/office/drawing/2014/main" id="{9162D273-A99A-4819-899E-C0158861E6E3}"/>
              </a:ext>
            </a:extLst>
          </p:cNvPr>
          <p:cNvSpPr txBox="1"/>
          <p:nvPr/>
        </p:nvSpPr>
        <p:spPr>
          <a:xfrm>
            <a:off x="5662368" y="1238583"/>
            <a:ext cx="2794291" cy="400110"/>
          </a:xfrm>
          <a:prstGeom prst="rect">
            <a:avLst/>
          </a:prstGeom>
          <a:noFill/>
        </p:spPr>
        <p:txBody>
          <a:bodyPr wrap="none" rtlCol="0">
            <a:spAutoFit/>
          </a:bodyPr>
          <a:lstStyle/>
          <a:p>
            <a:r>
              <a:rPr lang="en-GB" sz="2000" b="1" dirty="0">
                <a:solidFill>
                  <a:schemeClr val="accent1"/>
                </a:solidFill>
                <a:latin typeface="Calibri" panose="020F0502020204030204" pitchFamily="34" charset="0"/>
                <a:ea typeface="Aileron" charset="0"/>
                <a:cs typeface="Calibri" panose="020F0502020204030204" pitchFamily="34" charset="0"/>
              </a:rPr>
              <a:t>SECONDARY ENDPOINTS</a:t>
            </a:r>
          </a:p>
        </p:txBody>
      </p:sp>
      <p:sp>
        <p:nvSpPr>
          <p:cNvPr id="11" name="TextBox 10">
            <a:extLst>
              <a:ext uri="{FF2B5EF4-FFF2-40B4-BE49-F238E27FC236}">
                <a16:creationId xmlns:a16="http://schemas.microsoft.com/office/drawing/2014/main" id="{EA5FED8F-B41F-41C2-894E-07E2ABEF4910}"/>
              </a:ext>
            </a:extLst>
          </p:cNvPr>
          <p:cNvSpPr txBox="1"/>
          <p:nvPr/>
        </p:nvSpPr>
        <p:spPr>
          <a:xfrm>
            <a:off x="479376" y="1904730"/>
            <a:ext cx="4432560" cy="707886"/>
          </a:xfrm>
          <a:prstGeom prst="rect">
            <a:avLst/>
          </a:prstGeom>
          <a:noFill/>
        </p:spPr>
        <p:txBody>
          <a:bodyPr wrap="none" rtlCol="0">
            <a:spAutoFit/>
          </a:bodyPr>
          <a:lstStyle/>
          <a:p>
            <a:r>
              <a:rPr lang="en-GB" sz="2000" b="1" dirty="0">
                <a:solidFill>
                  <a:schemeClr val="accent1"/>
                </a:solidFill>
                <a:latin typeface="Calibri" panose="020F0502020204030204" pitchFamily="34" charset="0"/>
                <a:ea typeface="Aileron" charset="0"/>
                <a:cs typeface="Calibri" panose="020F0502020204030204" pitchFamily="34" charset="0"/>
              </a:rPr>
              <a:t>PRIMARY ENDPOINT - </a:t>
            </a:r>
            <a:r>
              <a:rPr lang="en-GB" sz="2000" b="1" dirty="0">
                <a:solidFill>
                  <a:srgbClr val="505050"/>
                </a:solidFill>
                <a:latin typeface="Calibri" panose="020F0502020204030204" pitchFamily="34" charset="0"/>
                <a:ea typeface="Aileron" charset="0"/>
                <a:cs typeface="Calibri" panose="020F0502020204030204" pitchFamily="34" charset="0"/>
              </a:rPr>
              <a:t>PFS in all patients</a:t>
            </a:r>
          </a:p>
          <a:p>
            <a:r>
              <a:rPr lang="en-GB" sz="2000" b="1" dirty="0">
                <a:solidFill>
                  <a:schemeClr val="accent1"/>
                </a:solidFill>
                <a:latin typeface="Calibri" panose="020F0502020204030204" pitchFamily="34" charset="0"/>
                <a:ea typeface="Aileron" charset="0"/>
                <a:cs typeface="Calibri" panose="020F0502020204030204" pitchFamily="34" charset="0"/>
              </a:rPr>
              <a:t> </a:t>
            </a:r>
          </a:p>
        </p:txBody>
      </p:sp>
      <p:sp>
        <p:nvSpPr>
          <p:cNvPr id="14" name="TextBox 13">
            <a:extLst>
              <a:ext uri="{FF2B5EF4-FFF2-40B4-BE49-F238E27FC236}">
                <a16:creationId xmlns:a16="http://schemas.microsoft.com/office/drawing/2014/main" id="{27E05574-3388-4DD3-A273-8006C4A45146}"/>
              </a:ext>
            </a:extLst>
          </p:cNvPr>
          <p:cNvSpPr txBox="1"/>
          <p:nvPr/>
        </p:nvSpPr>
        <p:spPr>
          <a:xfrm>
            <a:off x="294022" y="5089384"/>
            <a:ext cx="1205905" cy="261610"/>
          </a:xfrm>
          <a:prstGeom prst="rect">
            <a:avLst/>
          </a:prstGeom>
          <a:noFill/>
        </p:spPr>
        <p:txBody>
          <a:bodyPr wrap="square" rtlCol="0">
            <a:spAutoFit/>
          </a:bodyPr>
          <a:lstStyle/>
          <a:p>
            <a:pPr algn="r"/>
            <a:r>
              <a:rPr lang="en-GB" sz="1100" dirty="0">
                <a:solidFill>
                  <a:schemeClr val="tx2"/>
                </a:solidFill>
                <a:ea typeface="Aileron" charset="0"/>
                <a:cs typeface="Aileron" charset="0"/>
              </a:rPr>
              <a:t>Number at risk</a:t>
            </a:r>
          </a:p>
        </p:txBody>
      </p:sp>
      <p:sp>
        <p:nvSpPr>
          <p:cNvPr id="15" name="TextBox 14">
            <a:extLst>
              <a:ext uri="{FF2B5EF4-FFF2-40B4-BE49-F238E27FC236}">
                <a16:creationId xmlns:a16="http://schemas.microsoft.com/office/drawing/2014/main" id="{F9E4D97F-F9BC-4051-B484-A72E1130CB5B}"/>
              </a:ext>
            </a:extLst>
          </p:cNvPr>
          <p:cNvSpPr txBox="1"/>
          <p:nvPr/>
        </p:nvSpPr>
        <p:spPr>
          <a:xfrm>
            <a:off x="294022" y="5284265"/>
            <a:ext cx="1205905" cy="261610"/>
          </a:xfrm>
          <a:prstGeom prst="rect">
            <a:avLst/>
          </a:prstGeom>
          <a:noFill/>
        </p:spPr>
        <p:txBody>
          <a:bodyPr wrap="square" rtlCol="0">
            <a:spAutoFit/>
          </a:bodyPr>
          <a:lstStyle/>
          <a:p>
            <a:pPr algn="r"/>
            <a:r>
              <a:rPr lang="en-GB" sz="1100" dirty="0">
                <a:solidFill>
                  <a:schemeClr val="accent5">
                    <a:lumMod val="50000"/>
                  </a:schemeClr>
                </a:solidFill>
                <a:ea typeface="Aileron" charset="0"/>
                <a:cs typeface="Aileron" charset="0"/>
              </a:rPr>
              <a:t>LAN</a:t>
            </a:r>
          </a:p>
        </p:txBody>
      </p:sp>
      <p:sp>
        <p:nvSpPr>
          <p:cNvPr id="80" name="TextBox 79">
            <a:extLst>
              <a:ext uri="{FF2B5EF4-FFF2-40B4-BE49-F238E27FC236}">
                <a16:creationId xmlns:a16="http://schemas.microsoft.com/office/drawing/2014/main" id="{BACB2724-7EA1-4870-B25F-1D456F2BD039}"/>
              </a:ext>
            </a:extLst>
          </p:cNvPr>
          <p:cNvSpPr txBox="1"/>
          <p:nvPr/>
        </p:nvSpPr>
        <p:spPr>
          <a:xfrm>
            <a:off x="604506" y="2298271"/>
            <a:ext cx="4432560" cy="430887"/>
          </a:xfrm>
          <a:prstGeom prst="rect">
            <a:avLst/>
          </a:prstGeom>
          <a:noFill/>
        </p:spPr>
        <p:txBody>
          <a:bodyPr wrap="square" rtlCol="0">
            <a:spAutoFit/>
          </a:bodyPr>
          <a:lstStyle/>
          <a:p>
            <a:r>
              <a:rPr lang="en-GB" sz="1100" dirty="0">
                <a:solidFill>
                  <a:schemeClr val="tx2"/>
                </a:solidFill>
                <a:ea typeface="Aileron" charset="0"/>
                <a:cs typeface="Aileron" charset="0"/>
              </a:rPr>
              <a:t>During DB and OL treatment phase in patients randomised to LAN (ITT)</a:t>
            </a:r>
          </a:p>
          <a:p>
            <a:r>
              <a:rPr lang="en-GB" sz="1100" dirty="0">
                <a:solidFill>
                  <a:schemeClr val="tx2"/>
                </a:solidFill>
                <a:ea typeface="Aileron" charset="0"/>
                <a:cs typeface="Aileron" charset="0"/>
              </a:rPr>
              <a:t>Centrally assessed (RECIST 1.1)</a:t>
            </a:r>
          </a:p>
        </p:txBody>
      </p:sp>
      <p:grpSp>
        <p:nvGrpSpPr>
          <p:cNvPr id="118" name="Group 117">
            <a:extLst>
              <a:ext uri="{FF2B5EF4-FFF2-40B4-BE49-F238E27FC236}">
                <a16:creationId xmlns:a16="http://schemas.microsoft.com/office/drawing/2014/main" id="{4CD46B01-1FA0-4F26-B358-F71EF591CB8D}"/>
              </a:ext>
            </a:extLst>
          </p:cNvPr>
          <p:cNvGrpSpPr/>
          <p:nvPr/>
        </p:nvGrpSpPr>
        <p:grpSpPr>
          <a:xfrm>
            <a:off x="835635" y="2773624"/>
            <a:ext cx="4261654" cy="2775194"/>
            <a:chOff x="835635" y="2898884"/>
            <a:chExt cx="4261654" cy="2775194"/>
          </a:xfrm>
        </p:grpSpPr>
        <p:grpSp>
          <p:nvGrpSpPr>
            <p:cNvPr id="17" name="Group 16">
              <a:extLst>
                <a:ext uri="{FF2B5EF4-FFF2-40B4-BE49-F238E27FC236}">
                  <a16:creationId xmlns:a16="http://schemas.microsoft.com/office/drawing/2014/main" id="{C6CFA16D-7D66-41B1-A667-9F39C0DBCAB5}"/>
                </a:ext>
              </a:extLst>
            </p:cNvPr>
            <p:cNvGrpSpPr/>
            <p:nvPr/>
          </p:nvGrpSpPr>
          <p:grpSpPr>
            <a:xfrm>
              <a:off x="1382642" y="5412468"/>
              <a:ext cx="3708019" cy="261610"/>
              <a:chOff x="8224708" y="4510747"/>
              <a:chExt cx="3708019" cy="261610"/>
            </a:xfrm>
          </p:grpSpPr>
          <p:sp>
            <p:nvSpPr>
              <p:cNvPr id="75" name="TextBox 74">
                <a:extLst>
                  <a:ext uri="{FF2B5EF4-FFF2-40B4-BE49-F238E27FC236}">
                    <a16:creationId xmlns:a16="http://schemas.microsoft.com/office/drawing/2014/main" id="{18465289-FDBE-491F-9EA7-37C4A6A65809}"/>
                  </a:ext>
                </a:extLst>
              </p:cNvPr>
              <p:cNvSpPr txBox="1"/>
              <p:nvPr/>
            </p:nvSpPr>
            <p:spPr>
              <a:xfrm>
                <a:off x="8224708" y="4510747"/>
                <a:ext cx="402821" cy="261610"/>
              </a:xfrm>
              <a:prstGeom prst="rect">
                <a:avLst/>
              </a:prstGeom>
              <a:noFill/>
            </p:spPr>
            <p:txBody>
              <a:bodyPr wrap="square" rtlCol="0">
                <a:spAutoFit/>
              </a:bodyPr>
              <a:lstStyle/>
              <a:p>
                <a:pPr algn="ctr"/>
                <a:r>
                  <a:rPr lang="en-GB" sz="1100" dirty="0">
                    <a:solidFill>
                      <a:schemeClr val="accent5">
                        <a:lumMod val="50000"/>
                      </a:schemeClr>
                    </a:solidFill>
                    <a:ea typeface="Aileron" charset="0"/>
                    <a:cs typeface="Aileron" charset="0"/>
                  </a:rPr>
                  <a:t>50</a:t>
                </a:r>
                <a:r>
                  <a:rPr lang="en-GB" sz="1100" baseline="30000" dirty="0">
                    <a:solidFill>
                      <a:schemeClr val="accent5">
                        <a:lumMod val="50000"/>
                      </a:schemeClr>
                    </a:solidFill>
                    <a:ea typeface="Aileron" charset="0"/>
                    <a:cs typeface="Aileron" charset="0"/>
                  </a:rPr>
                  <a:t>a</a:t>
                </a:r>
              </a:p>
            </p:txBody>
          </p:sp>
          <p:sp>
            <p:nvSpPr>
              <p:cNvPr id="76" name="TextBox 75">
                <a:extLst>
                  <a:ext uri="{FF2B5EF4-FFF2-40B4-BE49-F238E27FC236}">
                    <a16:creationId xmlns:a16="http://schemas.microsoft.com/office/drawing/2014/main" id="{D65D2AB8-09B6-4125-AFED-034D947AF1F5}"/>
                  </a:ext>
                </a:extLst>
              </p:cNvPr>
              <p:cNvSpPr txBox="1"/>
              <p:nvPr/>
            </p:nvSpPr>
            <p:spPr>
              <a:xfrm>
                <a:off x="9060542" y="4510747"/>
                <a:ext cx="360040" cy="261610"/>
              </a:xfrm>
              <a:prstGeom prst="rect">
                <a:avLst/>
              </a:prstGeom>
              <a:noFill/>
            </p:spPr>
            <p:txBody>
              <a:bodyPr wrap="square" rtlCol="0">
                <a:spAutoFit/>
              </a:bodyPr>
              <a:lstStyle/>
              <a:p>
                <a:pPr algn="ctr"/>
                <a:r>
                  <a:rPr lang="en-GB" sz="1100" dirty="0">
                    <a:solidFill>
                      <a:schemeClr val="accent5">
                        <a:lumMod val="50000"/>
                      </a:schemeClr>
                    </a:solidFill>
                    <a:ea typeface="Aileron" charset="0"/>
                    <a:cs typeface="Aileron" charset="0"/>
                  </a:rPr>
                  <a:t>33</a:t>
                </a:r>
              </a:p>
            </p:txBody>
          </p:sp>
          <p:sp>
            <p:nvSpPr>
              <p:cNvPr id="77" name="TextBox 76">
                <a:extLst>
                  <a:ext uri="{FF2B5EF4-FFF2-40B4-BE49-F238E27FC236}">
                    <a16:creationId xmlns:a16="http://schemas.microsoft.com/office/drawing/2014/main" id="{5C8BFB52-3A5B-4156-B8D8-C3503FC95DDF}"/>
                  </a:ext>
                </a:extLst>
              </p:cNvPr>
              <p:cNvSpPr txBox="1"/>
              <p:nvPr/>
            </p:nvSpPr>
            <p:spPr>
              <a:xfrm>
                <a:off x="9893989" y="4510747"/>
                <a:ext cx="360040" cy="261610"/>
              </a:xfrm>
              <a:prstGeom prst="rect">
                <a:avLst/>
              </a:prstGeom>
              <a:noFill/>
            </p:spPr>
            <p:txBody>
              <a:bodyPr wrap="square" rtlCol="0">
                <a:spAutoFit/>
              </a:bodyPr>
              <a:lstStyle/>
              <a:p>
                <a:pPr algn="ctr"/>
                <a:r>
                  <a:rPr lang="en-GB" sz="1100" dirty="0">
                    <a:solidFill>
                      <a:schemeClr val="accent5">
                        <a:lumMod val="50000"/>
                      </a:schemeClr>
                    </a:solidFill>
                    <a:ea typeface="Aileron" charset="0"/>
                    <a:cs typeface="Aileron" charset="0"/>
                  </a:rPr>
                  <a:t>28</a:t>
                </a:r>
              </a:p>
            </p:txBody>
          </p:sp>
          <p:sp>
            <p:nvSpPr>
              <p:cNvPr id="78" name="TextBox 77">
                <a:extLst>
                  <a:ext uri="{FF2B5EF4-FFF2-40B4-BE49-F238E27FC236}">
                    <a16:creationId xmlns:a16="http://schemas.microsoft.com/office/drawing/2014/main" id="{3A48CE25-2CEA-4F03-9AF2-726A0C72554D}"/>
                  </a:ext>
                </a:extLst>
              </p:cNvPr>
              <p:cNvSpPr txBox="1"/>
              <p:nvPr/>
            </p:nvSpPr>
            <p:spPr>
              <a:xfrm>
                <a:off x="11572687" y="4510747"/>
                <a:ext cx="360040" cy="261610"/>
              </a:xfrm>
              <a:prstGeom prst="rect">
                <a:avLst/>
              </a:prstGeom>
              <a:noFill/>
            </p:spPr>
            <p:txBody>
              <a:bodyPr wrap="square" rtlCol="0">
                <a:spAutoFit/>
              </a:bodyPr>
              <a:lstStyle/>
              <a:p>
                <a:pPr algn="ctr"/>
                <a:r>
                  <a:rPr lang="en-GB" sz="1100" dirty="0">
                    <a:solidFill>
                      <a:schemeClr val="accent5">
                        <a:lumMod val="50000"/>
                      </a:schemeClr>
                    </a:solidFill>
                    <a:ea typeface="Aileron" charset="0"/>
                    <a:cs typeface="Aileron" charset="0"/>
                  </a:rPr>
                  <a:t>6</a:t>
                </a:r>
              </a:p>
            </p:txBody>
          </p:sp>
          <p:sp>
            <p:nvSpPr>
              <p:cNvPr id="79" name="TextBox 78">
                <a:extLst>
                  <a:ext uri="{FF2B5EF4-FFF2-40B4-BE49-F238E27FC236}">
                    <a16:creationId xmlns:a16="http://schemas.microsoft.com/office/drawing/2014/main" id="{779C1AE3-629F-45B4-9239-C4F416418EA7}"/>
                  </a:ext>
                </a:extLst>
              </p:cNvPr>
              <p:cNvSpPr txBox="1"/>
              <p:nvPr/>
            </p:nvSpPr>
            <p:spPr>
              <a:xfrm>
                <a:off x="10728847" y="4510747"/>
                <a:ext cx="360040" cy="261610"/>
              </a:xfrm>
              <a:prstGeom prst="rect">
                <a:avLst/>
              </a:prstGeom>
              <a:noFill/>
            </p:spPr>
            <p:txBody>
              <a:bodyPr wrap="square" rtlCol="0">
                <a:spAutoFit/>
              </a:bodyPr>
              <a:lstStyle/>
              <a:p>
                <a:pPr algn="ctr"/>
                <a:r>
                  <a:rPr lang="en-GB" sz="1100" dirty="0">
                    <a:solidFill>
                      <a:schemeClr val="accent5">
                        <a:lumMod val="50000"/>
                      </a:schemeClr>
                    </a:solidFill>
                    <a:ea typeface="Aileron" charset="0"/>
                    <a:cs typeface="Aileron" charset="0"/>
                  </a:rPr>
                  <a:t>16</a:t>
                </a:r>
              </a:p>
            </p:txBody>
          </p:sp>
        </p:grpSp>
        <p:grpSp>
          <p:nvGrpSpPr>
            <p:cNvPr id="20" name="Group 19">
              <a:extLst>
                <a:ext uri="{FF2B5EF4-FFF2-40B4-BE49-F238E27FC236}">
                  <a16:creationId xmlns:a16="http://schemas.microsoft.com/office/drawing/2014/main" id="{A26F76C3-4829-4C6F-B05F-4A9314AE34D3}"/>
                </a:ext>
              </a:extLst>
            </p:cNvPr>
            <p:cNvGrpSpPr/>
            <p:nvPr/>
          </p:nvGrpSpPr>
          <p:grpSpPr>
            <a:xfrm>
              <a:off x="1389271" y="4893649"/>
              <a:ext cx="3708018" cy="261610"/>
              <a:chOff x="8224709" y="4510747"/>
              <a:chExt cx="3708018" cy="261610"/>
            </a:xfrm>
          </p:grpSpPr>
          <p:sp>
            <p:nvSpPr>
              <p:cNvPr id="65" name="TextBox 64">
                <a:extLst>
                  <a:ext uri="{FF2B5EF4-FFF2-40B4-BE49-F238E27FC236}">
                    <a16:creationId xmlns:a16="http://schemas.microsoft.com/office/drawing/2014/main" id="{DD76DAF5-BCA0-439B-8A32-4C1AE761EBA8}"/>
                  </a:ext>
                </a:extLst>
              </p:cNvPr>
              <p:cNvSpPr txBox="1"/>
              <p:nvPr/>
            </p:nvSpPr>
            <p:spPr>
              <a:xfrm>
                <a:off x="8224709" y="4510747"/>
                <a:ext cx="360040"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0</a:t>
                </a:r>
              </a:p>
            </p:txBody>
          </p:sp>
          <p:sp>
            <p:nvSpPr>
              <p:cNvPr id="66" name="TextBox 65">
                <a:extLst>
                  <a:ext uri="{FF2B5EF4-FFF2-40B4-BE49-F238E27FC236}">
                    <a16:creationId xmlns:a16="http://schemas.microsoft.com/office/drawing/2014/main" id="{8FEE34B7-4D3A-4610-BAF8-5D0FD4A4FFC8}"/>
                  </a:ext>
                </a:extLst>
              </p:cNvPr>
              <p:cNvSpPr txBox="1"/>
              <p:nvPr/>
            </p:nvSpPr>
            <p:spPr>
              <a:xfrm>
                <a:off x="9060542" y="4510747"/>
                <a:ext cx="360040"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6</a:t>
                </a:r>
              </a:p>
            </p:txBody>
          </p:sp>
          <p:sp>
            <p:nvSpPr>
              <p:cNvPr id="67" name="TextBox 66">
                <a:extLst>
                  <a:ext uri="{FF2B5EF4-FFF2-40B4-BE49-F238E27FC236}">
                    <a16:creationId xmlns:a16="http://schemas.microsoft.com/office/drawing/2014/main" id="{73A07D4C-F2D5-4DE2-BDE2-6B6D82D586C3}"/>
                  </a:ext>
                </a:extLst>
              </p:cNvPr>
              <p:cNvSpPr txBox="1"/>
              <p:nvPr/>
            </p:nvSpPr>
            <p:spPr>
              <a:xfrm>
                <a:off x="9893989" y="4510747"/>
                <a:ext cx="360040"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12</a:t>
                </a:r>
              </a:p>
            </p:txBody>
          </p:sp>
          <p:sp>
            <p:nvSpPr>
              <p:cNvPr id="68" name="TextBox 67">
                <a:extLst>
                  <a:ext uri="{FF2B5EF4-FFF2-40B4-BE49-F238E27FC236}">
                    <a16:creationId xmlns:a16="http://schemas.microsoft.com/office/drawing/2014/main" id="{33B20E8A-A53E-4C1D-AE02-ECD4DA1DF3AA}"/>
                  </a:ext>
                </a:extLst>
              </p:cNvPr>
              <p:cNvSpPr txBox="1"/>
              <p:nvPr/>
            </p:nvSpPr>
            <p:spPr>
              <a:xfrm>
                <a:off x="11572687" y="4510747"/>
                <a:ext cx="360040"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24</a:t>
                </a:r>
              </a:p>
            </p:txBody>
          </p:sp>
          <p:sp>
            <p:nvSpPr>
              <p:cNvPr id="69" name="TextBox 68">
                <a:extLst>
                  <a:ext uri="{FF2B5EF4-FFF2-40B4-BE49-F238E27FC236}">
                    <a16:creationId xmlns:a16="http://schemas.microsoft.com/office/drawing/2014/main" id="{9FA1F070-8CDD-4A72-A0DD-3D33787890E5}"/>
                  </a:ext>
                </a:extLst>
              </p:cNvPr>
              <p:cNvSpPr txBox="1"/>
              <p:nvPr/>
            </p:nvSpPr>
            <p:spPr>
              <a:xfrm>
                <a:off x="10728847" y="4510747"/>
                <a:ext cx="360040"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18</a:t>
                </a:r>
              </a:p>
            </p:txBody>
          </p:sp>
        </p:grpSp>
        <p:sp>
          <p:nvSpPr>
            <p:cNvPr id="21" name="TextBox 20">
              <a:extLst>
                <a:ext uri="{FF2B5EF4-FFF2-40B4-BE49-F238E27FC236}">
                  <a16:creationId xmlns:a16="http://schemas.microsoft.com/office/drawing/2014/main" id="{EEEA566B-3A55-4D2A-9357-B851BF33FB4A}"/>
                </a:ext>
              </a:extLst>
            </p:cNvPr>
            <p:cNvSpPr txBox="1"/>
            <p:nvPr/>
          </p:nvSpPr>
          <p:spPr>
            <a:xfrm>
              <a:off x="1470363" y="5021169"/>
              <a:ext cx="3451788"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Time (months)</a:t>
              </a:r>
              <a:endParaRPr lang="en-GB" sz="1200" dirty="0">
                <a:solidFill>
                  <a:schemeClr val="tx2"/>
                </a:solidFill>
                <a:ea typeface="Aileron" charset="0"/>
                <a:cs typeface="Aileron" charset="0"/>
              </a:endParaRPr>
            </a:p>
          </p:txBody>
        </p:sp>
        <p:sp>
          <p:nvSpPr>
            <p:cNvPr id="22" name="TextBox 21">
              <a:extLst>
                <a:ext uri="{FF2B5EF4-FFF2-40B4-BE49-F238E27FC236}">
                  <a16:creationId xmlns:a16="http://schemas.microsoft.com/office/drawing/2014/main" id="{3910C946-8C10-49BF-8CAA-8753051566E6}"/>
                </a:ext>
              </a:extLst>
            </p:cNvPr>
            <p:cNvSpPr txBox="1"/>
            <p:nvPr/>
          </p:nvSpPr>
          <p:spPr>
            <a:xfrm rot="16200000">
              <a:off x="48522" y="3839035"/>
              <a:ext cx="1835835" cy="261610"/>
            </a:xfrm>
            <a:prstGeom prst="rect">
              <a:avLst/>
            </a:prstGeom>
            <a:noFill/>
          </p:spPr>
          <p:txBody>
            <a:bodyPr wrap="square" lIns="0" rIns="0" rtlCol="0">
              <a:spAutoFit/>
            </a:bodyPr>
            <a:lstStyle/>
            <a:p>
              <a:pPr algn="ctr"/>
              <a:r>
                <a:rPr lang="en-GB" sz="1100" dirty="0">
                  <a:solidFill>
                    <a:schemeClr val="tx2"/>
                  </a:solidFill>
                  <a:ea typeface="Aileron" charset="0"/>
                  <a:cs typeface="Aileron" charset="0"/>
                </a:rPr>
                <a:t>Progression free survival</a:t>
              </a:r>
            </a:p>
          </p:txBody>
        </p:sp>
        <p:sp>
          <p:nvSpPr>
            <p:cNvPr id="23" name="TextBox 22">
              <a:extLst>
                <a:ext uri="{FF2B5EF4-FFF2-40B4-BE49-F238E27FC236}">
                  <a16:creationId xmlns:a16="http://schemas.microsoft.com/office/drawing/2014/main" id="{D73EE5E3-C08A-44BD-AE89-8A61D9141E27}"/>
                </a:ext>
              </a:extLst>
            </p:cNvPr>
            <p:cNvSpPr txBox="1"/>
            <p:nvPr/>
          </p:nvSpPr>
          <p:spPr>
            <a:xfrm>
              <a:off x="2929905" y="2949445"/>
              <a:ext cx="2055777" cy="400110"/>
            </a:xfrm>
            <a:prstGeom prst="rect">
              <a:avLst/>
            </a:prstGeom>
            <a:noFill/>
          </p:spPr>
          <p:txBody>
            <a:bodyPr wrap="square" rtlCol="0">
              <a:spAutoFit/>
            </a:bodyPr>
            <a:lstStyle/>
            <a:p>
              <a:r>
                <a:rPr lang="en-GB" sz="1000" dirty="0">
                  <a:solidFill>
                    <a:schemeClr val="tx2"/>
                  </a:solidFill>
                  <a:ea typeface="Aileron" charset="0"/>
                  <a:cs typeface="Aileron" charset="0"/>
                </a:rPr>
                <a:t>Median (95% CI), months:</a:t>
              </a:r>
            </a:p>
            <a:p>
              <a:r>
                <a:rPr lang="en-GB" sz="1000" dirty="0">
                  <a:solidFill>
                    <a:schemeClr val="accent5">
                      <a:lumMod val="50000"/>
                    </a:schemeClr>
                  </a:solidFill>
                  <a:ea typeface="Aileron" charset="0"/>
                  <a:cs typeface="Aileron" charset="0"/>
                </a:rPr>
                <a:t>LAN: 16.6 (12.8, 21.9)</a:t>
              </a:r>
            </a:p>
          </p:txBody>
        </p:sp>
        <p:grpSp>
          <p:nvGrpSpPr>
            <p:cNvPr id="24" name="Group 23">
              <a:extLst>
                <a:ext uri="{FF2B5EF4-FFF2-40B4-BE49-F238E27FC236}">
                  <a16:creationId xmlns:a16="http://schemas.microsoft.com/office/drawing/2014/main" id="{5403DC58-68A7-43BE-A561-B76054A604DA}"/>
                </a:ext>
              </a:extLst>
            </p:cNvPr>
            <p:cNvGrpSpPr/>
            <p:nvPr/>
          </p:nvGrpSpPr>
          <p:grpSpPr>
            <a:xfrm>
              <a:off x="955179" y="2898884"/>
              <a:ext cx="536875" cy="2104647"/>
              <a:chOff x="7290114" y="2391648"/>
              <a:chExt cx="536875" cy="1904686"/>
            </a:xfrm>
          </p:grpSpPr>
          <p:grpSp>
            <p:nvGrpSpPr>
              <p:cNvPr id="49" name="Group 48">
                <a:extLst>
                  <a:ext uri="{FF2B5EF4-FFF2-40B4-BE49-F238E27FC236}">
                    <a16:creationId xmlns:a16="http://schemas.microsoft.com/office/drawing/2014/main" id="{D0998D81-E7A9-4574-A25F-578B24A01F7D}"/>
                  </a:ext>
                </a:extLst>
              </p:cNvPr>
              <p:cNvGrpSpPr/>
              <p:nvPr/>
            </p:nvGrpSpPr>
            <p:grpSpPr>
              <a:xfrm>
                <a:off x="7290114" y="2391648"/>
                <a:ext cx="535972" cy="1904686"/>
                <a:chOff x="7775451" y="2816059"/>
                <a:chExt cx="535972" cy="1904686"/>
              </a:xfrm>
            </p:grpSpPr>
            <p:sp>
              <p:nvSpPr>
                <p:cNvPr id="59" name="TextBox 58">
                  <a:extLst>
                    <a:ext uri="{FF2B5EF4-FFF2-40B4-BE49-F238E27FC236}">
                      <a16:creationId xmlns:a16="http://schemas.microsoft.com/office/drawing/2014/main" id="{32FBB1F5-A5D2-48EB-82B0-D10B0F061843}"/>
                    </a:ext>
                  </a:extLst>
                </p:cNvPr>
                <p:cNvSpPr txBox="1"/>
                <p:nvPr/>
              </p:nvSpPr>
              <p:spPr>
                <a:xfrm>
                  <a:off x="7849568" y="4483990"/>
                  <a:ext cx="461665" cy="236755"/>
                </a:xfrm>
                <a:prstGeom prst="rect">
                  <a:avLst/>
                </a:prstGeom>
                <a:noFill/>
              </p:spPr>
              <p:txBody>
                <a:bodyPr wrap="square" rtlCol="0">
                  <a:spAutoFit/>
                </a:bodyPr>
                <a:lstStyle/>
                <a:p>
                  <a:pPr algn="r"/>
                  <a:r>
                    <a:rPr lang="en-GB" sz="1100" dirty="0">
                      <a:solidFill>
                        <a:schemeClr val="tx2"/>
                      </a:solidFill>
                      <a:ea typeface="Aileron" charset="0"/>
                      <a:cs typeface="Aileron" charset="0"/>
                    </a:rPr>
                    <a:t>0%</a:t>
                  </a:r>
                </a:p>
              </p:txBody>
            </p:sp>
            <p:sp>
              <p:nvSpPr>
                <p:cNvPr id="60" name="TextBox 59">
                  <a:extLst>
                    <a:ext uri="{FF2B5EF4-FFF2-40B4-BE49-F238E27FC236}">
                      <a16:creationId xmlns:a16="http://schemas.microsoft.com/office/drawing/2014/main" id="{4D37D4FA-237D-4CA9-87A6-2FA8A534DF79}"/>
                    </a:ext>
                  </a:extLst>
                </p:cNvPr>
                <p:cNvSpPr txBox="1"/>
                <p:nvPr/>
              </p:nvSpPr>
              <p:spPr>
                <a:xfrm>
                  <a:off x="7849568" y="4151872"/>
                  <a:ext cx="461665" cy="236755"/>
                </a:xfrm>
                <a:prstGeom prst="rect">
                  <a:avLst/>
                </a:prstGeom>
                <a:noFill/>
              </p:spPr>
              <p:txBody>
                <a:bodyPr wrap="square" rtlCol="0">
                  <a:spAutoFit/>
                </a:bodyPr>
                <a:lstStyle/>
                <a:p>
                  <a:pPr algn="r"/>
                  <a:r>
                    <a:rPr lang="en-GB" sz="1100" dirty="0">
                      <a:solidFill>
                        <a:schemeClr val="tx2"/>
                      </a:solidFill>
                      <a:ea typeface="Aileron" charset="0"/>
                      <a:cs typeface="Aileron" charset="0"/>
                    </a:rPr>
                    <a:t>20%</a:t>
                  </a:r>
                </a:p>
              </p:txBody>
            </p:sp>
            <p:sp>
              <p:nvSpPr>
                <p:cNvPr id="61" name="TextBox 60">
                  <a:extLst>
                    <a:ext uri="{FF2B5EF4-FFF2-40B4-BE49-F238E27FC236}">
                      <a16:creationId xmlns:a16="http://schemas.microsoft.com/office/drawing/2014/main" id="{552B290B-99D8-4CA9-823A-35CDB4276A7E}"/>
                    </a:ext>
                  </a:extLst>
                </p:cNvPr>
                <p:cNvSpPr txBox="1"/>
                <p:nvPr/>
              </p:nvSpPr>
              <p:spPr>
                <a:xfrm>
                  <a:off x="7849568" y="3491427"/>
                  <a:ext cx="461665" cy="236755"/>
                </a:xfrm>
                <a:prstGeom prst="rect">
                  <a:avLst/>
                </a:prstGeom>
                <a:noFill/>
              </p:spPr>
              <p:txBody>
                <a:bodyPr wrap="square" rtlCol="0">
                  <a:spAutoFit/>
                </a:bodyPr>
                <a:lstStyle/>
                <a:p>
                  <a:pPr algn="r"/>
                  <a:r>
                    <a:rPr lang="en-GB" sz="1100" dirty="0">
                      <a:solidFill>
                        <a:schemeClr val="tx2"/>
                      </a:solidFill>
                      <a:ea typeface="Aileron" charset="0"/>
                      <a:cs typeface="Aileron" charset="0"/>
                    </a:rPr>
                    <a:t>60%</a:t>
                  </a:r>
                </a:p>
              </p:txBody>
            </p:sp>
            <p:sp>
              <p:nvSpPr>
                <p:cNvPr id="62" name="TextBox 61">
                  <a:extLst>
                    <a:ext uri="{FF2B5EF4-FFF2-40B4-BE49-F238E27FC236}">
                      <a16:creationId xmlns:a16="http://schemas.microsoft.com/office/drawing/2014/main" id="{42AD933D-E6A6-4A69-8277-D110767455C2}"/>
                    </a:ext>
                  </a:extLst>
                </p:cNvPr>
                <p:cNvSpPr txBox="1"/>
                <p:nvPr/>
              </p:nvSpPr>
              <p:spPr>
                <a:xfrm>
                  <a:off x="7849568" y="3161633"/>
                  <a:ext cx="461665" cy="236755"/>
                </a:xfrm>
                <a:prstGeom prst="rect">
                  <a:avLst/>
                </a:prstGeom>
                <a:noFill/>
              </p:spPr>
              <p:txBody>
                <a:bodyPr wrap="square" rtlCol="0">
                  <a:spAutoFit/>
                </a:bodyPr>
                <a:lstStyle/>
                <a:p>
                  <a:pPr algn="r"/>
                  <a:r>
                    <a:rPr lang="en-GB" sz="1100" dirty="0">
                      <a:solidFill>
                        <a:schemeClr val="tx2"/>
                      </a:solidFill>
                      <a:ea typeface="Aileron" charset="0"/>
                      <a:cs typeface="Aileron" charset="0"/>
                    </a:rPr>
                    <a:t>80%</a:t>
                  </a:r>
                </a:p>
              </p:txBody>
            </p:sp>
            <p:sp>
              <p:nvSpPr>
                <p:cNvPr id="63" name="TextBox 62">
                  <a:extLst>
                    <a:ext uri="{FF2B5EF4-FFF2-40B4-BE49-F238E27FC236}">
                      <a16:creationId xmlns:a16="http://schemas.microsoft.com/office/drawing/2014/main" id="{11E8D8A5-D571-42B4-ACC2-67A96DE0CB96}"/>
                    </a:ext>
                  </a:extLst>
                </p:cNvPr>
                <p:cNvSpPr txBox="1"/>
                <p:nvPr/>
              </p:nvSpPr>
              <p:spPr>
                <a:xfrm>
                  <a:off x="7775451" y="2816059"/>
                  <a:ext cx="535782" cy="236755"/>
                </a:xfrm>
                <a:prstGeom prst="rect">
                  <a:avLst/>
                </a:prstGeom>
                <a:noFill/>
              </p:spPr>
              <p:txBody>
                <a:bodyPr wrap="square" rtlCol="0">
                  <a:spAutoFit/>
                </a:bodyPr>
                <a:lstStyle/>
                <a:p>
                  <a:pPr algn="r"/>
                  <a:r>
                    <a:rPr lang="en-GB" sz="1100" dirty="0">
                      <a:solidFill>
                        <a:schemeClr val="tx2"/>
                      </a:solidFill>
                      <a:ea typeface="Aileron" charset="0"/>
                      <a:cs typeface="Aileron" charset="0"/>
                    </a:rPr>
                    <a:t>100%</a:t>
                  </a:r>
                </a:p>
              </p:txBody>
            </p:sp>
            <p:sp>
              <p:nvSpPr>
                <p:cNvPr id="64" name="TextBox 63">
                  <a:extLst>
                    <a:ext uri="{FF2B5EF4-FFF2-40B4-BE49-F238E27FC236}">
                      <a16:creationId xmlns:a16="http://schemas.microsoft.com/office/drawing/2014/main" id="{468C50C5-FD3F-4EE8-907A-C21B3E1672AB}"/>
                    </a:ext>
                  </a:extLst>
                </p:cNvPr>
                <p:cNvSpPr txBox="1"/>
                <p:nvPr/>
              </p:nvSpPr>
              <p:spPr>
                <a:xfrm>
                  <a:off x="7849758" y="3825413"/>
                  <a:ext cx="461665" cy="236755"/>
                </a:xfrm>
                <a:prstGeom prst="rect">
                  <a:avLst/>
                </a:prstGeom>
                <a:noFill/>
              </p:spPr>
              <p:txBody>
                <a:bodyPr wrap="square" rtlCol="0">
                  <a:spAutoFit/>
                </a:bodyPr>
                <a:lstStyle/>
                <a:p>
                  <a:pPr algn="r"/>
                  <a:r>
                    <a:rPr lang="en-GB" sz="1100" dirty="0">
                      <a:solidFill>
                        <a:schemeClr val="tx2"/>
                      </a:solidFill>
                      <a:ea typeface="Aileron" charset="0"/>
                      <a:cs typeface="Aileron" charset="0"/>
                    </a:rPr>
                    <a:t>40%</a:t>
                  </a:r>
                </a:p>
              </p:txBody>
            </p:sp>
          </p:grpSp>
          <p:grpSp>
            <p:nvGrpSpPr>
              <p:cNvPr id="50" name="Group 49">
                <a:extLst>
                  <a:ext uri="{FF2B5EF4-FFF2-40B4-BE49-F238E27FC236}">
                    <a16:creationId xmlns:a16="http://schemas.microsoft.com/office/drawing/2014/main" id="{8D615ED7-BB1A-4467-BE6D-13360E8CFEF1}"/>
                  </a:ext>
                </a:extLst>
              </p:cNvPr>
              <p:cNvGrpSpPr/>
              <p:nvPr/>
            </p:nvGrpSpPr>
            <p:grpSpPr>
              <a:xfrm>
                <a:off x="7772799" y="2520850"/>
                <a:ext cx="54190" cy="1685242"/>
                <a:chOff x="7772799" y="2520850"/>
                <a:chExt cx="54190" cy="1685242"/>
              </a:xfrm>
            </p:grpSpPr>
            <p:cxnSp>
              <p:nvCxnSpPr>
                <p:cNvPr id="51" name="Straight Connector 50">
                  <a:extLst>
                    <a:ext uri="{FF2B5EF4-FFF2-40B4-BE49-F238E27FC236}">
                      <a16:creationId xmlns:a16="http://schemas.microsoft.com/office/drawing/2014/main" id="{15C10E57-3B9D-404E-A67A-77BC4B9BA1A4}"/>
                    </a:ext>
                  </a:extLst>
                </p:cNvPr>
                <p:cNvCxnSpPr>
                  <a:cxnSpLocks/>
                </p:cNvCxnSpPr>
                <p:nvPr/>
              </p:nvCxnSpPr>
              <p:spPr>
                <a:xfrm>
                  <a:off x="7825896" y="2520850"/>
                  <a:ext cx="0" cy="168524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2" name="Group 51">
                  <a:extLst>
                    <a:ext uri="{FF2B5EF4-FFF2-40B4-BE49-F238E27FC236}">
                      <a16:creationId xmlns:a16="http://schemas.microsoft.com/office/drawing/2014/main" id="{73AB8BB0-8FD1-4338-87CE-E233366813ED}"/>
                    </a:ext>
                  </a:extLst>
                </p:cNvPr>
                <p:cNvGrpSpPr/>
                <p:nvPr/>
              </p:nvGrpSpPr>
              <p:grpSpPr>
                <a:xfrm>
                  <a:off x="7772799" y="2530147"/>
                  <a:ext cx="54190" cy="1667940"/>
                  <a:chOff x="8260756" y="2954558"/>
                  <a:chExt cx="54190" cy="1667940"/>
                </a:xfrm>
              </p:grpSpPr>
              <p:cxnSp>
                <p:nvCxnSpPr>
                  <p:cNvPr id="53" name="Straight Connector 52">
                    <a:extLst>
                      <a:ext uri="{FF2B5EF4-FFF2-40B4-BE49-F238E27FC236}">
                        <a16:creationId xmlns:a16="http://schemas.microsoft.com/office/drawing/2014/main" id="{5D2A0404-4C8D-429A-8946-4D572FE65F3C}"/>
                      </a:ext>
                    </a:extLst>
                  </p:cNvPr>
                  <p:cNvCxnSpPr>
                    <a:cxnSpLocks/>
                  </p:cNvCxnSpPr>
                  <p:nvPr/>
                </p:nvCxnSpPr>
                <p:spPr>
                  <a:xfrm flipH="1">
                    <a:off x="8260756" y="4622498"/>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7960A5E5-2C89-4CE8-A48A-397EA0EDE325}"/>
                      </a:ext>
                    </a:extLst>
                  </p:cNvPr>
                  <p:cNvCxnSpPr>
                    <a:cxnSpLocks/>
                  </p:cNvCxnSpPr>
                  <p:nvPr/>
                </p:nvCxnSpPr>
                <p:spPr>
                  <a:xfrm flipH="1">
                    <a:off x="8260756" y="4290372"/>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2F686C9B-9E68-4C6B-9BFA-916034D549BF}"/>
                      </a:ext>
                    </a:extLst>
                  </p:cNvPr>
                  <p:cNvCxnSpPr>
                    <a:cxnSpLocks/>
                  </p:cNvCxnSpPr>
                  <p:nvPr/>
                </p:nvCxnSpPr>
                <p:spPr>
                  <a:xfrm flipH="1">
                    <a:off x="8260756" y="3629926"/>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844B15AD-66C3-444C-8B04-29B15EA0ED3E}"/>
                      </a:ext>
                    </a:extLst>
                  </p:cNvPr>
                  <p:cNvCxnSpPr>
                    <a:cxnSpLocks/>
                  </p:cNvCxnSpPr>
                  <p:nvPr/>
                </p:nvCxnSpPr>
                <p:spPr>
                  <a:xfrm flipH="1">
                    <a:off x="8260756" y="3300131"/>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7F18D7CA-5555-41F9-A491-858D0C165924}"/>
                      </a:ext>
                    </a:extLst>
                  </p:cNvPr>
                  <p:cNvCxnSpPr>
                    <a:cxnSpLocks/>
                  </p:cNvCxnSpPr>
                  <p:nvPr/>
                </p:nvCxnSpPr>
                <p:spPr>
                  <a:xfrm flipH="1">
                    <a:off x="8260756" y="2954558"/>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329899AA-BBB7-48A7-94C4-674A0AD85CF6}"/>
                      </a:ext>
                    </a:extLst>
                  </p:cNvPr>
                  <p:cNvCxnSpPr>
                    <a:cxnSpLocks/>
                  </p:cNvCxnSpPr>
                  <p:nvPr/>
                </p:nvCxnSpPr>
                <p:spPr>
                  <a:xfrm flipH="1">
                    <a:off x="8260946" y="3963915"/>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25" name="Group 24">
              <a:extLst>
                <a:ext uri="{FF2B5EF4-FFF2-40B4-BE49-F238E27FC236}">
                  <a16:creationId xmlns:a16="http://schemas.microsoft.com/office/drawing/2014/main" id="{BB552E7E-0BEB-4592-943C-0C09597C6D1F}"/>
                </a:ext>
              </a:extLst>
            </p:cNvPr>
            <p:cNvGrpSpPr/>
            <p:nvPr/>
          </p:nvGrpSpPr>
          <p:grpSpPr>
            <a:xfrm>
              <a:off x="1466151" y="4894002"/>
              <a:ext cx="3456000" cy="54000"/>
              <a:chOff x="8416704" y="4121093"/>
              <a:chExt cx="2412000" cy="54000"/>
            </a:xfrm>
          </p:grpSpPr>
          <p:cxnSp>
            <p:nvCxnSpPr>
              <p:cNvPr id="42" name="Straight Connector 41">
                <a:extLst>
                  <a:ext uri="{FF2B5EF4-FFF2-40B4-BE49-F238E27FC236}">
                    <a16:creationId xmlns:a16="http://schemas.microsoft.com/office/drawing/2014/main" id="{B29E1DD4-CA17-4058-A8FE-42063CDD394D}"/>
                  </a:ext>
                </a:extLst>
              </p:cNvPr>
              <p:cNvCxnSpPr>
                <a:cxnSpLocks/>
              </p:cNvCxnSpPr>
              <p:nvPr/>
            </p:nvCxnSpPr>
            <p:spPr>
              <a:xfrm flipH="1">
                <a:off x="8416704" y="4122083"/>
                <a:ext cx="241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9149FC57-FD37-4D75-87AA-8EBA290CCE27}"/>
                  </a:ext>
                </a:extLst>
              </p:cNvPr>
              <p:cNvGrpSpPr/>
              <p:nvPr/>
            </p:nvGrpSpPr>
            <p:grpSpPr>
              <a:xfrm>
                <a:off x="8492097" y="4121093"/>
                <a:ext cx="2330441" cy="54000"/>
                <a:chOff x="8379558" y="4545504"/>
                <a:chExt cx="2330441" cy="54000"/>
              </a:xfrm>
            </p:grpSpPr>
            <p:cxnSp>
              <p:nvCxnSpPr>
                <p:cNvPr id="44" name="Straight Connector 43">
                  <a:extLst>
                    <a:ext uri="{FF2B5EF4-FFF2-40B4-BE49-F238E27FC236}">
                      <a16:creationId xmlns:a16="http://schemas.microsoft.com/office/drawing/2014/main" id="{FDC67542-14EA-49CD-BD4A-215C255226D8}"/>
                    </a:ext>
                  </a:extLst>
                </p:cNvPr>
                <p:cNvCxnSpPr>
                  <a:cxnSpLocks/>
                </p:cNvCxnSpPr>
                <p:nvPr/>
              </p:nvCxnSpPr>
              <p:spPr>
                <a:xfrm rot="5400000" flipH="1">
                  <a:off x="8352558" y="4572504"/>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DCB92D73-D0FC-4190-9B30-F3C627E3497A}"/>
                    </a:ext>
                  </a:extLst>
                </p:cNvPr>
                <p:cNvCxnSpPr>
                  <a:cxnSpLocks/>
                </p:cNvCxnSpPr>
                <p:nvPr/>
              </p:nvCxnSpPr>
              <p:spPr>
                <a:xfrm rot="5400000" flipH="1">
                  <a:off x="8924930" y="4572504"/>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F312042-A305-448F-A58C-4B2B1318998B}"/>
                    </a:ext>
                  </a:extLst>
                </p:cNvPr>
                <p:cNvCxnSpPr>
                  <a:cxnSpLocks/>
                </p:cNvCxnSpPr>
                <p:nvPr/>
              </p:nvCxnSpPr>
              <p:spPr>
                <a:xfrm rot="5400000" flipH="1">
                  <a:off x="10091570" y="4572504"/>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D41A5742-CA2A-467A-9250-374896D66B0F}"/>
                    </a:ext>
                  </a:extLst>
                </p:cNvPr>
                <p:cNvCxnSpPr>
                  <a:cxnSpLocks/>
                </p:cNvCxnSpPr>
                <p:nvPr/>
              </p:nvCxnSpPr>
              <p:spPr>
                <a:xfrm rot="5400000" flipH="1">
                  <a:off x="9513406" y="4572504"/>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77795D6E-0866-4120-B23A-3774D89C5FA8}"/>
                    </a:ext>
                  </a:extLst>
                </p:cNvPr>
                <p:cNvCxnSpPr>
                  <a:cxnSpLocks/>
                </p:cNvCxnSpPr>
                <p:nvPr/>
              </p:nvCxnSpPr>
              <p:spPr>
                <a:xfrm rot="5400000" flipH="1">
                  <a:off x="10682999" y="4572504"/>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117" name="Group 116">
              <a:extLst>
                <a:ext uri="{FF2B5EF4-FFF2-40B4-BE49-F238E27FC236}">
                  <a16:creationId xmlns:a16="http://schemas.microsoft.com/office/drawing/2014/main" id="{C45FE12E-B0A5-4366-A9E9-E506CDB9F528}"/>
                </a:ext>
              </a:extLst>
            </p:cNvPr>
            <p:cNvGrpSpPr/>
            <p:nvPr/>
          </p:nvGrpSpPr>
          <p:grpSpPr>
            <a:xfrm>
              <a:off x="1537207" y="3023528"/>
              <a:ext cx="3194838" cy="1250314"/>
              <a:chOff x="1537207" y="3023528"/>
              <a:chExt cx="3194838" cy="1250314"/>
            </a:xfrm>
          </p:grpSpPr>
          <p:sp>
            <p:nvSpPr>
              <p:cNvPr id="82" name="Freeform: Shape 81">
                <a:extLst>
                  <a:ext uri="{FF2B5EF4-FFF2-40B4-BE49-F238E27FC236}">
                    <a16:creationId xmlns:a16="http://schemas.microsoft.com/office/drawing/2014/main" id="{F9A8CAC8-4071-4F86-863F-16FA8B236A58}"/>
                  </a:ext>
                </a:extLst>
              </p:cNvPr>
              <p:cNvSpPr/>
              <p:nvPr/>
            </p:nvSpPr>
            <p:spPr>
              <a:xfrm>
                <a:off x="4694159" y="4198690"/>
                <a:ext cx="12713" cy="75152"/>
              </a:xfrm>
              <a:custGeom>
                <a:avLst/>
                <a:gdLst>
                  <a:gd name="connsiteX0" fmla="*/ 0 w 12713"/>
                  <a:gd name="connsiteY0" fmla="*/ 0 h 75152"/>
                  <a:gd name="connsiteX1" fmla="*/ 0 w 12713"/>
                  <a:gd name="connsiteY1" fmla="*/ 75153 h 75152"/>
                </a:gdLst>
                <a:ahLst/>
                <a:cxnLst>
                  <a:cxn ang="0">
                    <a:pos x="connsiteX0" y="connsiteY0"/>
                  </a:cxn>
                  <a:cxn ang="0">
                    <a:pos x="connsiteX1" y="connsiteY1"/>
                  </a:cxn>
                </a:cxnLst>
                <a:rect l="l" t="t" r="r" b="b"/>
                <a:pathLst>
                  <a:path w="12713" h="75152">
                    <a:moveTo>
                      <a:pt x="0" y="0"/>
                    </a:moveTo>
                    <a:lnTo>
                      <a:pt x="0" y="75153"/>
                    </a:lnTo>
                  </a:path>
                </a:pathLst>
              </a:custGeom>
              <a:ln w="19050" cap="flat">
                <a:solidFill>
                  <a:schemeClr val="accent5">
                    <a:lumMod val="50000"/>
                  </a:schemeClr>
                </a:solidFill>
                <a:prstDash val="solid"/>
                <a:miter/>
              </a:ln>
            </p:spPr>
            <p:txBody>
              <a:bodyPr rtlCol="0" anchor="ctr"/>
              <a:lstStyle/>
              <a:p>
                <a:endParaRPr lang="en-GB" dirty="0"/>
              </a:p>
            </p:txBody>
          </p:sp>
          <p:sp>
            <p:nvSpPr>
              <p:cNvPr id="83" name="Freeform: Shape 82">
                <a:extLst>
                  <a:ext uri="{FF2B5EF4-FFF2-40B4-BE49-F238E27FC236}">
                    <a16:creationId xmlns:a16="http://schemas.microsoft.com/office/drawing/2014/main" id="{488D79C1-B959-439F-8009-D0BAE2CFEE5F}"/>
                  </a:ext>
                </a:extLst>
              </p:cNvPr>
              <p:cNvSpPr/>
              <p:nvPr/>
            </p:nvSpPr>
            <p:spPr>
              <a:xfrm>
                <a:off x="4656399" y="4236266"/>
                <a:ext cx="75646" cy="12609"/>
              </a:xfrm>
              <a:custGeom>
                <a:avLst/>
                <a:gdLst>
                  <a:gd name="connsiteX0" fmla="*/ 0 w 75646"/>
                  <a:gd name="connsiteY0" fmla="*/ 0 h 12609"/>
                  <a:gd name="connsiteX1" fmla="*/ 75647 w 75646"/>
                  <a:gd name="connsiteY1" fmla="*/ 0 h 12609"/>
                </a:gdLst>
                <a:ahLst/>
                <a:cxnLst>
                  <a:cxn ang="0">
                    <a:pos x="connsiteX0" y="connsiteY0"/>
                  </a:cxn>
                  <a:cxn ang="0">
                    <a:pos x="connsiteX1" y="connsiteY1"/>
                  </a:cxn>
                </a:cxnLst>
                <a:rect l="l" t="t" r="r" b="b"/>
                <a:pathLst>
                  <a:path w="75646" h="12609">
                    <a:moveTo>
                      <a:pt x="0" y="0"/>
                    </a:moveTo>
                    <a:lnTo>
                      <a:pt x="75647" y="0"/>
                    </a:lnTo>
                  </a:path>
                </a:pathLst>
              </a:custGeom>
              <a:ln w="19050" cap="flat">
                <a:solidFill>
                  <a:schemeClr val="accent5">
                    <a:lumMod val="50000"/>
                  </a:schemeClr>
                </a:solidFill>
                <a:prstDash val="solid"/>
                <a:miter/>
              </a:ln>
            </p:spPr>
            <p:txBody>
              <a:bodyPr rtlCol="0" anchor="ctr"/>
              <a:lstStyle/>
              <a:p>
                <a:endParaRPr lang="en-GB" dirty="0"/>
              </a:p>
            </p:txBody>
          </p:sp>
          <p:sp>
            <p:nvSpPr>
              <p:cNvPr id="84" name="Freeform: Shape 83">
                <a:extLst>
                  <a:ext uri="{FF2B5EF4-FFF2-40B4-BE49-F238E27FC236}">
                    <a16:creationId xmlns:a16="http://schemas.microsoft.com/office/drawing/2014/main" id="{E7D97536-51F3-4CCC-9765-5388299B2837}"/>
                  </a:ext>
                </a:extLst>
              </p:cNvPr>
              <p:cNvSpPr/>
              <p:nvPr/>
            </p:nvSpPr>
            <p:spPr>
              <a:xfrm>
                <a:off x="4651441" y="4198690"/>
                <a:ext cx="12713" cy="75152"/>
              </a:xfrm>
              <a:custGeom>
                <a:avLst/>
                <a:gdLst>
                  <a:gd name="connsiteX0" fmla="*/ 0 w 12713"/>
                  <a:gd name="connsiteY0" fmla="*/ 0 h 75152"/>
                  <a:gd name="connsiteX1" fmla="*/ 0 w 12713"/>
                  <a:gd name="connsiteY1" fmla="*/ 75153 h 75152"/>
                </a:gdLst>
                <a:ahLst/>
                <a:cxnLst>
                  <a:cxn ang="0">
                    <a:pos x="connsiteX0" y="connsiteY0"/>
                  </a:cxn>
                  <a:cxn ang="0">
                    <a:pos x="connsiteX1" y="connsiteY1"/>
                  </a:cxn>
                </a:cxnLst>
                <a:rect l="l" t="t" r="r" b="b"/>
                <a:pathLst>
                  <a:path w="12713" h="75152">
                    <a:moveTo>
                      <a:pt x="0" y="0"/>
                    </a:moveTo>
                    <a:lnTo>
                      <a:pt x="0" y="75153"/>
                    </a:lnTo>
                  </a:path>
                </a:pathLst>
              </a:custGeom>
              <a:ln w="19050" cap="flat">
                <a:solidFill>
                  <a:schemeClr val="accent5">
                    <a:lumMod val="50000"/>
                  </a:schemeClr>
                </a:solidFill>
                <a:prstDash val="solid"/>
                <a:miter/>
              </a:ln>
            </p:spPr>
            <p:txBody>
              <a:bodyPr rtlCol="0" anchor="ctr"/>
              <a:lstStyle/>
              <a:p>
                <a:endParaRPr lang="en-GB" dirty="0"/>
              </a:p>
            </p:txBody>
          </p:sp>
          <p:sp>
            <p:nvSpPr>
              <p:cNvPr id="85" name="Freeform: Shape 84">
                <a:extLst>
                  <a:ext uri="{FF2B5EF4-FFF2-40B4-BE49-F238E27FC236}">
                    <a16:creationId xmlns:a16="http://schemas.microsoft.com/office/drawing/2014/main" id="{B73E84B1-F65F-4450-8561-8A0673337326}"/>
                  </a:ext>
                </a:extLst>
              </p:cNvPr>
              <p:cNvSpPr/>
              <p:nvPr/>
            </p:nvSpPr>
            <p:spPr>
              <a:xfrm>
                <a:off x="4613554" y="4236266"/>
                <a:ext cx="75773" cy="12609"/>
              </a:xfrm>
              <a:custGeom>
                <a:avLst/>
                <a:gdLst>
                  <a:gd name="connsiteX0" fmla="*/ 0 w 75773"/>
                  <a:gd name="connsiteY0" fmla="*/ 0 h 12609"/>
                  <a:gd name="connsiteX1" fmla="*/ 75774 w 75773"/>
                  <a:gd name="connsiteY1" fmla="*/ 0 h 12609"/>
                </a:gdLst>
                <a:ahLst/>
                <a:cxnLst>
                  <a:cxn ang="0">
                    <a:pos x="connsiteX0" y="connsiteY0"/>
                  </a:cxn>
                  <a:cxn ang="0">
                    <a:pos x="connsiteX1" y="connsiteY1"/>
                  </a:cxn>
                </a:cxnLst>
                <a:rect l="l" t="t" r="r" b="b"/>
                <a:pathLst>
                  <a:path w="75773" h="12609">
                    <a:moveTo>
                      <a:pt x="0" y="0"/>
                    </a:moveTo>
                    <a:lnTo>
                      <a:pt x="75774" y="0"/>
                    </a:lnTo>
                  </a:path>
                </a:pathLst>
              </a:custGeom>
              <a:ln w="19050" cap="flat">
                <a:solidFill>
                  <a:schemeClr val="accent5">
                    <a:lumMod val="50000"/>
                  </a:schemeClr>
                </a:solidFill>
                <a:prstDash val="solid"/>
                <a:miter/>
              </a:ln>
            </p:spPr>
            <p:txBody>
              <a:bodyPr rtlCol="0" anchor="ctr"/>
              <a:lstStyle/>
              <a:p>
                <a:endParaRPr lang="en-GB" dirty="0"/>
              </a:p>
            </p:txBody>
          </p:sp>
          <p:grpSp>
            <p:nvGrpSpPr>
              <p:cNvPr id="115" name="Group 114">
                <a:extLst>
                  <a:ext uri="{FF2B5EF4-FFF2-40B4-BE49-F238E27FC236}">
                    <a16:creationId xmlns:a16="http://schemas.microsoft.com/office/drawing/2014/main" id="{67839E17-25A7-43AE-A90B-0DADBE3A8B54}"/>
                  </a:ext>
                </a:extLst>
              </p:cNvPr>
              <p:cNvGrpSpPr/>
              <p:nvPr/>
            </p:nvGrpSpPr>
            <p:grpSpPr>
              <a:xfrm>
                <a:off x="4596899" y="4132915"/>
                <a:ext cx="75646" cy="75026"/>
                <a:chOff x="4596899" y="4128581"/>
                <a:chExt cx="75646" cy="75026"/>
              </a:xfrm>
            </p:grpSpPr>
            <p:sp>
              <p:nvSpPr>
                <p:cNvPr id="86" name="Freeform: Shape 85">
                  <a:extLst>
                    <a:ext uri="{FF2B5EF4-FFF2-40B4-BE49-F238E27FC236}">
                      <a16:creationId xmlns:a16="http://schemas.microsoft.com/office/drawing/2014/main" id="{B08BE955-C2DB-495F-9ACD-A4588175146B}"/>
                    </a:ext>
                  </a:extLst>
                </p:cNvPr>
                <p:cNvSpPr/>
                <p:nvPr/>
              </p:nvSpPr>
              <p:spPr>
                <a:xfrm>
                  <a:off x="4634786" y="4128581"/>
                  <a:ext cx="12713" cy="75026"/>
                </a:xfrm>
                <a:custGeom>
                  <a:avLst/>
                  <a:gdLst>
                    <a:gd name="connsiteX0" fmla="*/ 0 w 12713"/>
                    <a:gd name="connsiteY0" fmla="*/ 0 h 75026"/>
                    <a:gd name="connsiteX1" fmla="*/ 0 w 12713"/>
                    <a:gd name="connsiteY1" fmla="*/ 75027 h 75026"/>
                  </a:gdLst>
                  <a:ahLst/>
                  <a:cxnLst>
                    <a:cxn ang="0">
                      <a:pos x="connsiteX0" y="connsiteY0"/>
                    </a:cxn>
                    <a:cxn ang="0">
                      <a:pos x="connsiteX1" y="connsiteY1"/>
                    </a:cxn>
                  </a:cxnLst>
                  <a:rect l="l" t="t" r="r" b="b"/>
                  <a:pathLst>
                    <a:path w="12713" h="75026">
                      <a:moveTo>
                        <a:pt x="0" y="0"/>
                      </a:moveTo>
                      <a:lnTo>
                        <a:pt x="0" y="75027"/>
                      </a:lnTo>
                    </a:path>
                  </a:pathLst>
                </a:custGeom>
                <a:ln w="19050" cap="flat">
                  <a:solidFill>
                    <a:schemeClr val="accent5">
                      <a:lumMod val="50000"/>
                    </a:schemeClr>
                  </a:solidFill>
                  <a:prstDash val="solid"/>
                  <a:miter/>
                </a:ln>
              </p:spPr>
              <p:txBody>
                <a:bodyPr rtlCol="0" anchor="ctr"/>
                <a:lstStyle/>
                <a:p>
                  <a:endParaRPr lang="en-GB" dirty="0"/>
                </a:p>
              </p:txBody>
            </p:sp>
            <p:sp>
              <p:nvSpPr>
                <p:cNvPr id="87" name="Freeform: Shape 86">
                  <a:extLst>
                    <a:ext uri="{FF2B5EF4-FFF2-40B4-BE49-F238E27FC236}">
                      <a16:creationId xmlns:a16="http://schemas.microsoft.com/office/drawing/2014/main" id="{2E2A6433-2C50-4480-A2E9-C9D8F90DC000}"/>
                    </a:ext>
                  </a:extLst>
                </p:cNvPr>
                <p:cNvSpPr/>
                <p:nvPr/>
              </p:nvSpPr>
              <p:spPr>
                <a:xfrm>
                  <a:off x="4596899" y="4166157"/>
                  <a:ext cx="75646" cy="12609"/>
                </a:xfrm>
                <a:custGeom>
                  <a:avLst/>
                  <a:gdLst>
                    <a:gd name="connsiteX0" fmla="*/ 0 w 75646"/>
                    <a:gd name="connsiteY0" fmla="*/ 0 h 12609"/>
                    <a:gd name="connsiteX1" fmla="*/ 75647 w 75646"/>
                    <a:gd name="connsiteY1" fmla="*/ 0 h 12609"/>
                  </a:gdLst>
                  <a:ahLst/>
                  <a:cxnLst>
                    <a:cxn ang="0">
                      <a:pos x="connsiteX0" y="connsiteY0"/>
                    </a:cxn>
                    <a:cxn ang="0">
                      <a:pos x="connsiteX1" y="connsiteY1"/>
                    </a:cxn>
                  </a:cxnLst>
                  <a:rect l="l" t="t" r="r" b="b"/>
                  <a:pathLst>
                    <a:path w="75646" h="12609">
                      <a:moveTo>
                        <a:pt x="0" y="0"/>
                      </a:moveTo>
                      <a:lnTo>
                        <a:pt x="75647" y="0"/>
                      </a:lnTo>
                    </a:path>
                  </a:pathLst>
                </a:custGeom>
                <a:ln w="19050" cap="flat">
                  <a:solidFill>
                    <a:schemeClr val="accent5">
                      <a:lumMod val="50000"/>
                    </a:schemeClr>
                  </a:solidFill>
                  <a:prstDash val="solid"/>
                  <a:miter/>
                </a:ln>
              </p:spPr>
              <p:txBody>
                <a:bodyPr rtlCol="0" anchor="ctr"/>
                <a:lstStyle/>
                <a:p>
                  <a:endParaRPr lang="en-GB" dirty="0"/>
                </a:p>
              </p:txBody>
            </p:sp>
          </p:grpSp>
          <p:grpSp>
            <p:nvGrpSpPr>
              <p:cNvPr id="116" name="Group 115">
                <a:extLst>
                  <a:ext uri="{FF2B5EF4-FFF2-40B4-BE49-F238E27FC236}">
                    <a16:creationId xmlns:a16="http://schemas.microsoft.com/office/drawing/2014/main" id="{F7AD47FE-2C4B-430F-865E-777DD7F4F986}"/>
                  </a:ext>
                </a:extLst>
              </p:cNvPr>
              <p:cNvGrpSpPr/>
              <p:nvPr/>
            </p:nvGrpSpPr>
            <p:grpSpPr>
              <a:xfrm>
                <a:off x="4243711" y="4132915"/>
                <a:ext cx="196426" cy="75026"/>
                <a:chOff x="4243711" y="4128581"/>
                <a:chExt cx="196426" cy="75026"/>
              </a:xfrm>
            </p:grpSpPr>
            <p:sp>
              <p:nvSpPr>
                <p:cNvPr id="88" name="Freeform: Shape 87">
                  <a:extLst>
                    <a:ext uri="{FF2B5EF4-FFF2-40B4-BE49-F238E27FC236}">
                      <a16:creationId xmlns:a16="http://schemas.microsoft.com/office/drawing/2014/main" id="{A796041E-E1AE-4318-89E3-3C12498C4306}"/>
                    </a:ext>
                  </a:extLst>
                </p:cNvPr>
                <p:cNvSpPr/>
                <p:nvPr/>
              </p:nvSpPr>
              <p:spPr>
                <a:xfrm>
                  <a:off x="4402251" y="4128581"/>
                  <a:ext cx="12713" cy="75026"/>
                </a:xfrm>
                <a:custGeom>
                  <a:avLst/>
                  <a:gdLst>
                    <a:gd name="connsiteX0" fmla="*/ 0 w 12713"/>
                    <a:gd name="connsiteY0" fmla="*/ 0 h 75026"/>
                    <a:gd name="connsiteX1" fmla="*/ 0 w 12713"/>
                    <a:gd name="connsiteY1" fmla="*/ 75027 h 75026"/>
                  </a:gdLst>
                  <a:ahLst/>
                  <a:cxnLst>
                    <a:cxn ang="0">
                      <a:pos x="connsiteX0" y="connsiteY0"/>
                    </a:cxn>
                    <a:cxn ang="0">
                      <a:pos x="connsiteX1" y="connsiteY1"/>
                    </a:cxn>
                  </a:cxnLst>
                  <a:rect l="l" t="t" r="r" b="b"/>
                  <a:pathLst>
                    <a:path w="12713" h="75026">
                      <a:moveTo>
                        <a:pt x="0" y="0"/>
                      </a:moveTo>
                      <a:lnTo>
                        <a:pt x="0" y="75027"/>
                      </a:lnTo>
                    </a:path>
                  </a:pathLst>
                </a:custGeom>
                <a:ln w="19050" cap="flat">
                  <a:solidFill>
                    <a:schemeClr val="accent5">
                      <a:lumMod val="50000"/>
                    </a:schemeClr>
                  </a:solidFill>
                  <a:prstDash val="solid"/>
                  <a:miter/>
                </a:ln>
              </p:spPr>
              <p:txBody>
                <a:bodyPr rtlCol="0" anchor="ctr"/>
                <a:lstStyle/>
                <a:p>
                  <a:endParaRPr lang="en-GB" dirty="0"/>
                </a:p>
              </p:txBody>
            </p:sp>
            <p:sp>
              <p:nvSpPr>
                <p:cNvPr id="89" name="Freeform: Shape 88">
                  <a:extLst>
                    <a:ext uri="{FF2B5EF4-FFF2-40B4-BE49-F238E27FC236}">
                      <a16:creationId xmlns:a16="http://schemas.microsoft.com/office/drawing/2014/main" id="{77495477-B4A4-4494-84BA-BF9651395FE5}"/>
                    </a:ext>
                  </a:extLst>
                </p:cNvPr>
                <p:cNvSpPr/>
                <p:nvPr/>
              </p:nvSpPr>
              <p:spPr>
                <a:xfrm>
                  <a:off x="4364491" y="4166157"/>
                  <a:ext cx="75646" cy="12609"/>
                </a:xfrm>
                <a:custGeom>
                  <a:avLst/>
                  <a:gdLst>
                    <a:gd name="connsiteX0" fmla="*/ 0 w 75646"/>
                    <a:gd name="connsiteY0" fmla="*/ 0 h 12609"/>
                    <a:gd name="connsiteX1" fmla="*/ 75647 w 75646"/>
                    <a:gd name="connsiteY1" fmla="*/ 0 h 12609"/>
                  </a:gdLst>
                  <a:ahLst/>
                  <a:cxnLst>
                    <a:cxn ang="0">
                      <a:pos x="connsiteX0" y="connsiteY0"/>
                    </a:cxn>
                    <a:cxn ang="0">
                      <a:pos x="connsiteX1" y="connsiteY1"/>
                    </a:cxn>
                  </a:cxnLst>
                  <a:rect l="l" t="t" r="r" b="b"/>
                  <a:pathLst>
                    <a:path w="75646" h="12609">
                      <a:moveTo>
                        <a:pt x="0" y="0"/>
                      </a:moveTo>
                      <a:lnTo>
                        <a:pt x="75647" y="0"/>
                      </a:lnTo>
                    </a:path>
                  </a:pathLst>
                </a:custGeom>
                <a:ln w="19050" cap="flat">
                  <a:solidFill>
                    <a:schemeClr val="accent5">
                      <a:lumMod val="50000"/>
                    </a:schemeClr>
                  </a:solidFill>
                  <a:prstDash val="solid"/>
                  <a:miter/>
                </a:ln>
              </p:spPr>
              <p:txBody>
                <a:bodyPr rtlCol="0" anchor="ctr"/>
                <a:lstStyle/>
                <a:p>
                  <a:endParaRPr lang="en-GB" dirty="0"/>
                </a:p>
              </p:txBody>
            </p:sp>
            <p:sp>
              <p:nvSpPr>
                <p:cNvPr id="90" name="Freeform: Shape 89">
                  <a:extLst>
                    <a:ext uri="{FF2B5EF4-FFF2-40B4-BE49-F238E27FC236}">
                      <a16:creationId xmlns:a16="http://schemas.microsoft.com/office/drawing/2014/main" id="{5137F285-81A0-4379-A20F-696C495F24BB}"/>
                    </a:ext>
                  </a:extLst>
                </p:cNvPr>
                <p:cNvSpPr/>
                <p:nvPr/>
              </p:nvSpPr>
              <p:spPr>
                <a:xfrm>
                  <a:off x="4374408" y="4128581"/>
                  <a:ext cx="12713" cy="75026"/>
                </a:xfrm>
                <a:custGeom>
                  <a:avLst/>
                  <a:gdLst>
                    <a:gd name="connsiteX0" fmla="*/ 0 w 12713"/>
                    <a:gd name="connsiteY0" fmla="*/ 0 h 75026"/>
                    <a:gd name="connsiteX1" fmla="*/ 0 w 12713"/>
                    <a:gd name="connsiteY1" fmla="*/ 75027 h 75026"/>
                  </a:gdLst>
                  <a:ahLst/>
                  <a:cxnLst>
                    <a:cxn ang="0">
                      <a:pos x="connsiteX0" y="connsiteY0"/>
                    </a:cxn>
                    <a:cxn ang="0">
                      <a:pos x="connsiteX1" y="connsiteY1"/>
                    </a:cxn>
                  </a:cxnLst>
                  <a:rect l="l" t="t" r="r" b="b"/>
                  <a:pathLst>
                    <a:path w="12713" h="75026">
                      <a:moveTo>
                        <a:pt x="0" y="0"/>
                      </a:moveTo>
                      <a:lnTo>
                        <a:pt x="0" y="75027"/>
                      </a:lnTo>
                    </a:path>
                  </a:pathLst>
                </a:custGeom>
                <a:ln w="19050" cap="flat">
                  <a:solidFill>
                    <a:schemeClr val="accent5">
                      <a:lumMod val="50000"/>
                    </a:schemeClr>
                  </a:solidFill>
                  <a:prstDash val="solid"/>
                  <a:miter/>
                </a:ln>
              </p:spPr>
              <p:txBody>
                <a:bodyPr rtlCol="0" anchor="ctr"/>
                <a:lstStyle/>
                <a:p>
                  <a:endParaRPr lang="en-GB" dirty="0"/>
                </a:p>
              </p:txBody>
            </p:sp>
            <p:sp>
              <p:nvSpPr>
                <p:cNvPr id="91" name="Freeform: Shape 90">
                  <a:extLst>
                    <a:ext uri="{FF2B5EF4-FFF2-40B4-BE49-F238E27FC236}">
                      <a16:creationId xmlns:a16="http://schemas.microsoft.com/office/drawing/2014/main" id="{306B1142-A7CE-4137-B27E-941707F77C0A}"/>
                    </a:ext>
                  </a:extLst>
                </p:cNvPr>
                <p:cNvSpPr/>
                <p:nvPr/>
              </p:nvSpPr>
              <p:spPr>
                <a:xfrm>
                  <a:off x="4336521" y="4166157"/>
                  <a:ext cx="75646" cy="12609"/>
                </a:xfrm>
                <a:custGeom>
                  <a:avLst/>
                  <a:gdLst>
                    <a:gd name="connsiteX0" fmla="*/ 0 w 75646"/>
                    <a:gd name="connsiteY0" fmla="*/ 0 h 12609"/>
                    <a:gd name="connsiteX1" fmla="*/ 75647 w 75646"/>
                    <a:gd name="connsiteY1" fmla="*/ 0 h 12609"/>
                  </a:gdLst>
                  <a:ahLst/>
                  <a:cxnLst>
                    <a:cxn ang="0">
                      <a:pos x="connsiteX0" y="connsiteY0"/>
                    </a:cxn>
                    <a:cxn ang="0">
                      <a:pos x="connsiteX1" y="connsiteY1"/>
                    </a:cxn>
                  </a:cxnLst>
                  <a:rect l="l" t="t" r="r" b="b"/>
                  <a:pathLst>
                    <a:path w="75646" h="12609">
                      <a:moveTo>
                        <a:pt x="0" y="0"/>
                      </a:moveTo>
                      <a:lnTo>
                        <a:pt x="75647" y="0"/>
                      </a:lnTo>
                    </a:path>
                  </a:pathLst>
                </a:custGeom>
                <a:ln w="19050" cap="flat">
                  <a:solidFill>
                    <a:schemeClr val="accent5">
                      <a:lumMod val="50000"/>
                    </a:schemeClr>
                  </a:solidFill>
                  <a:prstDash val="solid"/>
                  <a:miter/>
                </a:ln>
              </p:spPr>
              <p:txBody>
                <a:bodyPr rtlCol="0" anchor="ctr"/>
                <a:lstStyle/>
                <a:p>
                  <a:endParaRPr lang="en-GB" dirty="0"/>
                </a:p>
              </p:txBody>
            </p:sp>
            <p:sp>
              <p:nvSpPr>
                <p:cNvPr id="92" name="Freeform: Shape 91">
                  <a:extLst>
                    <a:ext uri="{FF2B5EF4-FFF2-40B4-BE49-F238E27FC236}">
                      <a16:creationId xmlns:a16="http://schemas.microsoft.com/office/drawing/2014/main" id="{7D257E8E-6D20-45DB-B5C0-F16B72315A91}"/>
                    </a:ext>
                  </a:extLst>
                </p:cNvPr>
                <p:cNvSpPr/>
                <p:nvPr/>
              </p:nvSpPr>
              <p:spPr>
                <a:xfrm>
                  <a:off x="4281598" y="4128581"/>
                  <a:ext cx="12713" cy="75026"/>
                </a:xfrm>
                <a:custGeom>
                  <a:avLst/>
                  <a:gdLst>
                    <a:gd name="connsiteX0" fmla="*/ 0 w 12713"/>
                    <a:gd name="connsiteY0" fmla="*/ 0 h 75026"/>
                    <a:gd name="connsiteX1" fmla="*/ 0 w 12713"/>
                    <a:gd name="connsiteY1" fmla="*/ 75027 h 75026"/>
                  </a:gdLst>
                  <a:ahLst/>
                  <a:cxnLst>
                    <a:cxn ang="0">
                      <a:pos x="connsiteX0" y="connsiteY0"/>
                    </a:cxn>
                    <a:cxn ang="0">
                      <a:pos x="connsiteX1" y="connsiteY1"/>
                    </a:cxn>
                  </a:cxnLst>
                  <a:rect l="l" t="t" r="r" b="b"/>
                  <a:pathLst>
                    <a:path w="12713" h="75026">
                      <a:moveTo>
                        <a:pt x="0" y="0"/>
                      </a:moveTo>
                      <a:lnTo>
                        <a:pt x="0" y="75027"/>
                      </a:lnTo>
                    </a:path>
                  </a:pathLst>
                </a:custGeom>
                <a:ln w="19050" cap="flat">
                  <a:solidFill>
                    <a:schemeClr val="accent5">
                      <a:lumMod val="50000"/>
                    </a:schemeClr>
                  </a:solidFill>
                  <a:prstDash val="solid"/>
                  <a:miter/>
                </a:ln>
              </p:spPr>
              <p:txBody>
                <a:bodyPr rtlCol="0" anchor="ctr"/>
                <a:lstStyle/>
                <a:p>
                  <a:endParaRPr lang="en-GB" dirty="0"/>
                </a:p>
              </p:txBody>
            </p:sp>
            <p:sp>
              <p:nvSpPr>
                <p:cNvPr id="93" name="Freeform: Shape 92">
                  <a:extLst>
                    <a:ext uri="{FF2B5EF4-FFF2-40B4-BE49-F238E27FC236}">
                      <a16:creationId xmlns:a16="http://schemas.microsoft.com/office/drawing/2014/main" id="{F847E15D-5D6D-408C-B841-1F2C45825833}"/>
                    </a:ext>
                  </a:extLst>
                </p:cNvPr>
                <p:cNvSpPr/>
                <p:nvPr/>
              </p:nvSpPr>
              <p:spPr>
                <a:xfrm>
                  <a:off x="4243711" y="4166157"/>
                  <a:ext cx="75646" cy="12609"/>
                </a:xfrm>
                <a:custGeom>
                  <a:avLst/>
                  <a:gdLst>
                    <a:gd name="connsiteX0" fmla="*/ 0 w 75646"/>
                    <a:gd name="connsiteY0" fmla="*/ 0 h 12609"/>
                    <a:gd name="connsiteX1" fmla="*/ 75647 w 75646"/>
                    <a:gd name="connsiteY1" fmla="*/ 0 h 12609"/>
                  </a:gdLst>
                  <a:ahLst/>
                  <a:cxnLst>
                    <a:cxn ang="0">
                      <a:pos x="connsiteX0" y="connsiteY0"/>
                    </a:cxn>
                    <a:cxn ang="0">
                      <a:pos x="connsiteX1" y="connsiteY1"/>
                    </a:cxn>
                  </a:cxnLst>
                  <a:rect l="l" t="t" r="r" b="b"/>
                  <a:pathLst>
                    <a:path w="75646" h="12609">
                      <a:moveTo>
                        <a:pt x="0" y="0"/>
                      </a:moveTo>
                      <a:lnTo>
                        <a:pt x="75647" y="0"/>
                      </a:lnTo>
                    </a:path>
                  </a:pathLst>
                </a:custGeom>
                <a:ln w="19050" cap="flat">
                  <a:solidFill>
                    <a:schemeClr val="accent5">
                      <a:lumMod val="50000"/>
                    </a:schemeClr>
                  </a:solidFill>
                  <a:prstDash val="solid"/>
                  <a:miter/>
                </a:ln>
              </p:spPr>
              <p:txBody>
                <a:bodyPr rtlCol="0" anchor="ctr"/>
                <a:lstStyle/>
                <a:p>
                  <a:endParaRPr lang="en-GB" dirty="0"/>
                </a:p>
              </p:txBody>
            </p:sp>
          </p:grpSp>
          <p:sp>
            <p:nvSpPr>
              <p:cNvPr id="94" name="Freeform: Shape 93">
                <a:extLst>
                  <a:ext uri="{FF2B5EF4-FFF2-40B4-BE49-F238E27FC236}">
                    <a16:creationId xmlns:a16="http://schemas.microsoft.com/office/drawing/2014/main" id="{E2C35AC1-57E9-4AAF-B677-44F98B7DE31A}"/>
                  </a:ext>
                </a:extLst>
              </p:cNvPr>
              <p:cNvSpPr/>
              <p:nvPr/>
            </p:nvSpPr>
            <p:spPr>
              <a:xfrm>
                <a:off x="4143780" y="4085708"/>
                <a:ext cx="12713" cy="75026"/>
              </a:xfrm>
              <a:custGeom>
                <a:avLst/>
                <a:gdLst>
                  <a:gd name="connsiteX0" fmla="*/ 0 w 12713"/>
                  <a:gd name="connsiteY0" fmla="*/ 0 h 75026"/>
                  <a:gd name="connsiteX1" fmla="*/ 0 w 12713"/>
                  <a:gd name="connsiteY1" fmla="*/ 75027 h 75026"/>
                </a:gdLst>
                <a:ahLst/>
                <a:cxnLst>
                  <a:cxn ang="0">
                    <a:pos x="connsiteX0" y="connsiteY0"/>
                  </a:cxn>
                  <a:cxn ang="0">
                    <a:pos x="connsiteX1" y="connsiteY1"/>
                  </a:cxn>
                </a:cxnLst>
                <a:rect l="l" t="t" r="r" b="b"/>
                <a:pathLst>
                  <a:path w="12713" h="75026">
                    <a:moveTo>
                      <a:pt x="0" y="0"/>
                    </a:moveTo>
                    <a:lnTo>
                      <a:pt x="0" y="75027"/>
                    </a:lnTo>
                  </a:path>
                </a:pathLst>
              </a:custGeom>
              <a:ln w="19050" cap="flat">
                <a:solidFill>
                  <a:schemeClr val="accent5">
                    <a:lumMod val="50000"/>
                  </a:schemeClr>
                </a:solidFill>
                <a:prstDash val="solid"/>
                <a:miter/>
              </a:ln>
            </p:spPr>
            <p:txBody>
              <a:bodyPr rtlCol="0" anchor="ctr"/>
              <a:lstStyle/>
              <a:p>
                <a:endParaRPr lang="en-GB" dirty="0"/>
              </a:p>
            </p:txBody>
          </p:sp>
          <p:sp>
            <p:nvSpPr>
              <p:cNvPr id="95" name="Freeform: Shape 94">
                <a:extLst>
                  <a:ext uri="{FF2B5EF4-FFF2-40B4-BE49-F238E27FC236}">
                    <a16:creationId xmlns:a16="http://schemas.microsoft.com/office/drawing/2014/main" id="{5608E945-FC3F-4E96-BF90-E0386078F394}"/>
                  </a:ext>
                </a:extLst>
              </p:cNvPr>
              <p:cNvSpPr/>
              <p:nvPr/>
            </p:nvSpPr>
            <p:spPr>
              <a:xfrm>
                <a:off x="4105893" y="4123285"/>
                <a:ext cx="75646" cy="12609"/>
              </a:xfrm>
              <a:custGeom>
                <a:avLst/>
                <a:gdLst>
                  <a:gd name="connsiteX0" fmla="*/ 0 w 75646"/>
                  <a:gd name="connsiteY0" fmla="*/ 0 h 12609"/>
                  <a:gd name="connsiteX1" fmla="*/ 75647 w 75646"/>
                  <a:gd name="connsiteY1" fmla="*/ 0 h 12609"/>
                </a:gdLst>
                <a:ahLst/>
                <a:cxnLst>
                  <a:cxn ang="0">
                    <a:pos x="connsiteX0" y="connsiteY0"/>
                  </a:cxn>
                  <a:cxn ang="0">
                    <a:pos x="connsiteX1" y="connsiteY1"/>
                  </a:cxn>
                </a:cxnLst>
                <a:rect l="l" t="t" r="r" b="b"/>
                <a:pathLst>
                  <a:path w="75646" h="12609">
                    <a:moveTo>
                      <a:pt x="0" y="0"/>
                    </a:moveTo>
                    <a:lnTo>
                      <a:pt x="75647" y="0"/>
                    </a:lnTo>
                  </a:path>
                </a:pathLst>
              </a:custGeom>
              <a:ln w="19050" cap="flat">
                <a:solidFill>
                  <a:schemeClr val="accent5">
                    <a:lumMod val="50000"/>
                  </a:schemeClr>
                </a:solidFill>
                <a:prstDash val="solid"/>
                <a:miter/>
              </a:ln>
            </p:spPr>
            <p:txBody>
              <a:bodyPr rtlCol="0" anchor="ctr"/>
              <a:lstStyle/>
              <a:p>
                <a:endParaRPr lang="en-GB" dirty="0"/>
              </a:p>
            </p:txBody>
          </p:sp>
          <p:sp>
            <p:nvSpPr>
              <p:cNvPr id="96" name="Freeform: Shape 95">
                <a:extLst>
                  <a:ext uri="{FF2B5EF4-FFF2-40B4-BE49-F238E27FC236}">
                    <a16:creationId xmlns:a16="http://schemas.microsoft.com/office/drawing/2014/main" id="{3AF3C3D4-9095-40CC-BD4A-F094DCE3EA9E}"/>
                  </a:ext>
                </a:extLst>
              </p:cNvPr>
              <p:cNvSpPr/>
              <p:nvPr/>
            </p:nvSpPr>
            <p:spPr>
              <a:xfrm>
                <a:off x="3893192" y="3933385"/>
                <a:ext cx="12713" cy="75026"/>
              </a:xfrm>
              <a:custGeom>
                <a:avLst/>
                <a:gdLst>
                  <a:gd name="connsiteX0" fmla="*/ 0 w 12713"/>
                  <a:gd name="connsiteY0" fmla="*/ 0 h 75026"/>
                  <a:gd name="connsiteX1" fmla="*/ 0 w 12713"/>
                  <a:gd name="connsiteY1" fmla="*/ 75027 h 75026"/>
                </a:gdLst>
                <a:ahLst/>
                <a:cxnLst>
                  <a:cxn ang="0">
                    <a:pos x="connsiteX0" y="connsiteY0"/>
                  </a:cxn>
                  <a:cxn ang="0">
                    <a:pos x="connsiteX1" y="connsiteY1"/>
                  </a:cxn>
                </a:cxnLst>
                <a:rect l="l" t="t" r="r" b="b"/>
                <a:pathLst>
                  <a:path w="12713" h="75026">
                    <a:moveTo>
                      <a:pt x="0" y="0"/>
                    </a:moveTo>
                    <a:lnTo>
                      <a:pt x="0" y="75027"/>
                    </a:lnTo>
                  </a:path>
                </a:pathLst>
              </a:custGeom>
              <a:ln w="19050" cap="flat">
                <a:solidFill>
                  <a:schemeClr val="accent5">
                    <a:lumMod val="50000"/>
                  </a:schemeClr>
                </a:solidFill>
                <a:prstDash val="solid"/>
                <a:miter/>
              </a:ln>
            </p:spPr>
            <p:txBody>
              <a:bodyPr rtlCol="0" anchor="ctr"/>
              <a:lstStyle/>
              <a:p>
                <a:endParaRPr lang="en-GB" dirty="0"/>
              </a:p>
            </p:txBody>
          </p:sp>
          <p:sp>
            <p:nvSpPr>
              <p:cNvPr id="97" name="Freeform: Shape 96">
                <a:extLst>
                  <a:ext uri="{FF2B5EF4-FFF2-40B4-BE49-F238E27FC236}">
                    <a16:creationId xmlns:a16="http://schemas.microsoft.com/office/drawing/2014/main" id="{44C57519-E857-4F58-853C-EE669AFDEB3E}"/>
                  </a:ext>
                </a:extLst>
              </p:cNvPr>
              <p:cNvSpPr/>
              <p:nvPr/>
            </p:nvSpPr>
            <p:spPr>
              <a:xfrm>
                <a:off x="3855433" y="3970835"/>
                <a:ext cx="75646" cy="12609"/>
              </a:xfrm>
              <a:custGeom>
                <a:avLst/>
                <a:gdLst>
                  <a:gd name="connsiteX0" fmla="*/ 0 w 75646"/>
                  <a:gd name="connsiteY0" fmla="*/ 0 h 12609"/>
                  <a:gd name="connsiteX1" fmla="*/ 75647 w 75646"/>
                  <a:gd name="connsiteY1" fmla="*/ 0 h 12609"/>
                </a:gdLst>
                <a:ahLst/>
                <a:cxnLst>
                  <a:cxn ang="0">
                    <a:pos x="connsiteX0" y="connsiteY0"/>
                  </a:cxn>
                  <a:cxn ang="0">
                    <a:pos x="connsiteX1" y="connsiteY1"/>
                  </a:cxn>
                </a:cxnLst>
                <a:rect l="l" t="t" r="r" b="b"/>
                <a:pathLst>
                  <a:path w="75646" h="12609">
                    <a:moveTo>
                      <a:pt x="0" y="0"/>
                    </a:moveTo>
                    <a:lnTo>
                      <a:pt x="75647" y="0"/>
                    </a:lnTo>
                  </a:path>
                </a:pathLst>
              </a:custGeom>
              <a:ln w="19050" cap="flat">
                <a:solidFill>
                  <a:schemeClr val="accent5">
                    <a:lumMod val="50000"/>
                  </a:schemeClr>
                </a:solidFill>
                <a:prstDash val="solid"/>
                <a:miter/>
              </a:ln>
            </p:spPr>
            <p:txBody>
              <a:bodyPr rtlCol="0" anchor="ctr"/>
              <a:lstStyle/>
              <a:p>
                <a:endParaRPr lang="en-GB" dirty="0"/>
              </a:p>
            </p:txBody>
          </p:sp>
          <p:sp>
            <p:nvSpPr>
              <p:cNvPr id="98" name="Freeform: Shape 97">
                <a:extLst>
                  <a:ext uri="{FF2B5EF4-FFF2-40B4-BE49-F238E27FC236}">
                    <a16:creationId xmlns:a16="http://schemas.microsoft.com/office/drawing/2014/main" id="{4945564A-8371-4944-80A9-49C9154957D1}"/>
                  </a:ext>
                </a:extLst>
              </p:cNvPr>
              <p:cNvSpPr/>
              <p:nvPr/>
            </p:nvSpPr>
            <p:spPr>
              <a:xfrm>
                <a:off x="3541911" y="3806407"/>
                <a:ext cx="12713" cy="75152"/>
              </a:xfrm>
              <a:custGeom>
                <a:avLst/>
                <a:gdLst>
                  <a:gd name="connsiteX0" fmla="*/ 0 w 12713"/>
                  <a:gd name="connsiteY0" fmla="*/ 0 h 75152"/>
                  <a:gd name="connsiteX1" fmla="*/ 0 w 12713"/>
                  <a:gd name="connsiteY1" fmla="*/ 75153 h 75152"/>
                </a:gdLst>
                <a:ahLst/>
                <a:cxnLst>
                  <a:cxn ang="0">
                    <a:pos x="connsiteX0" y="connsiteY0"/>
                  </a:cxn>
                  <a:cxn ang="0">
                    <a:pos x="connsiteX1" y="connsiteY1"/>
                  </a:cxn>
                </a:cxnLst>
                <a:rect l="l" t="t" r="r" b="b"/>
                <a:pathLst>
                  <a:path w="12713" h="75152">
                    <a:moveTo>
                      <a:pt x="0" y="0"/>
                    </a:moveTo>
                    <a:lnTo>
                      <a:pt x="0" y="75153"/>
                    </a:lnTo>
                  </a:path>
                </a:pathLst>
              </a:custGeom>
              <a:ln w="19050" cap="flat">
                <a:solidFill>
                  <a:schemeClr val="accent5">
                    <a:lumMod val="50000"/>
                  </a:schemeClr>
                </a:solidFill>
                <a:prstDash val="solid"/>
                <a:miter/>
              </a:ln>
            </p:spPr>
            <p:txBody>
              <a:bodyPr rtlCol="0" anchor="ctr"/>
              <a:lstStyle/>
              <a:p>
                <a:endParaRPr lang="en-GB" dirty="0"/>
              </a:p>
            </p:txBody>
          </p:sp>
          <p:sp>
            <p:nvSpPr>
              <p:cNvPr id="99" name="Freeform: Shape 98">
                <a:extLst>
                  <a:ext uri="{FF2B5EF4-FFF2-40B4-BE49-F238E27FC236}">
                    <a16:creationId xmlns:a16="http://schemas.microsoft.com/office/drawing/2014/main" id="{606EC3CC-90FB-4F08-9C6E-2EB21E3E2797}"/>
                  </a:ext>
                </a:extLst>
              </p:cNvPr>
              <p:cNvSpPr/>
              <p:nvPr/>
            </p:nvSpPr>
            <p:spPr>
              <a:xfrm>
                <a:off x="3504024" y="3843984"/>
                <a:ext cx="75646" cy="12609"/>
              </a:xfrm>
              <a:custGeom>
                <a:avLst/>
                <a:gdLst>
                  <a:gd name="connsiteX0" fmla="*/ 0 w 75646"/>
                  <a:gd name="connsiteY0" fmla="*/ 0 h 12609"/>
                  <a:gd name="connsiteX1" fmla="*/ 75647 w 75646"/>
                  <a:gd name="connsiteY1" fmla="*/ 0 h 12609"/>
                </a:gdLst>
                <a:ahLst/>
                <a:cxnLst>
                  <a:cxn ang="0">
                    <a:pos x="connsiteX0" y="connsiteY0"/>
                  </a:cxn>
                  <a:cxn ang="0">
                    <a:pos x="connsiteX1" y="connsiteY1"/>
                  </a:cxn>
                </a:cxnLst>
                <a:rect l="l" t="t" r="r" b="b"/>
                <a:pathLst>
                  <a:path w="75646" h="12609">
                    <a:moveTo>
                      <a:pt x="0" y="0"/>
                    </a:moveTo>
                    <a:lnTo>
                      <a:pt x="75647" y="0"/>
                    </a:lnTo>
                  </a:path>
                </a:pathLst>
              </a:custGeom>
              <a:ln w="19050" cap="flat">
                <a:solidFill>
                  <a:schemeClr val="accent5">
                    <a:lumMod val="50000"/>
                  </a:schemeClr>
                </a:solidFill>
                <a:prstDash val="solid"/>
                <a:miter/>
              </a:ln>
            </p:spPr>
            <p:txBody>
              <a:bodyPr rtlCol="0" anchor="ctr"/>
              <a:lstStyle/>
              <a:p>
                <a:endParaRPr lang="en-GB" dirty="0"/>
              </a:p>
            </p:txBody>
          </p:sp>
          <p:sp>
            <p:nvSpPr>
              <p:cNvPr id="100" name="Freeform: Shape 99">
                <a:extLst>
                  <a:ext uri="{FF2B5EF4-FFF2-40B4-BE49-F238E27FC236}">
                    <a16:creationId xmlns:a16="http://schemas.microsoft.com/office/drawing/2014/main" id="{834B2F2B-DA05-4CB7-BB1C-48F4106B5A50}"/>
                  </a:ext>
                </a:extLst>
              </p:cNvPr>
              <p:cNvSpPr/>
              <p:nvPr/>
            </p:nvSpPr>
            <p:spPr>
              <a:xfrm>
                <a:off x="3114983" y="3588388"/>
                <a:ext cx="12713" cy="75026"/>
              </a:xfrm>
              <a:custGeom>
                <a:avLst/>
                <a:gdLst>
                  <a:gd name="connsiteX0" fmla="*/ 0 w 12713"/>
                  <a:gd name="connsiteY0" fmla="*/ 0 h 75026"/>
                  <a:gd name="connsiteX1" fmla="*/ 0 w 12713"/>
                  <a:gd name="connsiteY1" fmla="*/ 75027 h 75026"/>
                </a:gdLst>
                <a:ahLst/>
                <a:cxnLst>
                  <a:cxn ang="0">
                    <a:pos x="connsiteX0" y="connsiteY0"/>
                  </a:cxn>
                  <a:cxn ang="0">
                    <a:pos x="connsiteX1" y="connsiteY1"/>
                  </a:cxn>
                </a:cxnLst>
                <a:rect l="l" t="t" r="r" b="b"/>
                <a:pathLst>
                  <a:path w="12713" h="75026">
                    <a:moveTo>
                      <a:pt x="0" y="0"/>
                    </a:moveTo>
                    <a:lnTo>
                      <a:pt x="0" y="75027"/>
                    </a:lnTo>
                  </a:path>
                </a:pathLst>
              </a:custGeom>
              <a:ln w="19050" cap="flat">
                <a:solidFill>
                  <a:schemeClr val="accent5">
                    <a:lumMod val="50000"/>
                  </a:schemeClr>
                </a:solidFill>
                <a:prstDash val="solid"/>
                <a:miter/>
              </a:ln>
            </p:spPr>
            <p:txBody>
              <a:bodyPr rtlCol="0" anchor="ctr"/>
              <a:lstStyle/>
              <a:p>
                <a:endParaRPr lang="en-GB" dirty="0"/>
              </a:p>
            </p:txBody>
          </p:sp>
          <p:sp>
            <p:nvSpPr>
              <p:cNvPr id="101" name="Freeform: Shape 100">
                <a:extLst>
                  <a:ext uri="{FF2B5EF4-FFF2-40B4-BE49-F238E27FC236}">
                    <a16:creationId xmlns:a16="http://schemas.microsoft.com/office/drawing/2014/main" id="{19EF749D-F056-4955-9089-F2F4FAC3C09B}"/>
                  </a:ext>
                </a:extLst>
              </p:cNvPr>
              <p:cNvSpPr/>
              <p:nvPr/>
            </p:nvSpPr>
            <p:spPr>
              <a:xfrm>
                <a:off x="3077096" y="3625965"/>
                <a:ext cx="75646" cy="12609"/>
              </a:xfrm>
              <a:custGeom>
                <a:avLst/>
                <a:gdLst>
                  <a:gd name="connsiteX0" fmla="*/ 0 w 75646"/>
                  <a:gd name="connsiteY0" fmla="*/ 0 h 12609"/>
                  <a:gd name="connsiteX1" fmla="*/ 75647 w 75646"/>
                  <a:gd name="connsiteY1" fmla="*/ 0 h 12609"/>
                </a:gdLst>
                <a:ahLst/>
                <a:cxnLst>
                  <a:cxn ang="0">
                    <a:pos x="connsiteX0" y="connsiteY0"/>
                  </a:cxn>
                  <a:cxn ang="0">
                    <a:pos x="connsiteX1" y="connsiteY1"/>
                  </a:cxn>
                </a:cxnLst>
                <a:rect l="l" t="t" r="r" b="b"/>
                <a:pathLst>
                  <a:path w="75646" h="12609">
                    <a:moveTo>
                      <a:pt x="0" y="0"/>
                    </a:moveTo>
                    <a:lnTo>
                      <a:pt x="75647" y="0"/>
                    </a:lnTo>
                  </a:path>
                </a:pathLst>
              </a:custGeom>
              <a:ln w="19050" cap="flat">
                <a:solidFill>
                  <a:schemeClr val="accent5">
                    <a:lumMod val="50000"/>
                  </a:schemeClr>
                </a:solidFill>
                <a:prstDash val="solid"/>
                <a:miter/>
              </a:ln>
            </p:spPr>
            <p:txBody>
              <a:bodyPr rtlCol="0" anchor="ctr"/>
              <a:lstStyle/>
              <a:p>
                <a:endParaRPr lang="en-GB" dirty="0"/>
              </a:p>
            </p:txBody>
          </p:sp>
          <p:sp>
            <p:nvSpPr>
              <p:cNvPr id="102" name="Freeform: Shape 101">
                <a:extLst>
                  <a:ext uri="{FF2B5EF4-FFF2-40B4-BE49-F238E27FC236}">
                    <a16:creationId xmlns:a16="http://schemas.microsoft.com/office/drawing/2014/main" id="{D62C3776-D84D-49D9-AD41-CBFC60D097A3}"/>
                  </a:ext>
                </a:extLst>
              </p:cNvPr>
              <p:cNvSpPr/>
              <p:nvPr/>
            </p:nvSpPr>
            <p:spPr>
              <a:xfrm>
                <a:off x="2094959" y="3172904"/>
                <a:ext cx="12713" cy="75026"/>
              </a:xfrm>
              <a:custGeom>
                <a:avLst/>
                <a:gdLst>
                  <a:gd name="connsiteX0" fmla="*/ 0 w 12713"/>
                  <a:gd name="connsiteY0" fmla="*/ 0 h 75026"/>
                  <a:gd name="connsiteX1" fmla="*/ 0 w 12713"/>
                  <a:gd name="connsiteY1" fmla="*/ 75027 h 75026"/>
                </a:gdLst>
                <a:ahLst/>
                <a:cxnLst>
                  <a:cxn ang="0">
                    <a:pos x="connsiteX0" y="connsiteY0"/>
                  </a:cxn>
                  <a:cxn ang="0">
                    <a:pos x="connsiteX1" y="connsiteY1"/>
                  </a:cxn>
                </a:cxnLst>
                <a:rect l="l" t="t" r="r" b="b"/>
                <a:pathLst>
                  <a:path w="12713" h="75026">
                    <a:moveTo>
                      <a:pt x="0" y="0"/>
                    </a:moveTo>
                    <a:lnTo>
                      <a:pt x="0" y="75027"/>
                    </a:lnTo>
                  </a:path>
                </a:pathLst>
              </a:custGeom>
              <a:ln w="19050" cap="flat">
                <a:solidFill>
                  <a:schemeClr val="accent5">
                    <a:lumMod val="50000"/>
                  </a:schemeClr>
                </a:solidFill>
                <a:prstDash val="solid"/>
                <a:miter/>
              </a:ln>
            </p:spPr>
            <p:txBody>
              <a:bodyPr rtlCol="0" anchor="ctr"/>
              <a:lstStyle/>
              <a:p>
                <a:endParaRPr lang="en-GB" dirty="0"/>
              </a:p>
            </p:txBody>
          </p:sp>
          <p:sp>
            <p:nvSpPr>
              <p:cNvPr id="103" name="Freeform: Shape 102">
                <a:extLst>
                  <a:ext uri="{FF2B5EF4-FFF2-40B4-BE49-F238E27FC236}">
                    <a16:creationId xmlns:a16="http://schemas.microsoft.com/office/drawing/2014/main" id="{3F397737-2403-4DD3-9FA3-98835EB08308}"/>
                  </a:ext>
                </a:extLst>
              </p:cNvPr>
              <p:cNvSpPr/>
              <p:nvPr/>
            </p:nvSpPr>
            <p:spPr>
              <a:xfrm>
                <a:off x="2057072" y="3210480"/>
                <a:ext cx="75646" cy="12609"/>
              </a:xfrm>
              <a:custGeom>
                <a:avLst/>
                <a:gdLst>
                  <a:gd name="connsiteX0" fmla="*/ 0 w 75646"/>
                  <a:gd name="connsiteY0" fmla="*/ 0 h 12609"/>
                  <a:gd name="connsiteX1" fmla="*/ 75647 w 75646"/>
                  <a:gd name="connsiteY1" fmla="*/ 0 h 12609"/>
                </a:gdLst>
                <a:ahLst/>
                <a:cxnLst>
                  <a:cxn ang="0">
                    <a:pos x="connsiteX0" y="connsiteY0"/>
                  </a:cxn>
                  <a:cxn ang="0">
                    <a:pos x="connsiteX1" y="connsiteY1"/>
                  </a:cxn>
                </a:cxnLst>
                <a:rect l="l" t="t" r="r" b="b"/>
                <a:pathLst>
                  <a:path w="75646" h="12609">
                    <a:moveTo>
                      <a:pt x="0" y="0"/>
                    </a:moveTo>
                    <a:lnTo>
                      <a:pt x="75647" y="0"/>
                    </a:lnTo>
                  </a:path>
                </a:pathLst>
              </a:custGeom>
              <a:ln w="19050" cap="flat">
                <a:solidFill>
                  <a:schemeClr val="accent5">
                    <a:lumMod val="50000"/>
                  </a:schemeClr>
                </a:solidFill>
                <a:prstDash val="solid"/>
                <a:miter/>
              </a:ln>
            </p:spPr>
            <p:txBody>
              <a:bodyPr rtlCol="0" anchor="ctr"/>
              <a:lstStyle/>
              <a:p>
                <a:endParaRPr lang="en-GB" dirty="0"/>
              </a:p>
            </p:txBody>
          </p:sp>
          <p:grpSp>
            <p:nvGrpSpPr>
              <p:cNvPr id="112" name="Group 111">
                <a:extLst>
                  <a:ext uri="{FF2B5EF4-FFF2-40B4-BE49-F238E27FC236}">
                    <a16:creationId xmlns:a16="http://schemas.microsoft.com/office/drawing/2014/main" id="{0A112A1F-9EAB-4C48-86E1-3D8685BD6B69}"/>
                  </a:ext>
                </a:extLst>
              </p:cNvPr>
              <p:cNvGrpSpPr/>
              <p:nvPr/>
            </p:nvGrpSpPr>
            <p:grpSpPr>
              <a:xfrm>
                <a:off x="1882258" y="3023528"/>
                <a:ext cx="75646" cy="75026"/>
                <a:chOff x="1882258" y="3019194"/>
                <a:chExt cx="75646" cy="75026"/>
              </a:xfrm>
            </p:grpSpPr>
            <p:sp>
              <p:nvSpPr>
                <p:cNvPr id="104" name="Freeform: Shape 103">
                  <a:extLst>
                    <a:ext uri="{FF2B5EF4-FFF2-40B4-BE49-F238E27FC236}">
                      <a16:creationId xmlns:a16="http://schemas.microsoft.com/office/drawing/2014/main" id="{D1FB79E2-ADCF-4E40-923D-F2D713843948}"/>
                    </a:ext>
                  </a:extLst>
                </p:cNvPr>
                <p:cNvSpPr/>
                <p:nvPr/>
              </p:nvSpPr>
              <p:spPr>
                <a:xfrm>
                  <a:off x="1920145" y="3019194"/>
                  <a:ext cx="12713" cy="75026"/>
                </a:xfrm>
                <a:custGeom>
                  <a:avLst/>
                  <a:gdLst>
                    <a:gd name="connsiteX0" fmla="*/ 0 w 12713"/>
                    <a:gd name="connsiteY0" fmla="*/ 0 h 75026"/>
                    <a:gd name="connsiteX1" fmla="*/ 0 w 12713"/>
                    <a:gd name="connsiteY1" fmla="*/ 75027 h 75026"/>
                  </a:gdLst>
                  <a:ahLst/>
                  <a:cxnLst>
                    <a:cxn ang="0">
                      <a:pos x="connsiteX0" y="connsiteY0"/>
                    </a:cxn>
                    <a:cxn ang="0">
                      <a:pos x="connsiteX1" y="connsiteY1"/>
                    </a:cxn>
                  </a:cxnLst>
                  <a:rect l="l" t="t" r="r" b="b"/>
                  <a:pathLst>
                    <a:path w="12713" h="75026">
                      <a:moveTo>
                        <a:pt x="0" y="0"/>
                      </a:moveTo>
                      <a:lnTo>
                        <a:pt x="0" y="75027"/>
                      </a:lnTo>
                    </a:path>
                  </a:pathLst>
                </a:custGeom>
                <a:ln w="19050" cap="flat">
                  <a:solidFill>
                    <a:schemeClr val="accent5">
                      <a:lumMod val="50000"/>
                    </a:schemeClr>
                  </a:solidFill>
                  <a:prstDash val="solid"/>
                  <a:miter/>
                </a:ln>
              </p:spPr>
              <p:txBody>
                <a:bodyPr rtlCol="0" anchor="ctr"/>
                <a:lstStyle/>
                <a:p>
                  <a:endParaRPr lang="en-GB" dirty="0"/>
                </a:p>
              </p:txBody>
            </p:sp>
            <p:sp>
              <p:nvSpPr>
                <p:cNvPr id="105" name="Freeform: Shape 104">
                  <a:extLst>
                    <a:ext uri="{FF2B5EF4-FFF2-40B4-BE49-F238E27FC236}">
                      <a16:creationId xmlns:a16="http://schemas.microsoft.com/office/drawing/2014/main" id="{1C4D63BC-94AF-4A9D-83B2-C0375C6570E9}"/>
                    </a:ext>
                  </a:extLst>
                </p:cNvPr>
                <p:cNvSpPr/>
                <p:nvPr/>
              </p:nvSpPr>
              <p:spPr>
                <a:xfrm>
                  <a:off x="1882258" y="3056770"/>
                  <a:ext cx="75646" cy="12609"/>
                </a:xfrm>
                <a:custGeom>
                  <a:avLst/>
                  <a:gdLst>
                    <a:gd name="connsiteX0" fmla="*/ 0 w 75646"/>
                    <a:gd name="connsiteY0" fmla="*/ 0 h 12609"/>
                    <a:gd name="connsiteX1" fmla="*/ 75647 w 75646"/>
                    <a:gd name="connsiteY1" fmla="*/ 0 h 12609"/>
                  </a:gdLst>
                  <a:ahLst/>
                  <a:cxnLst>
                    <a:cxn ang="0">
                      <a:pos x="connsiteX0" y="connsiteY0"/>
                    </a:cxn>
                    <a:cxn ang="0">
                      <a:pos x="connsiteX1" y="connsiteY1"/>
                    </a:cxn>
                  </a:cxnLst>
                  <a:rect l="l" t="t" r="r" b="b"/>
                  <a:pathLst>
                    <a:path w="75646" h="12609">
                      <a:moveTo>
                        <a:pt x="0" y="0"/>
                      </a:moveTo>
                      <a:lnTo>
                        <a:pt x="75647" y="0"/>
                      </a:lnTo>
                    </a:path>
                  </a:pathLst>
                </a:custGeom>
                <a:ln w="19050" cap="flat">
                  <a:solidFill>
                    <a:schemeClr val="accent5">
                      <a:lumMod val="50000"/>
                    </a:schemeClr>
                  </a:solidFill>
                  <a:prstDash val="solid"/>
                  <a:miter/>
                </a:ln>
              </p:spPr>
              <p:txBody>
                <a:bodyPr rtlCol="0" anchor="ctr"/>
                <a:lstStyle/>
                <a:p>
                  <a:endParaRPr lang="en-GB" dirty="0"/>
                </a:p>
              </p:txBody>
            </p:sp>
          </p:grpSp>
          <p:grpSp>
            <p:nvGrpSpPr>
              <p:cNvPr id="113" name="Group 112">
                <a:extLst>
                  <a:ext uri="{FF2B5EF4-FFF2-40B4-BE49-F238E27FC236}">
                    <a16:creationId xmlns:a16="http://schemas.microsoft.com/office/drawing/2014/main" id="{0E4A9EFF-4F70-4559-80AB-FEE6C5E8E7CE}"/>
                  </a:ext>
                </a:extLst>
              </p:cNvPr>
              <p:cNvGrpSpPr/>
              <p:nvPr/>
            </p:nvGrpSpPr>
            <p:grpSpPr>
              <a:xfrm>
                <a:off x="1620100" y="3023528"/>
                <a:ext cx="75646" cy="75026"/>
                <a:chOff x="1620100" y="3019194"/>
                <a:chExt cx="75646" cy="75026"/>
              </a:xfrm>
            </p:grpSpPr>
            <p:sp>
              <p:nvSpPr>
                <p:cNvPr id="106" name="Freeform: Shape 105">
                  <a:extLst>
                    <a:ext uri="{FF2B5EF4-FFF2-40B4-BE49-F238E27FC236}">
                      <a16:creationId xmlns:a16="http://schemas.microsoft.com/office/drawing/2014/main" id="{45110104-6921-4708-8203-E6A0BEA43A14}"/>
                    </a:ext>
                  </a:extLst>
                </p:cNvPr>
                <p:cNvSpPr/>
                <p:nvPr/>
              </p:nvSpPr>
              <p:spPr>
                <a:xfrm>
                  <a:off x="1657987" y="3019194"/>
                  <a:ext cx="12713" cy="75026"/>
                </a:xfrm>
                <a:custGeom>
                  <a:avLst/>
                  <a:gdLst>
                    <a:gd name="connsiteX0" fmla="*/ 0 w 12713"/>
                    <a:gd name="connsiteY0" fmla="*/ 0 h 75026"/>
                    <a:gd name="connsiteX1" fmla="*/ 0 w 12713"/>
                    <a:gd name="connsiteY1" fmla="*/ 75027 h 75026"/>
                  </a:gdLst>
                  <a:ahLst/>
                  <a:cxnLst>
                    <a:cxn ang="0">
                      <a:pos x="connsiteX0" y="connsiteY0"/>
                    </a:cxn>
                    <a:cxn ang="0">
                      <a:pos x="connsiteX1" y="connsiteY1"/>
                    </a:cxn>
                  </a:cxnLst>
                  <a:rect l="l" t="t" r="r" b="b"/>
                  <a:pathLst>
                    <a:path w="12713" h="75026">
                      <a:moveTo>
                        <a:pt x="0" y="0"/>
                      </a:moveTo>
                      <a:lnTo>
                        <a:pt x="0" y="75027"/>
                      </a:lnTo>
                    </a:path>
                  </a:pathLst>
                </a:custGeom>
                <a:ln w="19050" cap="flat">
                  <a:solidFill>
                    <a:schemeClr val="accent5">
                      <a:lumMod val="50000"/>
                    </a:schemeClr>
                  </a:solidFill>
                  <a:prstDash val="solid"/>
                  <a:miter/>
                </a:ln>
              </p:spPr>
              <p:txBody>
                <a:bodyPr rtlCol="0" anchor="ctr"/>
                <a:lstStyle/>
                <a:p>
                  <a:endParaRPr lang="en-GB" dirty="0"/>
                </a:p>
              </p:txBody>
            </p:sp>
            <p:sp>
              <p:nvSpPr>
                <p:cNvPr id="107" name="Freeform: Shape 106">
                  <a:extLst>
                    <a:ext uri="{FF2B5EF4-FFF2-40B4-BE49-F238E27FC236}">
                      <a16:creationId xmlns:a16="http://schemas.microsoft.com/office/drawing/2014/main" id="{08568A26-97E0-4BF6-B067-9179AD300628}"/>
                    </a:ext>
                  </a:extLst>
                </p:cNvPr>
                <p:cNvSpPr/>
                <p:nvPr/>
              </p:nvSpPr>
              <p:spPr>
                <a:xfrm>
                  <a:off x="1620100" y="3056770"/>
                  <a:ext cx="75646" cy="12609"/>
                </a:xfrm>
                <a:custGeom>
                  <a:avLst/>
                  <a:gdLst>
                    <a:gd name="connsiteX0" fmla="*/ 0 w 75646"/>
                    <a:gd name="connsiteY0" fmla="*/ 0 h 12609"/>
                    <a:gd name="connsiteX1" fmla="*/ 75647 w 75646"/>
                    <a:gd name="connsiteY1" fmla="*/ 0 h 12609"/>
                  </a:gdLst>
                  <a:ahLst/>
                  <a:cxnLst>
                    <a:cxn ang="0">
                      <a:pos x="connsiteX0" y="connsiteY0"/>
                    </a:cxn>
                    <a:cxn ang="0">
                      <a:pos x="connsiteX1" y="connsiteY1"/>
                    </a:cxn>
                  </a:cxnLst>
                  <a:rect l="l" t="t" r="r" b="b"/>
                  <a:pathLst>
                    <a:path w="75646" h="12609">
                      <a:moveTo>
                        <a:pt x="0" y="0"/>
                      </a:moveTo>
                      <a:lnTo>
                        <a:pt x="75647" y="0"/>
                      </a:lnTo>
                    </a:path>
                  </a:pathLst>
                </a:custGeom>
                <a:ln w="19050" cap="flat">
                  <a:solidFill>
                    <a:schemeClr val="accent5">
                      <a:lumMod val="50000"/>
                    </a:schemeClr>
                  </a:solidFill>
                  <a:prstDash val="solid"/>
                  <a:miter/>
                </a:ln>
              </p:spPr>
              <p:txBody>
                <a:bodyPr rtlCol="0" anchor="ctr"/>
                <a:lstStyle/>
                <a:p>
                  <a:endParaRPr lang="en-GB" dirty="0"/>
                </a:p>
              </p:txBody>
            </p:sp>
          </p:grpSp>
          <p:grpSp>
            <p:nvGrpSpPr>
              <p:cNvPr id="114" name="Group 113">
                <a:extLst>
                  <a:ext uri="{FF2B5EF4-FFF2-40B4-BE49-F238E27FC236}">
                    <a16:creationId xmlns:a16="http://schemas.microsoft.com/office/drawing/2014/main" id="{6AD97350-DB2D-48C4-B42C-C570E6A7EA78}"/>
                  </a:ext>
                </a:extLst>
              </p:cNvPr>
              <p:cNvGrpSpPr/>
              <p:nvPr/>
            </p:nvGrpSpPr>
            <p:grpSpPr>
              <a:xfrm>
                <a:off x="1537207" y="3023528"/>
                <a:ext cx="75646" cy="75026"/>
                <a:chOff x="1537207" y="3019194"/>
                <a:chExt cx="75646" cy="75026"/>
              </a:xfrm>
            </p:grpSpPr>
            <p:sp>
              <p:nvSpPr>
                <p:cNvPr id="108" name="Freeform: Shape 107">
                  <a:extLst>
                    <a:ext uri="{FF2B5EF4-FFF2-40B4-BE49-F238E27FC236}">
                      <a16:creationId xmlns:a16="http://schemas.microsoft.com/office/drawing/2014/main" id="{DD13C75C-0C35-4086-9CEF-7460393AA40C}"/>
                    </a:ext>
                  </a:extLst>
                </p:cNvPr>
                <p:cNvSpPr/>
                <p:nvPr/>
              </p:nvSpPr>
              <p:spPr>
                <a:xfrm>
                  <a:off x="1575093" y="3019194"/>
                  <a:ext cx="12713" cy="75026"/>
                </a:xfrm>
                <a:custGeom>
                  <a:avLst/>
                  <a:gdLst>
                    <a:gd name="connsiteX0" fmla="*/ 0 w 12713"/>
                    <a:gd name="connsiteY0" fmla="*/ 0 h 75026"/>
                    <a:gd name="connsiteX1" fmla="*/ 0 w 12713"/>
                    <a:gd name="connsiteY1" fmla="*/ 75027 h 75026"/>
                  </a:gdLst>
                  <a:ahLst/>
                  <a:cxnLst>
                    <a:cxn ang="0">
                      <a:pos x="connsiteX0" y="connsiteY0"/>
                    </a:cxn>
                    <a:cxn ang="0">
                      <a:pos x="connsiteX1" y="connsiteY1"/>
                    </a:cxn>
                  </a:cxnLst>
                  <a:rect l="l" t="t" r="r" b="b"/>
                  <a:pathLst>
                    <a:path w="12713" h="75026">
                      <a:moveTo>
                        <a:pt x="0" y="0"/>
                      </a:moveTo>
                      <a:lnTo>
                        <a:pt x="0" y="75027"/>
                      </a:lnTo>
                    </a:path>
                  </a:pathLst>
                </a:custGeom>
                <a:ln w="19050" cap="flat">
                  <a:solidFill>
                    <a:schemeClr val="accent5">
                      <a:lumMod val="50000"/>
                    </a:schemeClr>
                  </a:solidFill>
                  <a:prstDash val="solid"/>
                  <a:miter/>
                </a:ln>
              </p:spPr>
              <p:txBody>
                <a:bodyPr rtlCol="0" anchor="ctr"/>
                <a:lstStyle/>
                <a:p>
                  <a:endParaRPr lang="en-GB" dirty="0"/>
                </a:p>
              </p:txBody>
            </p:sp>
            <p:sp>
              <p:nvSpPr>
                <p:cNvPr id="109" name="Freeform: Shape 108">
                  <a:extLst>
                    <a:ext uri="{FF2B5EF4-FFF2-40B4-BE49-F238E27FC236}">
                      <a16:creationId xmlns:a16="http://schemas.microsoft.com/office/drawing/2014/main" id="{535BF7D6-47C0-4F4C-B7AB-E6E49B76D850}"/>
                    </a:ext>
                  </a:extLst>
                </p:cNvPr>
                <p:cNvSpPr/>
                <p:nvPr/>
              </p:nvSpPr>
              <p:spPr>
                <a:xfrm>
                  <a:off x="1537207" y="3056770"/>
                  <a:ext cx="75646" cy="12609"/>
                </a:xfrm>
                <a:custGeom>
                  <a:avLst/>
                  <a:gdLst>
                    <a:gd name="connsiteX0" fmla="*/ 0 w 75646"/>
                    <a:gd name="connsiteY0" fmla="*/ 0 h 12609"/>
                    <a:gd name="connsiteX1" fmla="*/ 75647 w 75646"/>
                    <a:gd name="connsiteY1" fmla="*/ 0 h 12609"/>
                  </a:gdLst>
                  <a:ahLst/>
                  <a:cxnLst>
                    <a:cxn ang="0">
                      <a:pos x="connsiteX0" y="connsiteY0"/>
                    </a:cxn>
                    <a:cxn ang="0">
                      <a:pos x="connsiteX1" y="connsiteY1"/>
                    </a:cxn>
                  </a:cxnLst>
                  <a:rect l="l" t="t" r="r" b="b"/>
                  <a:pathLst>
                    <a:path w="75646" h="12609">
                      <a:moveTo>
                        <a:pt x="0" y="0"/>
                      </a:moveTo>
                      <a:lnTo>
                        <a:pt x="75647" y="0"/>
                      </a:lnTo>
                    </a:path>
                  </a:pathLst>
                </a:custGeom>
                <a:ln w="19050" cap="flat">
                  <a:solidFill>
                    <a:schemeClr val="accent5">
                      <a:lumMod val="50000"/>
                    </a:schemeClr>
                  </a:solidFill>
                  <a:prstDash val="solid"/>
                  <a:miter/>
                </a:ln>
              </p:spPr>
              <p:txBody>
                <a:bodyPr rtlCol="0" anchor="ctr"/>
                <a:lstStyle/>
                <a:p>
                  <a:endParaRPr lang="en-GB" dirty="0"/>
                </a:p>
              </p:txBody>
            </p:sp>
          </p:grpSp>
        </p:grpSp>
        <p:sp>
          <p:nvSpPr>
            <p:cNvPr id="110" name="Freeform: Shape 109">
              <a:extLst>
                <a:ext uri="{FF2B5EF4-FFF2-40B4-BE49-F238E27FC236}">
                  <a16:creationId xmlns:a16="http://schemas.microsoft.com/office/drawing/2014/main" id="{2213DFD2-0856-4925-ADF0-E3CF93FDA636}"/>
                </a:ext>
              </a:extLst>
            </p:cNvPr>
            <p:cNvSpPr/>
            <p:nvPr/>
          </p:nvSpPr>
          <p:spPr>
            <a:xfrm>
              <a:off x="1553480" y="3058157"/>
              <a:ext cx="3398386" cy="1178991"/>
            </a:xfrm>
            <a:custGeom>
              <a:avLst/>
              <a:gdLst>
                <a:gd name="connsiteX0" fmla="*/ 0 w 3398386"/>
                <a:gd name="connsiteY0" fmla="*/ 0 h 1178991"/>
                <a:gd name="connsiteX1" fmla="*/ 381921 w 3398386"/>
                <a:gd name="connsiteY1" fmla="*/ 0 h 1178991"/>
                <a:gd name="connsiteX2" fmla="*/ 381921 w 3398386"/>
                <a:gd name="connsiteY2" fmla="*/ 35811 h 1178991"/>
                <a:gd name="connsiteX3" fmla="*/ 396415 w 3398386"/>
                <a:gd name="connsiteY3" fmla="*/ 35811 h 1178991"/>
                <a:gd name="connsiteX4" fmla="*/ 396415 w 3398386"/>
                <a:gd name="connsiteY4" fmla="*/ 83475 h 1178991"/>
                <a:gd name="connsiteX5" fmla="*/ 403535 w 3398386"/>
                <a:gd name="connsiteY5" fmla="*/ 83475 h 1178991"/>
                <a:gd name="connsiteX6" fmla="*/ 403535 w 3398386"/>
                <a:gd name="connsiteY6" fmla="*/ 153206 h 1178991"/>
                <a:gd name="connsiteX7" fmla="*/ 681966 w 3398386"/>
                <a:gd name="connsiteY7" fmla="*/ 153206 h 1178991"/>
                <a:gd name="connsiteX8" fmla="*/ 681966 w 3398386"/>
                <a:gd name="connsiteY8" fmla="*/ 196078 h 1178991"/>
                <a:gd name="connsiteX9" fmla="*/ 759520 w 3398386"/>
                <a:gd name="connsiteY9" fmla="*/ 196078 h 1178991"/>
                <a:gd name="connsiteX10" fmla="*/ 759520 w 3398386"/>
                <a:gd name="connsiteY10" fmla="*/ 240716 h 1178991"/>
                <a:gd name="connsiteX11" fmla="*/ 781133 w 3398386"/>
                <a:gd name="connsiteY11" fmla="*/ 240716 h 1178991"/>
                <a:gd name="connsiteX12" fmla="*/ 781133 w 3398386"/>
                <a:gd name="connsiteY12" fmla="*/ 319400 h 1178991"/>
                <a:gd name="connsiteX13" fmla="*/ 790033 w 3398386"/>
                <a:gd name="connsiteY13" fmla="*/ 319400 h 1178991"/>
                <a:gd name="connsiteX14" fmla="*/ 790033 w 3398386"/>
                <a:gd name="connsiteY14" fmla="*/ 363155 h 1178991"/>
                <a:gd name="connsiteX15" fmla="*/ 795500 w 3398386"/>
                <a:gd name="connsiteY15" fmla="*/ 363155 h 1178991"/>
                <a:gd name="connsiteX16" fmla="*/ 795500 w 3398386"/>
                <a:gd name="connsiteY16" fmla="*/ 444486 h 1178991"/>
                <a:gd name="connsiteX17" fmla="*/ 1158605 w 3398386"/>
                <a:gd name="connsiteY17" fmla="*/ 444486 h 1178991"/>
                <a:gd name="connsiteX18" fmla="*/ 1158605 w 3398386"/>
                <a:gd name="connsiteY18" fmla="*/ 483828 h 1178991"/>
                <a:gd name="connsiteX19" fmla="*/ 1173861 w 3398386"/>
                <a:gd name="connsiteY19" fmla="*/ 483828 h 1178991"/>
                <a:gd name="connsiteX20" fmla="*/ 1173861 w 3398386"/>
                <a:gd name="connsiteY20" fmla="*/ 529349 h 1178991"/>
                <a:gd name="connsiteX21" fmla="*/ 1192805 w 3398386"/>
                <a:gd name="connsiteY21" fmla="*/ 529349 h 1178991"/>
                <a:gd name="connsiteX22" fmla="*/ 1192805 w 3398386"/>
                <a:gd name="connsiteY22" fmla="*/ 566925 h 1178991"/>
                <a:gd name="connsiteX23" fmla="*/ 1589219 w 3398386"/>
                <a:gd name="connsiteY23" fmla="*/ 566925 h 1178991"/>
                <a:gd name="connsiteX24" fmla="*/ 1589219 w 3398386"/>
                <a:gd name="connsiteY24" fmla="*/ 613328 h 1178991"/>
                <a:gd name="connsiteX25" fmla="*/ 1804590 w 3398386"/>
                <a:gd name="connsiteY25" fmla="*/ 613328 h 1178991"/>
                <a:gd name="connsiteX26" fmla="*/ 1804590 w 3398386"/>
                <a:gd name="connsiteY26" fmla="*/ 653552 h 1178991"/>
                <a:gd name="connsiteX27" fmla="*/ 1936178 w 3398386"/>
                <a:gd name="connsiteY27" fmla="*/ 653552 h 1178991"/>
                <a:gd name="connsiteX28" fmla="*/ 1936178 w 3398386"/>
                <a:gd name="connsiteY28" fmla="*/ 698316 h 1178991"/>
                <a:gd name="connsiteX29" fmla="*/ 1946984 w 3398386"/>
                <a:gd name="connsiteY29" fmla="*/ 698316 h 1178991"/>
                <a:gd name="connsiteX30" fmla="*/ 1946984 w 3398386"/>
                <a:gd name="connsiteY30" fmla="*/ 741189 h 1178991"/>
                <a:gd name="connsiteX31" fmla="*/ 1986524 w 3398386"/>
                <a:gd name="connsiteY31" fmla="*/ 741189 h 1178991"/>
                <a:gd name="connsiteX32" fmla="*/ 1986524 w 3398386"/>
                <a:gd name="connsiteY32" fmla="*/ 784944 h 1178991"/>
                <a:gd name="connsiteX33" fmla="*/ 2297376 w 3398386"/>
                <a:gd name="connsiteY33" fmla="*/ 784944 h 1178991"/>
                <a:gd name="connsiteX34" fmla="*/ 2297376 w 3398386"/>
                <a:gd name="connsiteY34" fmla="*/ 831347 h 1178991"/>
                <a:gd name="connsiteX35" fmla="*/ 2332593 w 3398386"/>
                <a:gd name="connsiteY35" fmla="*/ 831347 h 1178991"/>
                <a:gd name="connsiteX36" fmla="*/ 2332593 w 3398386"/>
                <a:gd name="connsiteY36" fmla="*/ 876994 h 1178991"/>
                <a:gd name="connsiteX37" fmla="*/ 2339712 w 3398386"/>
                <a:gd name="connsiteY37" fmla="*/ 876994 h 1178991"/>
                <a:gd name="connsiteX38" fmla="*/ 2339712 w 3398386"/>
                <a:gd name="connsiteY38" fmla="*/ 910913 h 1178991"/>
                <a:gd name="connsiteX39" fmla="*/ 2354206 w 3398386"/>
                <a:gd name="connsiteY39" fmla="*/ 910913 h 1178991"/>
                <a:gd name="connsiteX40" fmla="*/ 2354206 w 3398386"/>
                <a:gd name="connsiteY40" fmla="*/ 962864 h 1178991"/>
                <a:gd name="connsiteX41" fmla="*/ 2464053 w 3398386"/>
                <a:gd name="connsiteY41" fmla="*/ 962864 h 1178991"/>
                <a:gd name="connsiteX42" fmla="*/ 2464053 w 3398386"/>
                <a:gd name="connsiteY42" fmla="*/ 1016329 h 1178991"/>
                <a:gd name="connsiteX43" fmla="*/ 2481217 w 3398386"/>
                <a:gd name="connsiteY43" fmla="*/ 1016329 h 1178991"/>
                <a:gd name="connsiteX44" fmla="*/ 2481217 w 3398386"/>
                <a:gd name="connsiteY44" fmla="*/ 1061093 h 1178991"/>
                <a:gd name="connsiteX45" fmla="*/ 2689341 w 3398386"/>
                <a:gd name="connsiteY45" fmla="*/ 1061093 h 1178991"/>
                <a:gd name="connsiteX46" fmla="*/ 2689341 w 3398386"/>
                <a:gd name="connsiteY46" fmla="*/ 1109261 h 1178991"/>
                <a:gd name="connsiteX47" fmla="*/ 3084866 w 3398386"/>
                <a:gd name="connsiteY47" fmla="*/ 1109261 h 1178991"/>
                <a:gd name="connsiteX48" fmla="*/ 3084866 w 3398386"/>
                <a:gd name="connsiteY48" fmla="*/ 1178992 h 1178991"/>
                <a:gd name="connsiteX49" fmla="*/ 3398387 w 3398386"/>
                <a:gd name="connsiteY49" fmla="*/ 1178992 h 117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398386" h="1178991">
                  <a:moveTo>
                    <a:pt x="0" y="0"/>
                  </a:moveTo>
                  <a:lnTo>
                    <a:pt x="381921" y="0"/>
                  </a:lnTo>
                  <a:lnTo>
                    <a:pt x="381921" y="35811"/>
                  </a:lnTo>
                  <a:lnTo>
                    <a:pt x="396415" y="35811"/>
                  </a:lnTo>
                  <a:lnTo>
                    <a:pt x="396415" y="83475"/>
                  </a:lnTo>
                  <a:lnTo>
                    <a:pt x="403535" y="83475"/>
                  </a:lnTo>
                  <a:lnTo>
                    <a:pt x="403535" y="153206"/>
                  </a:lnTo>
                  <a:lnTo>
                    <a:pt x="681966" y="153206"/>
                  </a:lnTo>
                  <a:lnTo>
                    <a:pt x="681966" y="196078"/>
                  </a:lnTo>
                  <a:lnTo>
                    <a:pt x="759520" y="196078"/>
                  </a:lnTo>
                  <a:lnTo>
                    <a:pt x="759520" y="240716"/>
                  </a:lnTo>
                  <a:lnTo>
                    <a:pt x="781133" y="240716"/>
                  </a:lnTo>
                  <a:lnTo>
                    <a:pt x="781133" y="319400"/>
                  </a:lnTo>
                  <a:lnTo>
                    <a:pt x="790033" y="319400"/>
                  </a:lnTo>
                  <a:lnTo>
                    <a:pt x="790033" y="363155"/>
                  </a:lnTo>
                  <a:lnTo>
                    <a:pt x="795500" y="363155"/>
                  </a:lnTo>
                  <a:lnTo>
                    <a:pt x="795500" y="444486"/>
                  </a:lnTo>
                  <a:lnTo>
                    <a:pt x="1158605" y="444486"/>
                  </a:lnTo>
                  <a:lnTo>
                    <a:pt x="1158605" y="483828"/>
                  </a:lnTo>
                  <a:lnTo>
                    <a:pt x="1173861" y="483828"/>
                  </a:lnTo>
                  <a:lnTo>
                    <a:pt x="1173861" y="529349"/>
                  </a:lnTo>
                  <a:lnTo>
                    <a:pt x="1192805" y="529349"/>
                  </a:lnTo>
                  <a:lnTo>
                    <a:pt x="1192805" y="566925"/>
                  </a:lnTo>
                  <a:lnTo>
                    <a:pt x="1589219" y="566925"/>
                  </a:lnTo>
                  <a:lnTo>
                    <a:pt x="1589219" y="613328"/>
                  </a:lnTo>
                  <a:lnTo>
                    <a:pt x="1804590" y="613328"/>
                  </a:lnTo>
                  <a:lnTo>
                    <a:pt x="1804590" y="653552"/>
                  </a:lnTo>
                  <a:lnTo>
                    <a:pt x="1936178" y="653552"/>
                  </a:lnTo>
                  <a:lnTo>
                    <a:pt x="1936178" y="698316"/>
                  </a:lnTo>
                  <a:lnTo>
                    <a:pt x="1946984" y="698316"/>
                  </a:lnTo>
                  <a:lnTo>
                    <a:pt x="1946984" y="741189"/>
                  </a:lnTo>
                  <a:lnTo>
                    <a:pt x="1986524" y="741189"/>
                  </a:lnTo>
                  <a:lnTo>
                    <a:pt x="1986524" y="784944"/>
                  </a:lnTo>
                  <a:lnTo>
                    <a:pt x="2297376" y="784944"/>
                  </a:lnTo>
                  <a:lnTo>
                    <a:pt x="2297376" y="831347"/>
                  </a:lnTo>
                  <a:lnTo>
                    <a:pt x="2332593" y="831347"/>
                  </a:lnTo>
                  <a:lnTo>
                    <a:pt x="2332593" y="876994"/>
                  </a:lnTo>
                  <a:lnTo>
                    <a:pt x="2339712" y="876994"/>
                  </a:lnTo>
                  <a:lnTo>
                    <a:pt x="2339712" y="910913"/>
                  </a:lnTo>
                  <a:lnTo>
                    <a:pt x="2354206" y="910913"/>
                  </a:lnTo>
                  <a:lnTo>
                    <a:pt x="2354206" y="962864"/>
                  </a:lnTo>
                  <a:lnTo>
                    <a:pt x="2464053" y="962864"/>
                  </a:lnTo>
                  <a:lnTo>
                    <a:pt x="2464053" y="1016329"/>
                  </a:lnTo>
                  <a:lnTo>
                    <a:pt x="2481217" y="1016329"/>
                  </a:lnTo>
                  <a:lnTo>
                    <a:pt x="2481217" y="1061093"/>
                  </a:lnTo>
                  <a:lnTo>
                    <a:pt x="2689341" y="1061093"/>
                  </a:lnTo>
                  <a:lnTo>
                    <a:pt x="2689341" y="1109261"/>
                  </a:lnTo>
                  <a:lnTo>
                    <a:pt x="3084866" y="1109261"/>
                  </a:lnTo>
                  <a:lnTo>
                    <a:pt x="3084866" y="1178992"/>
                  </a:lnTo>
                  <a:lnTo>
                    <a:pt x="3398387" y="1178992"/>
                  </a:lnTo>
                </a:path>
              </a:pathLst>
            </a:custGeom>
            <a:noFill/>
            <a:ln w="19050" cap="flat">
              <a:solidFill>
                <a:schemeClr val="accent5">
                  <a:lumMod val="50000"/>
                </a:schemeClr>
              </a:solidFill>
              <a:prstDash val="solid"/>
              <a:miter/>
            </a:ln>
            <a:effectLst/>
          </p:spPr>
          <p:txBody>
            <a:bodyPr rtlCol="0" anchor="ctr"/>
            <a:lstStyle/>
            <a:p>
              <a:endParaRPr lang="en-GB" dirty="0"/>
            </a:p>
          </p:txBody>
        </p:sp>
      </p:grpSp>
      <p:sp>
        <p:nvSpPr>
          <p:cNvPr id="2" name="TextBox 1">
            <a:extLst>
              <a:ext uri="{FF2B5EF4-FFF2-40B4-BE49-F238E27FC236}">
                <a16:creationId xmlns:a16="http://schemas.microsoft.com/office/drawing/2014/main" id="{A0A43E29-B064-4063-9E43-5AFAEDF90C9C}"/>
              </a:ext>
            </a:extLst>
          </p:cNvPr>
          <p:cNvSpPr txBox="1"/>
          <p:nvPr/>
        </p:nvSpPr>
        <p:spPr>
          <a:xfrm>
            <a:off x="512141" y="5884737"/>
            <a:ext cx="8555547" cy="261610"/>
          </a:xfrm>
          <a:prstGeom prst="rect">
            <a:avLst/>
          </a:prstGeom>
          <a:noFill/>
        </p:spPr>
        <p:txBody>
          <a:bodyPr wrap="none" rtlCol="0">
            <a:spAutoFit/>
          </a:bodyPr>
          <a:lstStyle/>
          <a:p>
            <a:r>
              <a:rPr lang="en-GB" sz="1100" baseline="30000" dirty="0">
                <a:ea typeface="Aileron" charset="0"/>
                <a:cs typeface="Aileron" charset="0"/>
              </a:rPr>
              <a:t>a</a:t>
            </a:r>
            <a:r>
              <a:rPr lang="en-GB" sz="1100" dirty="0">
                <a:ea typeface="Aileron" charset="0"/>
                <a:cs typeface="Aileron" charset="0"/>
              </a:rPr>
              <a:t>one patient excluded from analysis because he/she was censored at baseline; </a:t>
            </a:r>
            <a:r>
              <a:rPr lang="en-GB" sz="1100" baseline="30000" dirty="0">
                <a:ea typeface="Aileron" charset="0"/>
                <a:cs typeface="Aileron" charset="0"/>
              </a:rPr>
              <a:t>b</a:t>
            </a:r>
            <a:r>
              <a:rPr lang="en-GB" sz="1100" dirty="0">
                <a:ea typeface="Aileron" charset="0"/>
                <a:cs typeface="Aileron" charset="0"/>
              </a:rPr>
              <a:t>LAN vs PBO; </a:t>
            </a:r>
            <a:r>
              <a:rPr lang="en-GB" sz="1100" baseline="30000" dirty="0">
                <a:ea typeface="Aileron" charset="0"/>
                <a:cs typeface="Aileron" charset="0"/>
              </a:rPr>
              <a:t>c</a:t>
            </a:r>
            <a:r>
              <a:rPr lang="en-GB" sz="1100" dirty="0">
                <a:ea typeface="Aileron" charset="0"/>
                <a:cs typeface="Aileron" charset="0"/>
              </a:rPr>
              <a:t>excludes death/progression (part of PFS assessment) </a:t>
            </a:r>
          </a:p>
        </p:txBody>
      </p:sp>
    </p:spTree>
    <p:extLst>
      <p:ext uri="{BB962C8B-B14F-4D97-AF65-F5344CB8AC3E}">
        <p14:creationId xmlns:p14="http://schemas.microsoft.com/office/powerpoint/2010/main" val="192807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a:xfrm>
            <a:off x="620184" y="1351711"/>
            <a:ext cx="10963200" cy="4525200"/>
          </a:xfrm>
        </p:spPr>
        <p:txBody>
          <a:bodyPr/>
          <a:lstStyle/>
          <a:p>
            <a:pPr marL="180000" indent="-180000"/>
            <a:r>
              <a:rPr lang="en-GB"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SPINET</a:t>
            </a:r>
            <a:r>
              <a:rPr lang="en-GB"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 the largest prospective study to date with an SSA in SSTR-positive BP-NETs</a:t>
            </a:r>
          </a:p>
          <a:p>
            <a:pPr marL="180000" indent="-180000"/>
            <a:r>
              <a:rPr lang="en-GB"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LAN 120 mg was associated with a median PFS of 16.6 months</a:t>
            </a:r>
          </a:p>
          <a:p>
            <a:pPr marL="360000" lvl="1" indent="-180000"/>
            <a:r>
              <a:rPr lang="en-GB"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The effect on median PFS was greater in patients with TC </a:t>
            </a:r>
            <a:r>
              <a:rPr lang="en-GB" dirty="0">
                <a:solidFill>
                  <a:schemeClr val="tx2"/>
                </a:solidFill>
                <a:latin typeface="Calibri" panose="020F0502020204030204" pitchFamily="34" charset="0"/>
                <a:ea typeface="Times New Roman" panose="02020603050405020304" pitchFamily="18" charset="0"/>
                <a:cs typeface="Calibri" panose="020F0502020204030204" pitchFamily="34" charset="0"/>
              </a:rPr>
              <a:t>than AC</a:t>
            </a:r>
          </a:p>
          <a:p>
            <a:pPr marL="180000" indent="-180000"/>
            <a:r>
              <a:rPr lang="en-GB"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Safety profile of LAN was consistent with known profile of LAN</a:t>
            </a:r>
          </a:p>
          <a:p>
            <a:pPr marL="180000" indent="-180000"/>
            <a:r>
              <a:rPr lang="en-GB" dirty="0">
                <a:solidFill>
                  <a:schemeClr val="tx2"/>
                </a:solidFill>
                <a:latin typeface="Calibri" panose="020F0502020204030204" pitchFamily="34" charset="0"/>
                <a:ea typeface="Times New Roman" panose="02020603050405020304" pitchFamily="18" charset="0"/>
                <a:cs typeface="Calibri" panose="020F0502020204030204" pitchFamily="34" charset="0"/>
              </a:rPr>
              <a:t>Results </a:t>
            </a:r>
            <a:r>
              <a:rPr lang="en-GB"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suggest that </a:t>
            </a:r>
            <a:r>
              <a:rPr lang="en-GB"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LAN 120 mg could be an appropriate treatment option for BP-NETs,</a:t>
            </a:r>
            <a:r>
              <a:rPr lang="en-GB"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 especially for TCs</a:t>
            </a:r>
          </a:p>
          <a:p>
            <a:endParaRPr lang="en-GB" sz="24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sz="2700" dirty="0"/>
              <a:t>spinet: summary</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5"/>
          </p:nvPr>
        </p:nvSpPr>
        <p:spPr>
          <a:xfrm>
            <a:off x="623888" y="6334029"/>
            <a:ext cx="10368656" cy="365125"/>
          </a:xfrm>
        </p:spPr>
        <p:txBody>
          <a:bodyPr/>
          <a:lstStyle/>
          <a:p>
            <a:pPr>
              <a:spcBef>
                <a:spcPts val="0"/>
              </a:spcBef>
              <a:spcAft>
                <a:spcPts val="600"/>
              </a:spcAft>
            </a:pPr>
            <a:r>
              <a:rPr lang="en-GB" dirty="0"/>
              <a:t>AC, atypical carcinoid; BP-NET, bronchopulmonary neuroendocrine tumour; LAN, lanreotide; PFS, progression-free survival; SSA, somatostatin analogue; SSTR, somatostatin receptor; TC, typical carcinoid</a:t>
            </a:r>
            <a:br>
              <a:rPr lang="en-GB" dirty="0"/>
            </a:br>
            <a:r>
              <a:rPr lang="en-GB" dirty="0"/>
              <a:t>Horsch D, et al. Abstract #1096O. ESMO 2021. Oral presentation</a:t>
            </a:r>
          </a:p>
        </p:txBody>
      </p:sp>
    </p:spTree>
    <p:extLst>
      <p:ext uri="{BB962C8B-B14F-4D97-AF65-F5344CB8AC3E}">
        <p14:creationId xmlns:p14="http://schemas.microsoft.com/office/powerpoint/2010/main" val="53087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C903-EB03-4C5A-984B-750C2EB65CA1}"/>
              </a:ext>
            </a:extLst>
          </p:cNvPr>
          <p:cNvSpPr>
            <a:spLocks noGrp="1"/>
          </p:cNvSpPr>
          <p:nvPr>
            <p:ph type="title"/>
          </p:nvPr>
        </p:nvSpPr>
        <p:spPr/>
        <p:txBody>
          <a:bodyPr/>
          <a:lstStyle/>
          <a:p>
            <a:r>
              <a:rPr lang="en-GB" dirty="0"/>
              <a:t>Other data of interest</a:t>
            </a:r>
          </a:p>
        </p:txBody>
      </p:sp>
      <p:sp>
        <p:nvSpPr>
          <p:cNvPr id="4" name="Slide Number Placeholder 3"/>
          <p:cNvSpPr>
            <a:spLocks noGrp="1"/>
          </p:cNvSpPr>
          <p:nvPr>
            <p:ph type="sldNum" sz="quarter" idx="4"/>
          </p:nvPr>
        </p:nvSpPr>
        <p:spPr/>
        <p:txBody>
          <a:bodyPr/>
          <a:lstStyle/>
          <a:p>
            <a:fld id="{FCE43C0F-8A7B-3A4B-9DB5-B3472E36E833}" type="slidenum">
              <a:rPr lang="en-GB" smtClean="0"/>
              <a:pPr/>
              <a:t>17</a:t>
            </a:fld>
            <a:endParaRPr lang="en-GB" dirty="0"/>
          </a:p>
        </p:txBody>
      </p:sp>
    </p:spTree>
    <p:extLst>
      <p:ext uri="{BB962C8B-B14F-4D97-AF65-F5344CB8AC3E}">
        <p14:creationId xmlns:p14="http://schemas.microsoft.com/office/powerpoint/2010/main" val="271516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a:xfrm>
            <a:off x="623888" y="1559302"/>
            <a:ext cx="10953712" cy="1283320"/>
          </a:xfrm>
        </p:spPr>
        <p:txBody>
          <a:bodyPr/>
          <a:lstStyle/>
          <a:p>
            <a:pPr marL="180000" indent="-180000"/>
            <a:r>
              <a:rPr lang="en-GB" sz="1800" dirty="0">
                <a:solidFill>
                  <a:schemeClr val="tx2"/>
                </a:solidFill>
                <a:effectLst/>
                <a:latin typeface="+mn-lt"/>
                <a:ea typeface="Times New Roman" panose="02020603050405020304" pitchFamily="18" charset="0"/>
                <a:cs typeface="Times New Roman" panose="02020603050405020304" pitchFamily="18" charset="0"/>
              </a:rPr>
              <a:t>The phase 2, </a:t>
            </a:r>
            <a:r>
              <a:rPr lang="en-GB" sz="1800" b="1" dirty="0">
                <a:solidFill>
                  <a:schemeClr val="accent1"/>
                </a:solidFill>
                <a:effectLst/>
                <a:latin typeface="+mn-lt"/>
                <a:ea typeface="Times New Roman" panose="02020603050405020304" pitchFamily="18" charset="0"/>
                <a:cs typeface="Times New Roman" panose="02020603050405020304" pitchFamily="18" charset="0"/>
              </a:rPr>
              <a:t>NICE-NEC trial </a:t>
            </a:r>
            <a:r>
              <a:rPr lang="en-GB" sz="1800" dirty="0">
                <a:solidFill>
                  <a:schemeClr val="tx2"/>
                </a:solidFill>
                <a:effectLst/>
                <a:latin typeface="+mn-lt"/>
                <a:ea typeface="Times New Roman" panose="02020603050405020304" pitchFamily="18" charset="0"/>
                <a:cs typeface="Times New Roman" panose="02020603050405020304" pitchFamily="18" charset="0"/>
              </a:rPr>
              <a:t>assessed the safety and synergy of the </a:t>
            </a:r>
            <a:r>
              <a:rPr lang="en-GB" sz="1800" b="1" dirty="0">
                <a:solidFill>
                  <a:schemeClr val="accent1"/>
                </a:solidFill>
                <a:effectLst/>
                <a:latin typeface="+mn-lt"/>
                <a:ea typeface="Times New Roman" panose="02020603050405020304" pitchFamily="18" charset="0"/>
                <a:cs typeface="Times New Roman" panose="02020603050405020304" pitchFamily="18" charset="0"/>
              </a:rPr>
              <a:t>combination of CT plus immunotherapy (IT) in advanced CT-naïve </a:t>
            </a:r>
            <a:r>
              <a:rPr lang="en-GB" sz="1800" b="1" dirty="0">
                <a:solidFill>
                  <a:schemeClr val="accent1"/>
                </a:solidFill>
                <a:latin typeface="+mn-lt"/>
                <a:ea typeface="Times New Roman" panose="02020603050405020304" pitchFamily="18" charset="0"/>
                <a:cs typeface="Times New Roman" panose="02020603050405020304" pitchFamily="18" charset="0"/>
              </a:rPr>
              <a:t>g</a:t>
            </a:r>
            <a:r>
              <a:rPr lang="en-GB" sz="1800" b="1" dirty="0">
                <a:solidFill>
                  <a:schemeClr val="accent1"/>
                </a:solidFill>
                <a:effectLst/>
                <a:latin typeface="+mn-lt"/>
                <a:ea typeface="Times New Roman" panose="02020603050405020304" pitchFamily="18" charset="0"/>
                <a:cs typeface="Times New Roman" panose="02020603050405020304" pitchFamily="18" charset="0"/>
              </a:rPr>
              <a:t>rade 3 NENs</a:t>
            </a:r>
            <a:endParaRPr lang="en-GB" sz="1800" b="1" dirty="0">
              <a:solidFill>
                <a:schemeClr val="accent1"/>
              </a:solidFill>
              <a:latin typeface="+mn-lt"/>
            </a:endParaRPr>
          </a:p>
          <a:p>
            <a:pPr marL="360000" lvl="1" indent="-180000"/>
            <a:r>
              <a:rPr lang="en-GB" sz="1600" dirty="0">
                <a:solidFill>
                  <a:schemeClr val="tx2"/>
                </a:solidFill>
                <a:effectLst/>
                <a:latin typeface="+mn-lt"/>
                <a:ea typeface="Times New Roman" panose="02020603050405020304" pitchFamily="18" charset="0"/>
                <a:cs typeface="Times New Roman" panose="02020603050405020304" pitchFamily="18" charset="0"/>
              </a:rPr>
              <a:t>Standard front-line platinum-based CT has limited efficacy</a:t>
            </a:r>
          </a:p>
          <a:p>
            <a:pPr marL="360000" lvl="1" indent="-180000">
              <a:spcBef>
                <a:spcPts val="300"/>
              </a:spcBef>
            </a:pPr>
            <a:r>
              <a:rPr lang="en-GB" sz="1600" dirty="0">
                <a:solidFill>
                  <a:schemeClr val="tx2"/>
                </a:solidFill>
                <a:effectLst/>
                <a:latin typeface="+mn-lt"/>
                <a:ea typeface="Times New Roman" panose="02020603050405020304" pitchFamily="18" charset="0"/>
                <a:cs typeface="Times New Roman" panose="02020603050405020304" pitchFamily="18" charset="0"/>
              </a:rPr>
              <a:t>Grade</a:t>
            </a:r>
            <a:r>
              <a:rPr lang="en-GB" sz="1600" dirty="0">
                <a:solidFill>
                  <a:srgbClr val="0000FF"/>
                </a:solidFill>
                <a:effectLst/>
                <a:latin typeface="+mn-lt"/>
                <a:ea typeface="Times New Roman" panose="02020603050405020304" pitchFamily="18" charset="0"/>
                <a:cs typeface="Times New Roman" panose="02020603050405020304" pitchFamily="18" charset="0"/>
              </a:rPr>
              <a:t> </a:t>
            </a:r>
            <a:r>
              <a:rPr lang="en-GB" sz="1600" dirty="0">
                <a:solidFill>
                  <a:schemeClr val="tx2"/>
                </a:solidFill>
                <a:effectLst/>
                <a:latin typeface="+mn-lt"/>
                <a:ea typeface="Times New Roman" panose="02020603050405020304" pitchFamily="18" charset="0"/>
                <a:cs typeface="Times New Roman" panose="02020603050405020304" pitchFamily="18" charset="0"/>
              </a:rPr>
              <a:t>3 NENs are associated with a high mutational burden and PD-L1 expression that might lead to a favourable response to IT</a:t>
            </a:r>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a:xfrm>
            <a:off x="619200" y="246566"/>
            <a:ext cx="9365232" cy="1094202"/>
          </a:xfrm>
        </p:spPr>
        <p:txBody>
          <a:bodyPr/>
          <a:lstStyle/>
          <a:p>
            <a:r>
              <a:rPr lang="en-GB" sz="2700" dirty="0"/>
              <a:t>Nivolumab plus platinum-doublet CT as 1L therapy in unresectable, locally advanced or M1 </a:t>
            </a:r>
            <a:r>
              <a:rPr lang="en-GB" sz="2700" dirty="0">
                <a:solidFill>
                  <a:schemeClr val="tx2"/>
                </a:solidFill>
              </a:rPr>
              <a:t>Grade 3 N</a:t>
            </a:r>
            <a:r>
              <a:rPr lang="en-GB" sz="2700" dirty="0"/>
              <a:t>EN</a:t>
            </a:r>
            <a:r>
              <a:rPr lang="en-GB" sz="2700" cap="none" dirty="0"/>
              <a:t>s</a:t>
            </a:r>
            <a:r>
              <a:rPr lang="en-GB" sz="2700" dirty="0"/>
              <a:t> of the GEP tract or Unknown origin: nice-nec trial </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5"/>
          </p:nvPr>
        </p:nvSpPr>
        <p:spPr>
          <a:xfrm>
            <a:off x="623888" y="6334795"/>
            <a:ext cx="10512672" cy="391197"/>
          </a:xfrm>
        </p:spPr>
        <p:txBody>
          <a:bodyPr/>
          <a:lstStyle/>
          <a:p>
            <a:pPr>
              <a:spcBef>
                <a:spcPts val="0"/>
              </a:spcBef>
              <a:spcAft>
                <a:spcPts val="600"/>
              </a:spcAft>
            </a:pPr>
            <a:r>
              <a:rPr lang="en-GB" sz="1200" dirty="0">
                <a:solidFill>
                  <a:schemeClr val="tx2"/>
                </a:solidFill>
                <a:ea typeface="Aileron" charset="0"/>
                <a:cs typeface="Aileron" charset="0"/>
              </a:rPr>
              <a:t>1L, first-line; CI, confidence interval; CR, complete response; CT, chemotherapy; DCR, disease control rate; GEP</a:t>
            </a:r>
            <a:r>
              <a:rPr lang="en-GB" dirty="0">
                <a:solidFill>
                  <a:schemeClr val="tx2"/>
                </a:solidFill>
                <a:ea typeface="Aileron" charset="0"/>
                <a:cs typeface="Aileron" charset="0"/>
              </a:rPr>
              <a:t>,</a:t>
            </a:r>
            <a:r>
              <a:rPr lang="en-GB" sz="1200" dirty="0">
                <a:solidFill>
                  <a:schemeClr val="tx2"/>
                </a:solidFill>
                <a:ea typeface="Aileron" charset="0"/>
                <a:cs typeface="Aileron" charset="0"/>
              </a:rPr>
              <a:t> gastroenteropancreatic; m, months; M1, metastatic; NEN, neuroendocrine neoplasm; ORR, objective response rate; PD‑L1, programmed death ligand-1; PFS, progression-free survival; PR, partial response</a:t>
            </a:r>
            <a:br>
              <a:rPr lang="en-GB" sz="1200" dirty="0">
                <a:solidFill>
                  <a:schemeClr val="tx2"/>
                </a:solidFill>
                <a:ea typeface="Aileron" charset="0"/>
                <a:cs typeface="Aileron" charset="0"/>
              </a:rPr>
            </a:br>
            <a:r>
              <a:rPr lang="en-GB" dirty="0">
                <a:solidFill>
                  <a:schemeClr val="tx2"/>
                </a:solidFill>
              </a:rPr>
              <a:t>Riesco-Martinez MC, et al. Abstract #1098O. ESMO 2021. </a:t>
            </a:r>
            <a:r>
              <a:rPr lang="en-GB" dirty="0"/>
              <a:t>Oral presentation</a:t>
            </a:r>
            <a:endParaRPr lang="en-GB" dirty="0">
              <a:solidFill>
                <a:schemeClr val="tx2"/>
              </a:solidFill>
            </a:endParaRPr>
          </a:p>
        </p:txBody>
      </p:sp>
      <p:sp>
        <p:nvSpPr>
          <p:cNvPr id="6" name="Content Placeholder 1">
            <a:extLst>
              <a:ext uri="{FF2B5EF4-FFF2-40B4-BE49-F238E27FC236}">
                <a16:creationId xmlns:a16="http://schemas.microsoft.com/office/drawing/2014/main" id="{9FFFACA1-1806-4908-9FC9-9C489AAC6EE8}"/>
              </a:ext>
            </a:extLst>
          </p:cNvPr>
          <p:cNvSpPr txBox="1">
            <a:spLocks/>
          </p:cNvSpPr>
          <p:nvPr/>
        </p:nvSpPr>
        <p:spPr>
          <a:xfrm>
            <a:off x="623888" y="5199514"/>
            <a:ext cx="10656688" cy="998610"/>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000" indent="-180000"/>
            <a:r>
              <a:rPr lang="en-GB" sz="1800" dirty="0">
                <a:solidFill>
                  <a:schemeClr val="tx2"/>
                </a:solidFill>
                <a:latin typeface="+mn-lt"/>
                <a:cs typeface="Times New Roman" panose="02020603050405020304" pitchFamily="18" charset="0"/>
              </a:rPr>
              <a:t>Preliminary results show </a:t>
            </a:r>
            <a:r>
              <a:rPr lang="en-GB" sz="1800" b="1" dirty="0">
                <a:solidFill>
                  <a:schemeClr val="accent1"/>
                </a:solidFill>
                <a:latin typeface="+mn-lt"/>
                <a:cs typeface="Times New Roman" panose="02020603050405020304" pitchFamily="18" charset="0"/>
              </a:rPr>
              <a:t>promising activity of adding nivolumab to CT as 1L therapy for grade</a:t>
            </a:r>
            <a:r>
              <a:rPr lang="en-GB" sz="1800" b="1" dirty="0">
                <a:solidFill>
                  <a:srgbClr val="0000FF"/>
                </a:solidFill>
                <a:latin typeface="+mn-lt"/>
                <a:cs typeface="Times New Roman" panose="02020603050405020304" pitchFamily="18" charset="0"/>
              </a:rPr>
              <a:t> </a:t>
            </a:r>
            <a:r>
              <a:rPr lang="en-GB" sz="1800" b="1" dirty="0">
                <a:solidFill>
                  <a:schemeClr val="accent1"/>
                </a:solidFill>
                <a:latin typeface="+mn-lt"/>
                <a:cs typeface="Times New Roman" panose="02020603050405020304" pitchFamily="18" charset="0"/>
              </a:rPr>
              <a:t>3 NENs</a:t>
            </a:r>
          </a:p>
          <a:p>
            <a:pPr marL="360000" lvl="1" indent="-180000"/>
            <a:r>
              <a:rPr lang="en-GB" sz="1600" dirty="0">
                <a:solidFill>
                  <a:schemeClr val="tx2"/>
                </a:solidFill>
                <a:latin typeface="+mn-lt"/>
                <a:cs typeface="Times New Roman" panose="02020603050405020304" pitchFamily="18" charset="0"/>
              </a:rPr>
              <a:t>Nivolumab did not significantly increase the toxicity profile of standard CT</a:t>
            </a:r>
          </a:p>
          <a:p>
            <a:pPr marL="360000" lvl="1" indent="-180000">
              <a:spcBef>
                <a:spcPts val="300"/>
              </a:spcBef>
            </a:pPr>
            <a:r>
              <a:rPr lang="en-GB" sz="1600" dirty="0">
                <a:solidFill>
                  <a:schemeClr val="tx2"/>
                </a:solidFill>
                <a:latin typeface="+mn-lt"/>
                <a:cs typeface="Times New Roman" panose="02020603050405020304" pitchFamily="18" charset="0"/>
              </a:rPr>
              <a:t>Final survival results require further follow-up and translational studies are ongoing</a:t>
            </a:r>
          </a:p>
        </p:txBody>
      </p:sp>
      <p:graphicFrame>
        <p:nvGraphicFramePr>
          <p:cNvPr id="7" name="Table 8">
            <a:extLst>
              <a:ext uri="{FF2B5EF4-FFF2-40B4-BE49-F238E27FC236}">
                <a16:creationId xmlns:a16="http://schemas.microsoft.com/office/drawing/2014/main" id="{97F1CB54-10B9-414E-95B6-6E64E3C6DA18}"/>
              </a:ext>
            </a:extLst>
          </p:cNvPr>
          <p:cNvGraphicFramePr>
            <a:graphicFrameLocks/>
          </p:cNvGraphicFramePr>
          <p:nvPr>
            <p:extLst>
              <p:ext uri="{D42A27DB-BD31-4B8C-83A1-F6EECF244321}">
                <p14:modId xmlns:p14="http://schemas.microsoft.com/office/powerpoint/2010/main" val="2792210118"/>
              </p:ext>
            </p:extLst>
          </p:nvPr>
        </p:nvGraphicFramePr>
        <p:xfrm>
          <a:off x="2274533" y="2894303"/>
          <a:ext cx="2698327" cy="2172000"/>
        </p:xfrm>
        <a:graphic>
          <a:graphicData uri="http://schemas.openxmlformats.org/drawingml/2006/table">
            <a:tbl>
              <a:tblPr firstRow="1" bandRow="1">
                <a:tableStyleId>{5C22544A-7EE6-4342-B048-85BDC9FD1C3A}</a:tableStyleId>
              </a:tblPr>
              <a:tblGrid>
                <a:gridCol w="1513696">
                  <a:extLst>
                    <a:ext uri="{9D8B030D-6E8A-4147-A177-3AD203B41FA5}">
                      <a16:colId xmlns:a16="http://schemas.microsoft.com/office/drawing/2014/main" val="2054617961"/>
                    </a:ext>
                  </a:extLst>
                </a:gridCol>
                <a:gridCol w="1184631">
                  <a:extLst>
                    <a:ext uri="{9D8B030D-6E8A-4147-A177-3AD203B41FA5}">
                      <a16:colId xmlns:a16="http://schemas.microsoft.com/office/drawing/2014/main" val="1547080485"/>
                    </a:ext>
                  </a:extLst>
                </a:gridCol>
              </a:tblGrid>
              <a:tr h="247310">
                <a:tc gridSpan="2">
                  <a:txBody>
                    <a:bodyPr/>
                    <a:lstStyle/>
                    <a:p>
                      <a:pPr algn="ctr"/>
                      <a:r>
                        <a:rPr lang="en-GB" sz="1200" cap="all" baseline="0" dirty="0"/>
                        <a:t>Efficacy Results</a:t>
                      </a:r>
                    </a:p>
                  </a:txBody>
                  <a:tcPr marT="36000" marB="36000"/>
                </a:tc>
                <a:tc hMerge="1">
                  <a:txBody>
                    <a:bodyPr/>
                    <a:lstStyle/>
                    <a:p>
                      <a:pPr algn="ctr"/>
                      <a:endParaRPr lang="en-GB" sz="1400" dirty="0"/>
                    </a:p>
                  </a:txBody>
                  <a:tcPr/>
                </a:tc>
                <a:extLst>
                  <a:ext uri="{0D108BD9-81ED-4DB2-BD59-A6C34878D82A}">
                    <a16:rowId xmlns:a16="http://schemas.microsoft.com/office/drawing/2014/main" val="2402358554"/>
                  </a:ext>
                </a:extLst>
              </a:tr>
              <a:tr h="233570">
                <a:tc>
                  <a:txBody>
                    <a:bodyPr/>
                    <a:lstStyle/>
                    <a:p>
                      <a:r>
                        <a:rPr lang="en-GB" sz="1100" dirty="0"/>
                        <a:t>DCR</a:t>
                      </a:r>
                    </a:p>
                  </a:txBody>
                  <a:tcPr marT="36000" marB="36000"/>
                </a:tc>
                <a:tc>
                  <a:txBody>
                    <a:bodyPr/>
                    <a:lstStyle/>
                    <a:p>
                      <a:pPr algn="ctr"/>
                      <a:r>
                        <a:rPr lang="en-GB" sz="1100" dirty="0"/>
                        <a:t>84%</a:t>
                      </a:r>
                    </a:p>
                  </a:txBody>
                  <a:tcPr marT="36000" marB="36000"/>
                </a:tc>
                <a:extLst>
                  <a:ext uri="{0D108BD9-81ED-4DB2-BD59-A6C34878D82A}">
                    <a16:rowId xmlns:a16="http://schemas.microsoft.com/office/drawing/2014/main" val="3081172409"/>
                  </a:ext>
                </a:extLst>
              </a:tr>
              <a:tr h="233570">
                <a:tc>
                  <a:txBody>
                    <a:bodyPr/>
                    <a:lstStyle/>
                    <a:p>
                      <a:r>
                        <a:rPr lang="en-GB" sz="1100" b="0" dirty="0"/>
                        <a:t>ORR</a:t>
                      </a:r>
                    </a:p>
                  </a:txBody>
                  <a:tcPr marT="36000" marB="36000"/>
                </a:tc>
                <a:tc>
                  <a:txBody>
                    <a:bodyPr/>
                    <a:lstStyle/>
                    <a:p>
                      <a:pPr algn="ctr"/>
                      <a:r>
                        <a:rPr lang="en-GB" sz="1100" dirty="0"/>
                        <a:t>50%</a:t>
                      </a:r>
                    </a:p>
                  </a:txBody>
                  <a:tcPr marT="36000" marB="36000"/>
                </a:tc>
                <a:extLst>
                  <a:ext uri="{0D108BD9-81ED-4DB2-BD59-A6C34878D82A}">
                    <a16:rowId xmlns:a16="http://schemas.microsoft.com/office/drawing/2014/main" val="4039970186"/>
                  </a:ext>
                </a:extLst>
              </a:tr>
              <a:tr h="233570">
                <a:tc>
                  <a:txBody>
                    <a:bodyPr/>
                    <a:lstStyle/>
                    <a:p>
                      <a:pPr marL="0" lvl="1"/>
                      <a:r>
                        <a:rPr lang="en-GB" sz="1100" b="1" dirty="0">
                          <a:solidFill>
                            <a:schemeClr val="bg1"/>
                          </a:solidFill>
                        </a:rPr>
                        <a:t>Best ORR</a:t>
                      </a:r>
                      <a:r>
                        <a:rPr lang="en-GB" sz="1100" b="1" baseline="30000" dirty="0">
                          <a:solidFill>
                            <a:schemeClr val="bg1"/>
                          </a:solidFill>
                        </a:rPr>
                        <a:t>*</a:t>
                      </a:r>
                      <a:r>
                        <a:rPr lang="en-GB" sz="1100" b="1" dirty="0">
                          <a:solidFill>
                            <a:schemeClr val="bg1"/>
                          </a:solidFill>
                        </a:rPr>
                        <a:t>, n (%)</a:t>
                      </a:r>
                    </a:p>
                  </a:txBody>
                  <a:tcPr marT="36000" marB="36000">
                    <a:solidFill>
                      <a:schemeClr val="accent1"/>
                    </a:solidFill>
                  </a:tcPr>
                </a:tc>
                <a:tc>
                  <a:txBody>
                    <a:bodyPr/>
                    <a:lstStyle/>
                    <a:p>
                      <a:pPr algn="ctr"/>
                      <a:r>
                        <a:rPr lang="en-GB" sz="1100" b="1" dirty="0">
                          <a:solidFill>
                            <a:schemeClr val="bg1"/>
                          </a:solidFill>
                        </a:rPr>
                        <a:t>N=38</a:t>
                      </a:r>
                    </a:p>
                  </a:txBody>
                  <a:tcPr marT="36000" marB="36000">
                    <a:solidFill>
                      <a:schemeClr val="accent1"/>
                    </a:solidFill>
                  </a:tcPr>
                </a:tc>
                <a:extLst>
                  <a:ext uri="{0D108BD9-81ED-4DB2-BD59-A6C34878D82A}">
                    <a16:rowId xmlns:a16="http://schemas.microsoft.com/office/drawing/2014/main" val="1733072314"/>
                  </a:ext>
                </a:extLst>
              </a:tr>
              <a:tr h="233570">
                <a:tc>
                  <a:txBody>
                    <a:bodyPr/>
                    <a:lstStyle/>
                    <a:p>
                      <a:pPr marL="0" lvl="1"/>
                      <a:r>
                        <a:rPr lang="en-GB" sz="1100" dirty="0"/>
                        <a:t>CR</a:t>
                      </a:r>
                    </a:p>
                  </a:txBody>
                  <a:tcPr marT="36000" marB="36000"/>
                </a:tc>
                <a:tc>
                  <a:txBody>
                    <a:bodyPr/>
                    <a:lstStyle/>
                    <a:p>
                      <a:pPr algn="ctr"/>
                      <a:r>
                        <a:rPr lang="en-GB" sz="1100" dirty="0"/>
                        <a:t>0 (0)</a:t>
                      </a:r>
                    </a:p>
                  </a:txBody>
                  <a:tcPr marT="36000" marB="36000"/>
                </a:tc>
                <a:extLst>
                  <a:ext uri="{0D108BD9-81ED-4DB2-BD59-A6C34878D82A}">
                    <a16:rowId xmlns:a16="http://schemas.microsoft.com/office/drawing/2014/main" val="1856922546"/>
                  </a:ext>
                </a:extLst>
              </a:tr>
              <a:tr h="233570">
                <a:tc>
                  <a:txBody>
                    <a:bodyPr/>
                    <a:lstStyle/>
                    <a:p>
                      <a:pPr marL="0" lvl="1"/>
                      <a:r>
                        <a:rPr lang="en-GB" sz="1100" dirty="0"/>
                        <a:t>PR</a:t>
                      </a:r>
                    </a:p>
                  </a:txBody>
                  <a:tcPr marT="36000" marB="36000"/>
                </a:tc>
                <a:tc>
                  <a:txBody>
                    <a:bodyPr/>
                    <a:lstStyle/>
                    <a:p>
                      <a:pPr algn="ctr"/>
                      <a:r>
                        <a:rPr lang="en-GB" sz="1100" dirty="0"/>
                        <a:t>20 (52.6)</a:t>
                      </a:r>
                    </a:p>
                  </a:txBody>
                  <a:tcPr marT="36000" marB="36000"/>
                </a:tc>
                <a:extLst>
                  <a:ext uri="{0D108BD9-81ED-4DB2-BD59-A6C34878D82A}">
                    <a16:rowId xmlns:a16="http://schemas.microsoft.com/office/drawing/2014/main" val="947590762"/>
                  </a:ext>
                </a:extLst>
              </a:tr>
              <a:tr h="233570">
                <a:tc>
                  <a:txBody>
                    <a:bodyPr/>
                    <a:lstStyle/>
                    <a:p>
                      <a:pPr marL="0" lvl="1"/>
                      <a:r>
                        <a:rPr lang="en-GB" sz="1100" dirty="0"/>
                        <a:t>SD</a:t>
                      </a:r>
                    </a:p>
                  </a:txBody>
                  <a:tcPr marT="36000" marB="36000"/>
                </a:tc>
                <a:tc>
                  <a:txBody>
                    <a:bodyPr/>
                    <a:lstStyle/>
                    <a:p>
                      <a:pPr algn="ctr"/>
                      <a:r>
                        <a:rPr lang="en-GB" sz="1100" dirty="0"/>
                        <a:t>12 (31.6)</a:t>
                      </a:r>
                    </a:p>
                  </a:txBody>
                  <a:tcPr marT="36000" marB="36000"/>
                </a:tc>
                <a:extLst>
                  <a:ext uri="{0D108BD9-81ED-4DB2-BD59-A6C34878D82A}">
                    <a16:rowId xmlns:a16="http://schemas.microsoft.com/office/drawing/2014/main" val="2097440747"/>
                  </a:ext>
                </a:extLst>
              </a:tr>
              <a:tr h="233570">
                <a:tc>
                  <a:txBody>
                    <a:bodyPr/>
                    <a:lstStyle/>
                    <a:p>
                      <a:pPr marL="0" lvl="1"/>
                      <a:r>
                        <a:rPr lang="en-GB" sz="1100" dirty="0"/>
                        <a:t>PD</a:t>
                      </a:r>
                    </a:p>
                  </a:txBody>
                  <a:tcPr marT="36000" marB="36000"/>
                </a:tc>
                <a:tc>
                  <a:txBody>
                    <a:bodyPr/>
                    <a:lstStyle/>
                    <a:p>
                      <a:pPr algn="ctr"/>
                      <a:r>
                        <a:rPr lang="en-GB" sz="1100" dirty="0"/>
                        <a:t>3 (7.9)</a:t>
                      </a:r>
                    </a:p>
                  </a:txBody>
                  <a:tcPr marT="36000" marB="36000"/>
                </a:tc>
                <a:extLst>
                  <a:ext uri="{0D108BD9-81ED-4DB2-BD59-A6C34878D82A}">
                    <a16:rowId xmlns:a16="http://schemas.microsoft.com/office/drawing/2014/main" val="474938680"/>
                  </a:ext>
                </a:extLst>
              </a:tr>
              <a:tr h="233570">
                <a:tc>
                  <a:txBody>
                    <a:bodyPr/>
                    <a:lstStyle/>
                    <a:p>
                      <a:pPr marL="0" lvl="1"/>
                      <a:r>
                        <a:rPr lang="en-GB" sz="1100" dirty="0"/>
                        <a:t>NE</a:t>
                      </a:r>
                    </a:p>
                  </a:txBody>
                  <a:tcPr marT="36000" marB="36000"/>
                </a:tc>
                <a:tc>
                  <a:txBody>
                    <a:bodyPr/>
                    <a:lstStyle/>
                    <a:p>
                      <a:pPr algn="ctr"/>
                      <a:r>
                        <a:rPr lang="en-GB" sz="1100" dirty="0"/>
                        <a:t>3 (7.9)</a:t>
                      </a:r>
                    </a:p>
                  </a:txBody>
                  <a:tcPr marT="36000" marB="36000"/>
                </a:tc>
                <a:extLst>
                  <a:ext uri="{0D108BD9-81ED-4DB2-BD59-A6C34878D82A}">
                    <a16:rowId xmlns:a16="http://schemas.microsoft.com/office/drawing/2014/main" val="356805178"/>
                  </a:ext>
                </a:extLst>
              </a:tr>
            </a:tbl>
          </a:graphicData>
        </a:graphic>
      </p:graphicFrame>
      <p:sp>
        <p:nvSpPr>
          <p:cNvPr id="4" name="TextBox 3">
            <a:extLst>
              <a:ext uri="{FF2B5EF4-FFF2-40B4-BE49-F238E27FC236}">
                <a16:creationId xmlns:a16="http://schemas.microsoft.com/office/drawing/2014/main" id="{1BBBC8A7-C1B3-4FE6-B480-6A5DC4C42001}"/>
              </a:ext>
            </a:extLst>
          </p:cNvPr>
          <p:cNvSpPr txBox="1"/>
          <p:nvPr/>
        </p:nvSpPr>
        <p:spPr>
          <a:xfrm>
            <a:off x="5016597" y="3573016"/>
            <a:ext cx="3293099" cy="276999"/>
          </a:xfrm>
          <a:prstGeom prst="rect">
            <a:avLst/>
          </a:prstGeom>
          <a:noFill/>
        </p:spPr>
        <p:txBody>
          <a:bodyPr wrap="square" rtlCol="0">
            <a:spAutoFit/>
          </a:bodyPr>
          <a:lstStyle/>
          <a:p>
            <a:r>
              <a:rPr lang="en-GB" sz="1200" b="1" dirty="0">
                <a:solidFill>
                  <a:schemeClr val="accent1"/>
                </a:solidFill>
                <a:ea typeface="Aileron" charset="0"/>
                <a:cs typeface="Aileron" charset="0"/>
              </a:rPr>
              <a:t>Median follow up to 8.2 months (95% CI: 6-9.2)</a:t>
            </a:r>
          </a:p>
        </p:txBody>
      </p:sp>
      <p:grpSp>
        <p:nvGrpSpPr>
          <p:cNvPr id="84" name="Group 83">
            <a:extLst>
              <a:ext uri="{FF2B5EF4-FFF2-40B4-BE49-F238E27FC236}">
                <a16:creationId xmlns:a16="http://schemas.microsoft.com/office/drawing/2014/main" id="{CCA5DD3D-9D38-4190-9BBE-279089903E17}"/>
              </a:ext>
            </a:extLst>
          </p:cNvPr>
          <p:cNvGrpSpPr/>
          <p:nvPr/>
        </p:nvGrpSpPr>
        <p:grpSpPr>
          <a:xfrm>
            <a:off x="7637804" y="2794757"/>
            <a:ext cx="3944596" cy="2385760"/>
            <a:chOff x="7490240" y="2744559"/>
            <a:chExt cx="3944596" cy="2385760"/>
          </a:xfrm>
        </p:grpSpPr>
        <p:sp>
          <p:nvSpPr>
            <p:cNvPr id="31" name="TextBox 30">
              <a:extLst>
                <a:ext uri="{FF2B5EF4-FFF2-40B4-BE49-F238E27FC236}">
                  <a16:creationId xmlns:a16="http://schemas.microsoft.com/office/drawing/2014/main" id="{BB259A19-5BBB-4E93-9360-02A9D84CF2CE}"/>
                </a:ext>
              </a:extLst>
            </p:cNvPr>
            <p:cNvSpPr txBox="1"/>
            <p:nvPr/>
          </p:nvSpPr>
          <p:spPr>
            <a:xfrm>
              <a:off x="7490240" y="4683264"/>
              <a:ext cx="1205905" cy="261610"/>
            </a:xfrm>
            <a:prstGeom prst="rect">
              <a:avLst/>
            </a:prstGeom>
            <a:noFill/>
          </p:spPr>
          <p:txBody>
            <a:bodyPr wrap="square" rtlCol="0">
              <a:spAutoFit/>
            </a:bodyPr>
            <a:lstStyle/>
            <a:p>
              <a:pPr algn="r"/>
              <a:r>
                <a:rPr lang="en-GB" sz="1100" dirty="0">
                  <a:solidFill>
                    <a:schemeClr val="tx2"/>
                  </a:solidFill>
                  <a:ea typeface="Aileron" charset="0"/>
                  <a:cs typeface="Aileron" charset="0"/>
                </a:rPr>
                <a:t>Number at risk</a:t>
              </a:r>
            </a:p>
          </p:txBody>
        </p:sp>
        <p:grpSp>
          <p:nvGrpSpPr>
            <p:cNvPr id="83" name="Group 82">
              <a:extLst>
                <a:ext uri="{FF2B5EF4-FFF2-40B4-BE49-F238E27FC236}">
                  <a16:creationId xmlns:a16="http://schemas.microsoft.com/office/drawing/2014/main" id="{91F75E2C-08A2-4314-BC28-2CE0A7767BE5}"/>
                </a:ext>
              </a:extLst>
            </p:cNvPr>
            <p:cNvGrpSpPr/>
            <p:nvPr/>
          </p:nvGrpSpPr>
          <p:grpSpPr>
            <a:xfrm>
              <a:off x="8016687" y="2744559"/>
              <a:ext cx="3418149" cy="2385760"/>
              <a:chOff x="8016687" y="2744559"/>
              <a:chExt cx="3418149" cy="2385760"/>
            </a:xfrm>
          </p:grpSpPr>
          <p:grpSp>
            <p:nvGrpSpPr>
              <p:cNvPr id="9" name="Group 8">
                <a:extLst>
                  <a:ext uri="{FF2B5EF4-FFF2-40B4-BE49-F238E27FC236}">
                    <a16:creationId xmlns:a16="http://schemas.microsoft.com/office/drawing/2014/main" id="{D0B2F75A-4AFD-4E28-9C93-3C9792B5DFAD}"/>
                  </a:ext>
                </a:extLst>
              </p:cNvPr>
              <p:cNvGrpSpPr/>
              <p:nvPr/>
            </p:nvGrpSpPr>
            <p:grpSpPr>
              <a:xfrm>
                <a:off x="8585489" y="4545151"/>
                <a:ext cx="2660690" cy="261610"/>
                <a:chOff x="8224709" y="4510747"/>
                <a:chExt cx="2660690" cy="261610"/>
              </a:xfrm>
            </p:grpSpPr>
            <p:sp>
              <p:nvSpPr>
                <p:cNvPr id="14" name="TextBox 13">
                  <a:extLst>
                    <a:ext uri="{FF2B5EF4-FFF2-40B4-BE49-F238E27FC236}">
                      <a16:creationId xmlns:a16="http://schemas.microsoft.com/office/drawing/2014/main" id="{AA41A627-4DA5-4E59-BFA0-97D8D9F145CF}"/>
                    </a:ext>
                  </a:extLst>
                </p:cNvPr>
                <p:cNvSpPr txBox="1"/>
                <p:nvPr/>
              </p:nvSpPr>
              <p:spPr>
                <a:xfrm>
                  <a:off x="8224709" y="4510747"/>
                  <a:ext cx="360040"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0</a:t>
                  </a:r>
                </a:p>
              </p:txBody>
            </p:sp>
            <p:sp>
              <p:nvSpPr>
                <p:cNvPr id="15" name="TextBox 14">
                  <a:extLst>
                    <a:ext uri="{FF2B5EF4-FFF2-40B4-BE49-F238E27FC236}">
                      <a16:creationId xmlns:a16="http://schemas.microsoft.com/office/drawing/2014/main" id="{4979E4CD-362A-4EEC-B1EE-66057E507D35}"/>
                    </a:ext>
                  </a:extLst>
                </p:cNvPr>
                <p:cNvSpPr txBox="1"/>
                <p:nvPr/>
              </p:nvSpPr>
              <p:spPr>
                <a:xfrm>
                  <a:off x="8601994" y="4510747"/>
                  <a:ext cx="360040"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3</a:t>
                  </a:r>
                </a:p>
              </p:txBody>
            </p:sp>
            <p:sp>
              <p:nvSpPr>
                <p:cNvPr id="16" name="TextBox 15">
                  <a:extLst>
                    <a:ext uri="{FF2B5EF4-FFF2-40B4-BE49-F238E27FC236}">
                      <a16:creationId xmlns:a16="http://schemas.microsoft.com/office/drawing/2014/main" id="{BE47908A-B916-4D0D-8AD6-E2D19A792CAC}"/>
                    </a:ext>
                  </a:extLst>
                </p:cNvPr>
                <p:cNvSpPr txBox="1"/>
                <p:nvPr/>
              </p:nvSpPr>
              <p:spPr>
                <a:xfrm>
                  <a:off x="8985844" y="4510747"/>
                  <a:ext cx="360040"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6</a:t>
                  </a:r>
                </a:p>
              </p:txBody>
            </p:sp>
            <p:sp>
              <p:nvSpPr>
                <p:cNvPr id="17" name="TextBox 16">
                  <a:extLst>
                    <a:ext uri="{FF2B5EF4-FFF2-40B4-BE49-F238E27FC236}">
                      <a16:creationId xmlns:a16="http://schemas.microsoft.com/office/drawing/2014/main" id="{5531F8F4-27CF-42EC-8E9F-C8D5CC3AB5F5}"/>
                    </a:ext>
                  </a:extLst>
                </p:cNvPr>
                <p:cNvSpPr txBox="1"/>
                <p:nvPr/>
              </p:nvSpPr>
              <p:spPr>
                <a:xfrm>
                  <a:off x="9367891" y="4510747"/>
                  <a:ext cx="360040"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9</a:t>
                  </a:r>
                </a:p>
              </p:txBody>
            </p:sp>
            <p:sp>
              <p:nvSpPr>
                <p:cNvPr id="18" name="TextBox 17">
                  <a:extLst>
                    <a:ext uri="{FF2B5EF4-FFF2-40B4-BE49-F238E27FC236}">
                      <a16:creationId xmlns:a16="http://schemas.microsoft.com/office/drawing/2014/main" id="{AE149F81-0359-490D-A110-1D5F36961F30}"/>
                    </a:ext>
                  </a:extLst>
                </p:cNvPr>
                <p:cNvSpPr txBox="1"/>
                <p:nvPr/>
              </p:nvSpPr>
              <p:spPr>
                <a:xfrm>
                  <a:off x="9752319" y="4510747"/>
                  <a:ext cx="360040"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12</a:t>
                  </a:r>
                </a:p>
              </p:txBody>
            </p:sp>
            <p:sp>
              <p:nvSpPr>
                <p:cNvPr id="19" name="TextBox 18">
                  <a:extLst>
                    <a:ext uri="{FF2B5EF4-FFF2-40B4-BE49-F238E27FC236}">
                      <a16:creationId xmlns:a16="http://schemas.microsoft.com/office/drawing/2014/main" id="{81832335-7FC7-4A99-B693-5777A9C1E481}"/>
                    </a:ext>
                  </a:extLst>
                </p:cNvPr>
                <p:cNvSpPr txBox="1"/>
                <p:nvPr/>
              </p:nvSpPr>
              <p:spPr>
                <a:xfrm>
                  <a:off x="10145693" y="4510747"/>
                  <a:ext cx="360040"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15</a:t>
                  </a:r>
                </a:p>
              </p:txBody>
            </p:sp>
            <p:sp>
              <p:nvSpPr>
                <p:cNvPr id="20" name="TextBox 19">
                  <a:extLst>
                    <a:ext uri="{FF2B5EF4-FFF2-40B4-BE49-F238E27FC236}">
                      <a16:creationId xmlns:a16="http://schemas.microsoft.com/office/drawing/2014/main" id="{5814397E-7742-423B-B8E1-44C3B2E6A391}"/>
                    </a:ext>
                  </a:extLst>
                </p:cNvPr>
                <p:cNvSpPr txBox="1"/>
                <p:nvPr/>
              </p:nvSpPr>
              <p:spPr>
                <a:xfrm>
                  <a:off x="10525359" y="4510747"/>
                  <a:ext cx="360040"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18</a:t>
                  </a:r>
                </a:p>
              </p:txBody>
            </p:sp>
          </p:grpSp>
          <p:grpSp>
            <p:nvGrpSpPr>
              <p:cNvPr id="21" name="Group 20">
                <a:extLst>
                  <a:ext uri="{FF2B5EF4-FFF2-40B4-BE49-F238E27FC236}">
                    <a16:creationId xmlns:a16="http://schemas.microsoft.com/office/drawing/2014/main" id="{C48153AE-A43F-4501-8C22-B73FF0892E33}"/>
                  </a:ext>
                </a:extLst>
              </p:cNvPr>
              <p:cNvGrpSpPr/>
              <p:nvPr/>
            </p:nvGrpSpPr>
            <p:grpSpPr>
              <a:xfrm>
                <a:off x="8579536" y="4868709"/>
                <a:ext cx="2667833" cy="261610"/>
                <a:chOff x="8224709" y="4510747"/>
                <a:chExt cx="2667833" cy="261610"/>
              </a:xfrm>
            </p:grpSpPr>
            <p:sp>
              <p:nvSpPr>
                <p:cNvPr id="22" name="TextBox 21">
                  <a:extLst>
                    <a:ext uri="{FF2B5EF4-FFF2-40B4-BE49-F238E27FC236}">
                      <a16:creationId xmlns:a16="http://schemas.microsoft.com/office/drawing/2014/main" id="{76F37BF4-0A75-42EA-A75B-61F40F1943A5}"/>
                    </a:ext>
                  </a:extLst>
                </p:cNvPr>
                <p:cNvSpPr txBox="1"/>
                <p:nvPr/>
              </p:nvSpPr>
              <p:spPr>
                <a:xfrm>
                  <a:off x="8224709" y="4510747"/>
                  <a:ext cx="36004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38</a:t>
                  </a:r>
                </a:p>
              </p:txBody>
            </p:sp>
            <p:sp>
              <p:nvSpPr>
                <p:cNvPr id="23" name="TextBox 22">
                  <a:extLst>
                    <a:ext uri="{FF2B5EF4-FFF2-40B4-BE49-F238E27FC236}">
                      <a16:creationId xmlns:a16="http://schemas.microsoft.com/office/drawing/2014/main" id="{BF4C8B22-85C9-4ACC-901C-6079E2E59362}"/>
                    </a:ext>
                  </a:extLst>
                </p:cNvPr>
                <p:cNvSpPr txBox="1"/>
                <p:nvPr/>
              </p:nvSpPr>
              <p:spPr>
                <a:xfrm>
                  <a:off x="8616280" y="4510747"/>
                  <a:ext cx="36004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29</a:t>
                  </a:r>
                </a:p>
              </p:txBody>
            </p:sp>
            <p:sp>
              <p:nvSpPr>
                <p:cNvPr id="24" name="TextBox 23">
                  <a:extLst>
                    <a:ext uri="{FF2B5EF4-FFF2-40B4-BE49-F238E27FC236}">
                      <a16:creationId xmlns:a16="http://schemas.microsoft.com/office/drawing/2014/main" id="{04A2DD75-9389-4D86-86F3-B9C2E7F11BCE}"/>
                    </a:ext>
                  </a:extLst>
                </p:cNvPr>
                <p:cNvSpPr txBox="1"/>
                <p:nvPr/>
              </p:nvSpPr>
              <p:spPr>
                <a:xfrm>
                  <a:off x="8976320" y="4510747"/>
                  <a:ext cx="36004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11</a:t>
                  </a:r>
                </a:p>
              </p:txBody>
            </p:sp>
            <p:sp>
              <p:nvSpPr>
                <p:cNvPr id="25" name="TextBox 24">
                  <a:extLst>
                    <a:ext uri="{FF2B5EF4-FFF2-40B4-BE49-F238E27FC236}">
                      <a16:creationId xmlns:a16="http://schemas.microsoft.com/office/drawing/2014/main" id="{38264ED6-D23D-405C-AE77-37B29B2686E7}"/>
                    </a:ext>
                  </a:extLst>
                </p:cNvPr>
                <p:cNvSpPr txBox="1"/>
                <p:nvPr/>
              </p:nvSpPr>
              <p:spPr>
                <a:xfrm>
                  <a:off x="9367891" y="4510747"/>
                  <a:ext cx="36004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6</a:t>
                  </a:r>
                </a:p>
              </p:txBody>
            </p:sp>
            <p:sp>
              <p:nvSpPr>
                <p:cNvPr id="26" name="TextBox 25">
                  <a:extLst>
                    <a:ext uri="{FF2B5EF4-FFF2-40B4-BE49-F238E27FC236}">
                      <a16:creationId xmlns:a16="http://schemas.microsoft.com/office/drawing/2014/main" id="{41BCC681-3DC0-448E-9DCC-BF640437E012}"/>
                    </a:ext>
                  </a:extLst>
                </p:cNvPr>
                <p:cNvSpPr txBox="1"/>
                <p:nvPr/>
              </p:nvSpPr>
              <p:spPr>
                <a:xfrm>
                  <a:off x="9759462" y="4510747"/>
                  <a:ext cx="36004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3</a:t>
                  </a:r>
                </a:p>
              </p:txBody>
            </p:sp>
            <p:sp>
              <p:nvSpPr>
                <p:cNvPr id="27" name="TextBox 26">
                  <a:extLst>
                    <a:ext uri="{FF2B5EF4-FFF2-40B4-BE49-F238E27FC236}">
                      <a16:creationId xmlns:a16="http://schemas.microsoft.com/office/drawing/2014/main" id="{992E5086-B3F7-4001-B638-36608E81D2FF}"/>
                    </a:ext>
                  </a:extLst>
                </p:cNvPr>
                <p:cNvSpPr txBox="1"/>
                <p:nvPr/>
              </p:nvSpPr>
              <p:spPr>
                <a:xfrm>
                  <a:off x="10143312" y="4510747"/>
                  <a:ext cx="36004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1</a:t>
                  </a:r>
                </a:p>
              </p:txBody>
            </p:sp>
            <p:sp>
              <p:nvSpPr>
                <p:cNvPr id="28" name="TextBox 27">
                  <a:extLst>
                    <a:ext uri="{FF2B5EF4-FFF2-40B4-BE49-F238E27FC236}">
                      <a16:creationId xmlns:a16="http://schemas.microsoft.com/office/drawing/2014/main" id="{61B55D8B-5A4F-41DE-9B2A-91E9683CAB2B}"/>
                    </a:ext>
                  </a:extLst>
                </p:cNvPr>
                <p:cNvSpPr txBox="1"/>
                <p:nvPr/>
              </p:nvSpPr>
              <p:spPr>
                <a:xfrm>
                  <a:off x="10532502" y="4510747"/>
                  <a:ext cx="36004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0</a:t>
                  </a:r>
                </a:p>
              </p:txBody>
            </p:sp>
          </p:grpSp>
          <p:sp>
            <p:nvSpPr>
              <p:cNvPr id="30" name="TextBox 29">
                <a:extLst>
                  <a:ext uri="{FF2B5EF4-FFF2-40B4-BE49-F238E27FC236}">
                    <a16:creationId xmlns:a16="http://schemas.microsoft.com/office/drawing/2014/main" id="{5CFA8F6F-A290-4C2A-844E-6C208B58D211}"/>
                  </a:ext>
                </a:extLst>
              </p:cNvPr>
              <p:cNvSpPr txBox="1"/>
              <p:nvPr/>
            </p:nvSpPr>
            <p:spPr>
              <a:xfrm>
                <a:off x="8666581" y="4672671"/>
                <a:ext cx="2410364" cy="276999"/>
              </a:xfrm>
              <a:prstGeom prst="rect">
                <a:avLst/>
              </a:prstGeom>
              <a:noFill/>
            </p:spPr>
            <p:txBody>
              <a:bodyPr wrap="square" rtlCol="0">
                <a:spAutoFit/>
              </a:bodyPr>
              <a:lstStyle/>
              <a:p>
                <a:pPr algn="ctr"/>
                <a:r>
                  <a:rPr lang="en-GB" sz="1200" dirty="0">
                    <a:solidFill>
                      <a:schemeClr val="tx2"/>
                    </a:solidFill>
                    <a:ea typeface="Aileron" charset="0"/>
                    <a:cs typeface="Aileron" charset="0"/>
                  </a:rPr>
                  <a:t>Time (</a:t>
                </a:r>
                <a:r>
                  <a:rPr lang="en-GB" sz="1100" dirty="0">
                    <a:solidFill>
                      <a:schemeClr val="tx2"/>
                    </a:solidFill>
                    <a:ea typeface="Aileron" charset="0"/>
                    <a:cs typeface="Aileron" charset="0"/>
                  </a:rPr>
                  <a:t>months</a:t>
                </a:r>
                <a:r>
                  <a:rPr lang="en-GB" sz="1200" dirty="0">
                    <a:solidFill>
                      <a:schemeClr val="tx2"/>
                    </a:solidFill>
                    <a:ea typeface="Aileron" charset="0"/>
                    <a:cs typeface="Aileron" charset="0"/>
                  </a:rPr>
                  <a:t>)</a:t>
                </a:r>
              </a:p>
            </p:txBody>
          </p:sp>
          <p:cxnSp>
            <p:nvCxnSpPr>
              <p:cNvPr id="33" name="Straight Connector 32">
                <a:extLst>
                  <a:ext uri="{FF2B5EF4-FFF2-40B4-BE49-F238E27FC236}">
                    <a16:creationId xmlns:a16="http://schemas.microsoft.com/office/drawing/2014/main" id="{8C88F7EA-F02E-4B0A-B1C0-2715A4A89C26}"/>
                  </a:ext>
                </a:extLst>
              </p:cNvPr>
              <p:cNvCxnSpPr/>
              <p:nvPr/>
            </p:nvCxnSpPr>
            <p:spPr>
              <a:xfrm flipH="1">
                <a:off x="8297908" y="5007208"/>
                <a:ext cx="25009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C46BE22-A8CD-4B97-ACC3-AE237A9218CF}"/>
                  </a:ext>
                </a:extLst>
              </p:cNvPr>
              <p:cNvSpPr txBox="1"/>
              <p:nvPr/>
            </p:nvSpPr>
            <p:spPr>
              <a:xfrm rot="16200000">
                <a:off x="7264986" y="3587768"/>
                <a:ext cx="1765011" cy="261610"/>
              </a:xfrm>
              <a:prstGeom prst="rect">
                <a:avLst/>
              </a:prstGeom>
              <a:noFill/>
            </p:spPr>
            <p:txBody>
              <a:bodyPr wrap="square" lIns="0" rIns="0" rtlCol="0">
                <a:spAutoFit/>
              </a:bodyPr>
              <a:lstStyle/>
              <a:p>
                <a:pPr algn="ctr"/>
                <a:r>
                  <a:rPr lang="en-GB" sz="1100" dirty="0">
                    <a:solidFill>
                      <a:schemeClr val="tx2"/>
                    </a:solidFill>
                    <a:ea typeface="Aileron" charset="0"/>
                    <a:cs typeface="Aileron" charset="0"/>
                  </a:rPr>
                  <a:t>Survival probability  (95% CI)</a:t>
                </a:r>
              </a:p>
            </p:txBody>
          </p:sp>
          <p:grpSp>
            <p:nvGrpSpPr>
              <p:cNvPr id="41" name="Group 40">
                <a:extLst>
                  <a:ext uri="{FF2B5EF4-FFF2-40B4-BE49-F238E27FC236}">
                    <a16:creationId xmlns:a16="http://schemas.microsoft.com/office/drawing/2014/main" id="{EEC3F765-10AA-4D39-BE0D-D58D86A481B8}"/>
                  </a:ext>
                </a:extLst>
              </p:cNvPr>
              <p:cNvGrpSpPr/>
              <p:nvPr/>
            </p:nvGrpSpPr>
            <p:grpSpPr>
              <a:xfrm>
                <a:off x="8136231" y="2816059"/>
                <a:ext cx="535782" cy="1785021"/>
                <a:chOff x="7775451" y="2816059"/>
                <a:chExt cx="535782" cy="1785021"/>
              </a:xfrm>
            </p:grpSpPr>
            <p:sp>
              <p:nvSpPr>
                <p:cNvPr id="35" name="TextBox 34">
                  <a:extLst>
                    <a:ext uri="{FF2B5EF4-FFF2-40B4-BE49-F238E27FC236}">
                      <a16:creationId xmlns:a16="http://schemas.microsoft.com/office/drawing/2014/main" id="{D4B668E6-B3D6-4BB9-B1DC-E6814D01E255}"/>
                    </a:ext>
                  </a:extLst>
                </p:cNvPr>
                <p:cNvSpPr txBox="1"/>
                <p:nvPr/>
              </p:nvSpPr>
              <p:spPr>
                <a:xfrm>
                  <a:off x="7849568" y="4339470"/>
                  <a:ext cx="461665" cy="261610"/>
                </a:xfrm>
                <a:prstGeom prst="rect">
                  <a:avLst/>
                </a:prstGeom>
                <a:noFill/>
              </p:spPr>
              <p:txBody>
                <a:bodyPr wrap="square" rtlCol="0">
                  <a:spAutoFit/>
                </a:bodyPr>
                <a:lstStyle/>
                <a:p>
                  <a:pPr algn="r"/>
                  <a:r>
                    <a:rPr lang="en-GB" sz="1100" dirty="0">
                      <a:solidFill>
                        <a:schemeClr val="tx2"/>
                      </a:solidFill>
                      <a:ea typeface="Aileron" charset="0"/>
                      <a:cs typeface="Aileron" charset="0"/>
                    </a:rPr>
                    <a:t>0%</a:t>
                  </a:r>
                </a:p>
              </p:txBody>
            </p:sp>
            <p:sp>
              <p:nvSpPr>
                <p:cNvPr id="36" name="TextBox 35">
                  <a:extLst>
                    <a:ext uri="{FF2B5EF4-FFF2-40B4-BE49-F238E27FC236}">
                      <a16:creationId xmlns:a16="http://schemas.microsoft.com/office/drawing/2014/main" id="{B60C94B3-277C-4111-928F-9BC455D50E2F}"/>
                    </a:ext>
                  </a:extLst>
                </p:cNvPr>
                <p:cNvSpPr txBox="1"/>
                <p:nvPr/>
              </p:nvSpPr>
              <p:spPr>
                <a:xfrm>
                  <a:off x="7849568" y="3963055"/>
                  <a:ext cx="461665" cy="261610"/>
                </a:xfrm>
                <a:prstGeom prst="rect">
                  <a:avLst/>
                </a:prstGeom>
                <a:noFill/>
              </p:spPr>
              <p:txBody>
                <a:bodyPr wrap="square" rtlCol="0">
                  <a:spAutoFit/>
                </a:bodyPr>
                <a:lstStyle/>
                <a:p>
                  <a:pPr algn="r"/>
                  <a:r>
                    <a:rPr lang="en-GB" sz="1100" dirty="0">
                      <a:solidFill>
                        <a:schemeClr val="tx2"/>
                      </a:solidFill>
                      <a:ea typeface="Aileron" charset="0"/>
                      <a:cs typeface="Aileron" charset="0"/>
                    </a:rPr>
                    <a:t>25%</a:t>
                  </a:r>
                </a:p>
              </p:txBody>
            </p:sp>
            <p:sp>
              <p:nvSpPr>
                <p:cNvPr id="37" name="TextBox 36">
                  <a:extLst>
                    <a:ext uri="{FF2B5EF4-FFF2-40B4-BE49-F238E27FC236}">
                      <a16:creationId xmlns:a16="http://schemas.microsoft.com/office/drawing/2014/main" id="{5FC717BD-0940-444F-9566-967FC67FEF09}"/>
                    </a:ext>
                  </a:extLst>
                </p:cNvPr>
                <p:cNvSpPr txBox="1"/>
                <p:nvPr/>
              </p:nvSpPr>
              <p:spPr>
                <a:xfrm>
                  <a:off x="7849568" y="3573016"/>
                  <a:ext cx="461665" cy="261610"/>
                </a:xfrm>
                <a:prstGeom prst="rect">
                  <a:avLst/>
                </a:prstGeom>
                <a:noFill/>
              </p:spPr>
              <p:txBody>
                <a:bodyPr wrap="square" rtlCol="0">
                  <a:spAutoFit/>
                </a:bodyPr>
                <a:lstStyle/>
                <a:p>
                  <a:pPr algn="r"/>
                  <a:r>
                    <a:rPr lang="en-GB" sz="1100" dirty="0">
                      <a:solidFill>
                        <a:schemeClr val="tx2"/>
                      </a:solidFill>
                      <a:ea typeface="Aileron" charset="0"/>
                      <a:cs typeface="Aileron" charset="0"/>
                    </a:rPr>
                    <a:t>50%</a:t>
                  </a:r>
                </a:p>
              </p:txBody>
            </p:sp>
            <p:sp>
              <p:nvSpPr>
                <p:cNvPr id="38" name="TextBox 37">
                  <a:extLst>
                    <a:ext uri="{FF2B5EF4-FFF2-40B4-BE49-F238E27FC236}">
                      <a16:creationId xmlns:a16="http://schemas.microsoft.com/office/drawing/2014/main" id="{0048E69F-F03C-427F-8333-33977F8290A0}"/>
                    </a:ext>
                  </a:extLst>
                </p:cNvPr>
                <p:cNvSpPr txBox="1"/>
                <p:nvPr/>
              </p:nvSpPr>
              <p:spPr>
                <a:xfrm>
                  <a:off x="7849568" y="3196601"/>
                  <a:ext cx="461665" cy="261610"/>
                </a:xfrm>
                <a:prstGeom prst="rect">
                  <a:avLst/>
                </a:prstGeom>
                <a:noFill/>
              </p:spPr>
              <p:txBody>
                <a:bodyPr wrap="square" rtlCol="0">
                  <a:spAutoFit/>
                </a:bodyPr>
                <a:lstStyle/>
                <a:p>
                  <a:pPr algn="r"/>
                  <a:r>
                    <a:rPr lang="en-GB" sz="1100" dirty="0">
                      <a:solidFill>
                        <a:schemeClr val="tx2"/>
                      </a:solidFill>
                      <a:ea typeface="Aileron" charset="0"/>
                      <a:cs typeface="Aileron" charset="0"/>
                    </a:rPr>
                    <a:t>75%</a:t>
                  </a:r>
                </a:p>
              </p:txBody>
            </p:sp>
            <p:sp>
              <p:nvSpPr>
                <p:cNvPr id="39" name="TextBox 38">
                  <a:extLst>
                    <a:ext uri="{FF2B5EF4-FFF2-40B4-BE49-F238E27FC236}">
                      <a16:creationId xmlns:a16="http://schemas.microsoft.com/office/drawing/2014/main" id="{A6E02404-68A5-4BF5-B050-7959C193AF75}"/>
                    </a:ext>
                  </a:extLst>
                </p:cNvPr>
                <p:cNvSpPr txBox="1"/>
                <p:nvPr/>
              </p:nvSpPr>
              <p:spPr>
                <a:xfrm>
                  <a:off x="7775451" y="2816059"/>
                  <a:ext cx="535782" cy="261610"/>
                </a:xfrm>
                <a:prstGeom prst="rect">
                  <a:avLst/>
                </a:prstGeom>
                <a:noFill/>
              </p:spPr>
              <p:txBody>
                <a:bodyPr wrap="square" rtlCol="0">
                  <a:spAutoFit/>
                </a:bodyPr>
                <a:lstStyle/>
                <a:p>
                  <a:pPr algn="r"/>
                  <a:r>
                    <a:rPr lang="en-GB" sz="1100" dirty="0">
                      <a:solidFill>
                        <a:schemeClr val="tx2"/>
                      </a:solidFill>
                      <a:ea typeface="Aileron" charset="0"/>
                      <a:cs typeface="Aileron" charset="0"/>
                    </a:rPr>
                    <a:t>100%</a:t>
                  </a:r>
                </a:p>
              </p:txBody>
            </p:sp>
          </p:grpSp>
          <p:sp>
            <p:nvSpPr>
              <p:cNvPr id="40" name="TextBox 39">
                <a:extLst>
                  <a:ext uri="{FF2B5EF4-FFF2-40B4-BE49-F238E27FC236}">
                    <a16:creationId xmlns:a16="http://schemas.microsoft.com/office/drawing/2014/main" id="{482F7DC6-4FB9-474A-8D4A-9BB469B2C1C3}"/>
                  </a:ext>
                </a:extLst>
              </p:cNvPr>
              <p:cNvSpPr txBox="1"/>
              <p:nvPr/>
            </p:nvSpPr>
            <p:spPr>
              <a:xfrm>
                <a:off x="9199987" y="2744559"/>
                <a:ext cx="2234849" cy="400110"/>
              </a:xfrm>
              <a:prstGeom prst="rect">
                <a:avLst/>
              </a:prstGeom>
              <a:noFill/>
            </p:spPr>
            <p:txBody>
              <a:bodyPr wrap="square" rtlCol="0">
                <a:spAutoFit/>
              </a:bodyPr>
              <a:lstStyle/>
              <a:p>
                <a:pPr algn="r"/>
                <a:r>
                  <a:rPr lang="en-GB" sz="1000" dirty="0">
                    <a:solidFill>
                      <a:schemeClr val="tx2"/>
                    </a:solidFill>
                    <a:ea typeface="Aileron" charset="0"/>
                    <a:cs typeface="Aileron" charset="0"/>
                  </a:rPr>
                  <a:t>Median PFS 5.7 m (95% CI: 5.1-7.9)</a:t>
                </a:r>
              </a:p>
              <a:p>
                <a:pPr algn="r"/>
                <a:r>
                  <a:rPr lang="en-GB" sz="1000" dirty="0">
                    <a:solidFill>
                      <a:schemeClr val="tx2"/>
                    </a:solidFill>
                    <a:ea typeface="Aileron" charset="0"/>
                    <a:cs typeface="Aileron" charset="0"/>
                  </a:rPr>
                  <a:t>6 month PFS rate 39% (95% CI: 26-60)</a:t>
                </a:r>
              </a:p>
            </p:txBody>
          </p:sp>
          <p:sp>
            <p:nvSpPr>
              <p:cNvPr id="45" name="Freeform: Shape 44">
                <a:extLst>
                  <a:ext uri="{FF2B5EF4-FFF2-40B4-BE49-F238E27FC236}">
                    <a16:creationId xmlns:a16="http://schemas.microsoft.com/office/drawing/2014/main" id="{A62F4685-7CDE-4445-A90A-CC0F21268F37}"/>
                  </a:ext>
                </a:extLst>
              </p:cNvPr>
              <p:cNvSpPr/>
              <p:nvPr/>
            </p:nvSpPr>
            <p:spPr>
              <a:xfrm>
                <a:off x="8815807" y="2944614"/>
                <a:ext cx="2060034" cy="1497648"/>
              </a:xfrm>
              <a:custGeom>
                <a:avLst/>
                <a:gdLst>
                  <a:gd name="connsiteX0" fmla="*/ 0 w 2060034"/>
                  <a:gd name="connsiteY0" fmla="*/ 13326 h 1497648"/>
                  <a:gd name="connsiteX1" fmla="*/ 0 w 2060034"/>
                  <a:gd name="connsiteY1" fmla="*/ 116860 h 1497648"/>
                  <a:gd name="connsiteX2" fmla="*/ 44207 w 2060034"/>
                  <a:gd name="connsiteY2" fmla="*/ 116860 h 1497648"/>
                  <a:gd name="connsiteX3" fmla="*/ 44207 w 2060034"/>
                  <a:gd name="connsiteY3" fmla="*/ 183362 h 1497648"/>
                  <a:gd name="connsiteX4" fmla="*/ 160426 w 2060034"/>
                  <a:gd name="connsiteY4" fmla="*/ 183362 h 1497648"/>
                  <a:gd name="connsiteX5" fmla="*/ 160426 w 2060034"/>
                  <a:gd name="connsiteY5" fmla="*/ 258450 h 1497648"/>
                  <a:gd name="connsiteX6" fmla="*/ 171958 w 2060034"/>
                  <a:gd name="connsiteY6" fmla="*/ 258450 h 1497648"/>
                  <a:gd name="connsiteX7" fmla="*/ 171958 w 2060034"/>
                  <a:gd name="connsiteY7" fmla="*/ 294840 h 1497648"/>
                  <a:gd name="connsiteX8" fmla="*/ 177980 w 2060034"/>
                  <a:gd name="connsiteY8" fmla="*/ 294840 h 1497648"/>
                  <a:gd name="connsiteX9" fmla="*/ 177980 w 2060034"/>
                  <a:gd name="connsiteY9" fmla="*/ 353526 h 1497648"/>
                  <a:gd name="connsiteX10" fmla="*/ 294199 w 2060034"/>
                  <a:gd name="connsiteY10" fmla="*/ 353526 h 1497648"/>
                  <a:gd name="connsiteX11" fmla="*/ 294199 w 2060034"/>
                  <a:gd name="connsiteY11" fmla="*/ 406831 h 1497648"/>
                  <a:gd name="connsiteX12" fmla="*/ 307525 w 2060034"/>
                  <a:gd name="connsiteY12" fmla="*/ 406831 h 1497648"/>
                  <a:gd name="connsiteX13" fmla="*/ 307525 w 2060034"/>
                  <a:gd name="connsiteY13" fmla="*/ 466157 h 1497648"/>
                  <a:gd name="connsiteX14" fmla="*/ 314829 w 2060034"/>
                  <a:gd name="connsiteY14" fmla="*/ 466157 h 1497648"/>
                  <a:gd name="connsiteX15" fmla="*/ 314829 w 2060034"/>
                  <a:gd name="connsiteY15" fmla="*/ 503701 h 1497648"/>
                  <a:gd name="connsiteX16" fmla="*/ 399655 w 2060034"/>
                  <a:gd name="connsiteY16" fmla="*/ 503701 h 1497648"/>
                  <a:gd name="connsiteX17" fmla="*/ 399655 w 2060034"/>
                  <a:gd name="connsiteY17" fmla="*/ 553290 h 1497648"/>
                  <a:gd name="connsiteX18" fmla="*/ 421438 w 2060034"/>
                  <a:gd name="connsiteY18" fmla="*/ 553290 h 1497648"/>
                  <a:gd name="connsiteX19" fmla="*/ 421438 w 2060034"/>
                  <a:gd name="connsiteY19" fmla="*/ 599931 h 1497648"/>
                  <a:gd name="connsiteX20" fmla="*/ 449243 w 2060034"/>
                  <a:gd name="connsiteY20" fmla="*/ 599931 h 1497648"/>
                  <a:gd name="connsiteX21" fmla="*/ 449243 w 2060034"/>
                  <a:gd name="connsiteY21" fmla="*/ 647725 h 1497648"/>
                  <a:gd name="connsiteX22" fmla="*/ 497038 w 2060034"/>
                  <a:gd name="connsiteY22" fmla="*/ 647725 h 1497648"/>
                  <a:gd name="connsiteX23" fmla="*/ 497038 w 2060034"/>
                  <a:gd name="connsiteY23" fmla="*/ 690138 h 1497648"/>
                  <a:gd name="connsiteX24" fmla="*/ 573919 w 2060034"/>
                  <a:gd name="connsiteY24" fmla="*/ 690138 h 1497648"/>
                  <a:gd name="connsiteX25" fmla="*/ 573919 w 2060034"/>
                  <a:gd name="connsiteY25" fmla="*/ 743443 h 1497648"/>
                  <a:gd name="connsiteX26" fmla="*/ 606081 w 2060034"/>
                  <a:gd name="connsiteY26" fmla="*/ 743443 h 1497648"/>
                  <a:gd name="connsiteX27" fmla="*/ 606081 w 2060034"/>
                  <a:gd name="connsiteY27" fmla="*/ 783934 h 1497648"/>
                  <a:gd name="connsiteX28" fmla="*/ 615691 w 2060034"/>
                  <a:gd name="connsiteY28" fmla="*/ 783934 h 1497648"/>
                  <a:gd name="connsiteX29" fmla="*/ 615691 w 2060034"/>
                  <a:gd name="connsiteY29" fmla="*/ 834163 h 1497648"/>
                  <a:gd name="connsiteX30" fmla="*/ 632605 w 2060034"/>
                  <a:gd name="connsiteY30" fmla="*/ 834163 h 1497648"/>
                  <a:gd name="connsiteX31" fmla="*/ 632605 w 2060034"/>
                  <a:gd name="connsiteY31" fmla="*/ 877216 h 1497648"/>
                  <a:gd name="connsiteX32" fmla="*/ 632605 w 2060034"/>
                  <a:gd name="connsiteY32" fmla="*/ 877216 h 1497648"/>
                  <a:gd name="connsiteX33" fmla="*/ 664126 w 2060034"/>
                  <a:gd name="connsiteY33" fmla="*/ 877216 h 1497648"/>
                  <a:gd name="connsiteX34" fmla="*/ 664126 w 2060034"/>
                  <a:gd name="connsiteY34" fmla="*/ 925011 h 1497648"/>
                  <a:gd name="connsiteX35" fmla="*/ 677452 w 2060034"/>
                  <a:gd name="connsiteY35" fmla="*/ 925011 h 1497648"/>
                  <a:gd name="connsiteX36" fmla="*/ 677452 w 2060034"/>
                  <a:gd name="connsiteY36" fmla="*/ 1026110 h 1497648"/>
                  <a:gd name="connsiteX37" fmla="*/ 677452 w 2060034"/>
                  <a:gd name="connsiteY37" fmla="*/ 1075698 h 1497648"/>
                  <a:gd name="connsiteX38" fmla="*/ 708333 w 2060034"/>
                  <a:gd name="connsiteY38" fmla="*/ 1075698 h 1497648"/>
                  <a:gd name="connsiteX39" fmla="*/ 708333 w 2060034"/>
                  <a:gd name="connsiteY39" fmla="*/ 1133231 h 1497648"/>
                  <a:gd name="connsiteX40" fmla="*/ 834290 w 2060034"/>
                  <a:gd name="connsiteY40" fmla="*/ 1133231 h 1497648"/>
                  <a:gd name="connsiteX41" fmla="*/ 834290 w 2060034"/>
                  <a:gd name="connsiteY41" fmla="*/ 1182307 h 1497648"/>
                  <a:gd name="connsiteX42" fmla="*/ 942565 w 2060034"/>
                  <a:gd name="connsiteY42" fmla="*/ 1182307 h 1497648"/>
                  <a:gd name="connsiteX43" fmla="*/ 942565 w 2060034"/>
                  <a:gd name="connsiteY43" fmla="*/ 1234971 h 1497648"/>
                  <a:gd name="connsiteX44" fmla="*/ 965629 w 2060034"/>
                  <a:gd name="connsiteY44" fmla="*/ 1234971 h 1497648"/>
                  <a:gd name="connsiteX45" fmla="*/ 965629 w 2060034"/>
                  <a:gd name="connsiteY45" fmla="*/ 1296092 h 1497648"/>
                  <a:gd name="connsiteX46" fmla="*/ 1110935 w 2060034"/>
                  <a:gd name="connsiteY46" fmla="*/ 1296092 h 1497648"/>
                  <a:gd name="connsiteX47" fmla="*/ 1110935 w 2060034"/>
                  <a:gd name="connsiteY47" fmla="*/ 1344527 h 1497648"/>
                  <a:gd name="connsiteX48" fmla="*/ 1136946 w 2060034"/>
                  <a:gd name="connsiteY48" fmla="*/ 1344527 h 1497648"/>
                  <a:gd name="connsiteX49" fmla="*/ 1136946 w 2060034"/>
                  <a:gd name="connsiteY49" fmla="*/ 1403213 h 1497648"/>
                  <a:gd name="connsiteX50" fmla="*/ 1146044 w 2060034"/>
                  <a:gd name="connsiteY50" fmla="*/ 1403213 h 1497648"/>
                  <a:gd name="connsiteX51" fmla="*/ 1146044 w 2060034"/>
                  <a:gd name="connsiteY51" fmla="*/ 1443832 h 1497648"/>
                  <a:gd name="connsiteX52" fmla="*/ 1712018 w 2060034"/>
                  <a:gd name="connsiteY52" fmla="*/ 1443832 h 1497648"/>
                  <a:gd name="connsiteX53" fmla="*/ 1712018 w 2060034"/>
                  <a:gd name="connsiteY53" fmla="*/ 1497649 h 1497648"/>
                  <a:gd name="connsiteX54" fmla="*/ 2060034 w 2060034"/>
                  <a:gd name="connsiteY54" fmla="*/ 1497649 h 1497648"/>
                  <a:gd name="connsiteX55" fmla="*/ 2060034 w 2060034"/>
                  <a:gd name="connsiteY55" fmla="*/ 959479 h 1497648"/>
                  <a:gd name="connsiteX56" fmla="*/ 1148478 w 2060034"/>
                  <a:gd name="connsiteY56" fmla="*/ 959479 h 1497648"/>
                  <a:gd name="connsiteX57" fmla="*/ 1148478 w 2060034"/>
                  <a:gd name="connsiteY57" fmla="*/ 890542 h 1497648"/>
                  <a:gd name="connsiteX58" fmla="*/ 1139893 w 2060034"/>
                  <a:gd name="connsiteY58" fmla="*/ 890542 h 1497648"/>
                  <a:gd name="connsiteX59" fmla="*/ 1139893 w 2060034"/>
                  <a:gd name="connsiteY59" fmla="*/ 822631 h 1497648"/>
                  <a:gd name="connsiteX60" fmla="*/ 1101196 w 2060034"/>
                  <a:gd name="connsiteY60" fmla="*/ 822631 h 1497648"/>
                  <a:gd name="connsiteX61" fmla="*/ 1101196 w 2060034"/>
                  <a:gd name="connsiteY61" fmla="*/ 763944 h 1497648"/>
                  <a:gd name="connsiteX62" fmla="*/ 968064 w 2060034"/>
                  <a:gd name="connsiteY62" fmla="*/ 763944 h 1497648"/>
                  <a:gd name="connsiteX63" fmla="*/ 968064 w 2060034"/>
                  <a:gd name="connsiteY63" fmla="*/ 705258 h 1497648"/>
                  <a:gd name="connsiteX64" fmla="*/ 942565 w 2060034"/>
                  <a:gd name="connsiteY64" fmla="*/ 705258 h 1497648"/>
                  <a:gd name="connsiteX65" fmla="*/ 942565 w 2060034"/>
                  <a:gd name="connsiteY65" fmla="*/ 650160 h 1497648"/>
                  <a:gd name="connsiteX66" fmla="*/ 832368 w 2060034"/>
                  <a:gd name="connsiteY66" fmla="*/ 650160 h 1497648"/>
                  <a:gd name="connsiteX67" fmla="*/ 832368 w 2060034"/>
                  <a:gd name="connsiteY67" fmla="*/ 600572 h 1497648"/>
                  <a:gd name="connsiteX68" fmla="*/ 699235 w 2060034"/>
                  <a:gd name="connsiteY68" fmla="*/ 600572 h 1497648"/>
                  <a:gd name="connsiteX69" fmla="*/ 699235 w 2060034"/>
                  <a:gd name="connsiteY69" fmla="*/ 552649 h 1497648"/>
                  <a:gd name="connsiteX70" fmla="*/ 687703 w 2060034"/>
                  <a:gd name="connsiteY70" fmla="*/ 552649 h 1497648"/>
                  <a:gd name="connsiteX71" fmla="*/ 687703 w 2060034"/>
                  <a:gd name="connsiteY71" fmla="*/ 512799 h 1497648"/>
                  <a:gd name="connsiteX72" fmla="*/ 675658 w 2060034"/>
                  <a:gd name="connsiteY72" fmla="*/ 512799 h 1497648"/>
                  <a:gd name="connsiteX73" fmla="*/ 675658 w 2060034"/>
                  <a:gd name="connsiteY73" fmla="*/ 417722 h 1497648"/>
                  <a:gd name="connsiteX74" fmla="*/ 662332 w 2060034"/>
                  <a:gd name="connsiteY74" fmla="*/ 417722 h 1497648"/>
                  <a:gd name="connsiteX75" fmla="*/ 662332 w 2060034"/>
                  <a:gd name="connsiteY75" fmla="*/ 373515 h 1497648"/>
                  <a:gd name="connsiteX76" fmla="*/ 630298 w 2060034"/>
                  <a:gd name="connsiteY76" fmla="*/ 373515 h 1497648"/>
                  <a:gd name="connsiteX77" fmla="*/ 630298 w 2060034"/>
                  <a:gd name="connsiteY77" fmla="*/ 340200 h 1497648"/>
                  <a:gd name="connsiteX78" fmla="*/ 612616 w 2060034"/>
                  <a:gd name="connsiteY78" fmla="*/ 340200 h 1497648"/>
                  <a:gd name="connsiteX79" fmla="*/ 612616 w 2060034"/>
                  <a:gd name="connsiteY79" fmla="*/ 306885 h 1497648"/>
                  <a:gd name="connsiteX80" fmla="*/ 603646 w 2060034"/>
                  <a:gd name="connsiteY80" fmla="*/ 306885 h 1497648"/>
                  <a:gd name="connsiteX81" fmla="*/ 603646 w 2060034"/>
                  <a:gd name="connsiteY81" fmla="*/ 269341 h 1497648"/>
                  <a:gd name="connsiteX82" fmla="*/ 566615 w 2060034"/>
                  <a:gd name="connsiteY82" fmla="*/ 269341 h 1497648"/>
                  <a:gd name="connsiteX83" fmla="*/ 566615 w 2060034"/>
                  <a:gd name="connsiteY83" fmla="*/ 233719 h 1497648"/>
                  <a:gd name="connsiteX84" fmla="*/ 481918 w 2060034"/>
                  <a:gd name="connsiteY84" fmla="*/ 233719 h 1497648"/>
                  <a:gd name="connsiteX85" fmla="*/ 481918 w 2060034"/>
                  <a:gd name="connsiteY85" fmla="*/ 197969 h 1497648"/>
                  <a:gd name="connsiteX86" fmla="*/ 441939 w 2060034"/>
                  <a:gd name="connsiteY86" fmla="*/ 197969 h 1497648"/>
                  <a:gd name="connsiteX87" fmla="*/ 441939 w 2060034"/>
                  <a:gd name="connsiteY87" fmla="*/ 165936 h 1497648"/>
                  <a:gd name="connsiteX88" fmla="*/ 420156 w 2060034"/>
                  <a:gd name="connsiteY88" fmla="*/ 165936 h 1497648"/>
                  <a:gd name="connsiteX89" fmla="*/ 420156 w 2060034"/>
                  <a:gd name="connsiteY89" fmla="*/ 133133 h 1497648"/>
                  <a:gd name="connsiteX90" fmla="*/ 394785 w 2060034"/>
                  <a:gd name="connsiteY90" fmla="*/ 133133 h 1497648"/>
                  <a:gd name="connsiteX91" fmla="*/ 394785 w 2060034"/>
                  <a:gd name="connsiteY91" fmla="*/ 105968 h 1497648"/>
                  <a:gd name="connsiteX92" fmla="*/ 317263 w 2060034"/>
                  <a:gd name="connsiteY92" fmla="*/ 105968 h 1497648"/>
                  <a:gd name="connsiteX93" fmla="*/ 317263 w 2060034"/>
                  <a:gd name="connsiteY93" fmla="*/ 79957 h 1497648"/>
                  <a:gd name="connsiteX94" fmla="*/ 303297 w 2060034"/>
                  <a:gd name="connsiteY94" fmla="*/ 79957 h 1497648"/>
                  <a:gd name="connsiteX95" fmla="*/ 303297 w 2060034"/>
                  <a:gd name="connsiteY95" fmla="*/ 45360 h 1497648"/>
                  <a:gd name="connsiteX96" fmla="*/ 288177 w 2060034"/>
                  <a:gd name="connsiteY96" fmla="*/ 45360 h 1497648"/>
                  <a:gd name="connsiteX97" fmla="*/ 288177 w 2060034"/>
                  <a:gd name="connsiteY97" fmla="*/ 26652 h 1497648"/>
                  <a:gd name="connsiteX98" fmla="*/ 171317 w 2060034"/>
                  <a:gd name="connsiteY98" fmla="*/ 26652 h 1497648"/>
                  <a:gd name="connsiteX99" fmla="*/ 171317 w 2060034"/>
                  <a:gd name="connsiteY99" fmla="*/ 0 h 1497648"/>
                  <a:gd name="connsiteX100" fmla="*/ 0 w 2060034"/>
                  <a:gd name="connsiteY100" fmla="*/ 0 h 1497648"/>
                  <a:gd name="connsiteX101" fmla="*/ 0 w 2060034"/>
                  <a:gd name="connsiteY101" fmla="*/ 13326 h 149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060034" h="1497648">
                    <a:moveTo>
                      <a:pt x="0" y="13326"/>
                    </a:moveTo>
                    <a:lnTo>
                      <a:pt x="0" y="116860"/>
                    </a:lnTo>
                    <a:lnTo>
                      <a:pt x="44207" y="116860"/>
                    </a:lnTo>
                    <a:lnTo>
                      <a:pt x="44207" y="183362"/>
                    </a:lnTo>
                    <a:lnTo>
                      <a:pt x="160426" y="183362"/>
                    </a:lnTo>
                    <a:lnTo>
                      <a:pt x="160426" y="258450"/>
                    </a:lnTo>
                    <a:lnTo>
                      <a:pt x="171958" y="258450"/>
                    </a:lnTo>
                    <a:lnTo>
                      <a:pt x="171958" y="294840"/>
                    </a:lnTo>
                    <a:lnTo>
                      <a:pt x="177980" y="294840"/>
                    </a:lnTo>
                    <a:lnTo>
                      <a:pt x="177980" y="353526"/>
                    </a:lnTo>
                    <a:lnTo>
                      <a:pt x="294199" y="353526"/>
                    </a:lnTo>
                    <a:lnTo>
                      <a:pt x="294199" y="406831"/>
                    </a:lnTo>
                    <a:lnTo>
                      <a:pt x="307525" y="406831"/>
                    </a:lnTo>
                    <a:lnTo>
                      <a:pt x="307525" y="466157"/>
                    </a:lnTo>
                    <a:lnTo>
                      <a:pt x="314829" y="466157"/>
                    </a:lnTo>
                    <a:lnTo>
                      <a:pt x="314829" y="503701"/>
                    </a:lnTo>
                    <a:lnTo>
                      <a:pt x="399655" y="503701"/>
                    </a:lnTo>
                    <a:lnTo>
                      <a:pt x="399655" y="553290"/>
                    </a:lnTo>
                    <a:lnTo>
                      <a:pt x="421438" y="553290"/>
                    </a:lnTo>
                    <a:lnTo>
                      <a:pt x="421438" y="599931"/>
                    </a:lnTo>
                    <a:lnTo>
                      <a:pt x="449243" y="599931"/>
                    </a:lnTo>
                    <a:lnTo>
                      <a:pt x="449243" y="647725"/>
                    </a:lnTo>
                    <a:lnTo>
                      <a:pt x="497038" y="647725"/>
                    </a:lnTo>
                    <a:lnTo>
                      <a:pt x="497038" y="690138"/>
                    </a:lnTo>
                    <a:lnTo>
                      <a:pt x="573919" y="690138"/>
                    </a:lnTo>
                    <a:lnTo>
                      <a:pt x="573919" y="743443"/>
                    </a:lnTo>
                    <a:lnTo>
                      <a:pt x="606081" y="743443"/>
                    </a:lnTo>
                    <a:lnTo>
                      <a:pt x="606081" y="783934"/>
                    </a:lnTo>
                    <a:lnTo>
                      <a:pt x="615691" y="783934"/>
                    </a:lnTo>
                    <a:lnTo>
                      <a:pt x="615691" y="834163"/>
                    </a:lnTo>
                    <a:lnTo>
                      <a:pt x="632605" y="834163"/>
                    </a:lnTo>
                    <a:lnTo>
                      <a:pt x="632605" y="877216"/>
                    </a:lnTo>
                    <a:lnTo>
                      <a:pt x="632605" y="877216"/>
                    </a:lnTo>
                    <a:lnTo>
                      <a:pt x="664126" y="877216"/>
                    </a:lnTo>
                    <a:lnTo>
                      <a:pt x="664126" y="925011"/>
                    </a:lnTo>
                    <a:lnTo>
                      <a:pt x="677452" y="925011"/>
                    </a:lnTo>
                    <a:lnTo>
                      <a:pt x="677452" y="1026110"/>
                    </a:lnTo>
                    <a:lnTo>
                      <a:pt x="677452" y="1075698"/>
                    </a:lnTo>
                    <a:lnTo>
                      <a:pt x="708333" y="1075698"/>
                    </a:lnTo>
                    <a:lnTo>
                      <a:pt x="708333" y="1133231"/>
                    </a:lnTo>
                    <a:lnTo>
                      <a:pt x="834290" y="1133231"/>
                    </a:lnTo>
                    <a:lnTo>
                      <a:pt x="834290" y="1182307"/>
                    </a:lnTo>
                    <a:lnTo>
                      <a:pt x="942565" y="1182307"/>
                    </a:lnTo>
                    <a:lnTo>
                      <a:pt x="942565" y="1234971"/>
                    </a:lnTo>
                    <a:lnTo>
                      <a:pt x="965629" y="1234971"/>
                    </a:lnTo>
                    <a:lnTo>
                      <a:pt x="965629" y="1296092"/>
                    </a:lnTo>
                    <a:lnTo>
                      <a:pt x="1110935" y="1296092"/>
                    </a:lnTo>
                    <a:lnTo>
                      <a:pt x="1110935" y="1344527"/>
                    </a:lnTo>
                    <a:lnTo>
                      <a:pt x="1136946" y="1344527"/>
                    </a:lnTo>
                    <a:lnTo>
                      <a:pt x="1136946" y="1403213"/>
                    </a:lnTo>
                    <a:lnTo>
                      <a:pt x="1146044" y="1403213"/>
                    </a:lnTo>
                    <a:lnTo>
                      <a:pt x="1146044" y="1443832"/>
                    </a:lnTo>
                    <a:lnTo>
                      <a:pt x="1712018" y="1443832"/>
                    </a:lnTo>
                    <a:lnTo>
                      <a:pt x="1712018" y="1497649"/>
                    </a:lnTo>
                    <a:lnTo>
                      <a:pt x="2060034" y="1497649"/>
                    </a:lnTo>
                    <a:lnTo>
                      <a:pt x="2060034" y="959479"/>
                    </a:lnTo>
                    <a:lnTo>
                      <a:pt x="1148478" y="959479"/>
                    </a:lnTo>
                    <a:lnTo>
                      <a:pt x="1148478" y="890542"/>
                    </a:lnTo>
                    <a:lnTo>
                      <a:pt x="1139893" y="890542"/>
                    </a:lnTo>
                    <a:lnTo>
                      <a:pt x="1139893" y="822631"/>
                    </a:lnTo>
                    <a:lnTo>
                      <a:pt x="1101196" y="822631"/>
                    </a:lnTo>
                    <a:lnTo>
                      <a:pt x="1101196" y="763944"/>
                    </a:lnTo>
                    <a:lnTo>
                      <a:pt x="968064" y="763944"/>
                    </a:lnTo>
                    <a:lnTo>
                      <a:pt x="968064" y="705258"/>
                    </a:lnTo>
                    <a:lnTo>
                      <a:pt x="942565" y="705258"/>
                    </a:lnTo>
                    <a:lnTo>
                      <a:pt x="942565" y="650160"/>
                    </a:lnTo>
                    <a:lnTo>
                      <a:pt x="832368" y="650160"/>
                    </a:lnTo>
                    <a:lnTo>
                      <a:pt x="832368" y="600572"/>
                    </a:lnTo>
                    <a:lnTo>
                      <a:pt x="699235" y="600572"/>
                    </a:lnTo>
                    <a:lnTo>
                      <a:pt x="699235" y="552649"/>
                    </a:lnTo>
                    <a:lnTo>
                      <a:pt x="687703" y="552649"/>
                    </a:lnTo>
                    <a:lnTo>
                      <a:pt x="687703" y="512799"/>
                    </a:lnTo>
                    <a:lnTo>
                      <a:pt x="675658" y="512799"/>
                    </a:lnTo>
                    <a:lnTo>
                      <a:pt x="675658" y="417722"/>
                    </a:lnTo>
                    <a:lnTo>
                      <a:pt x="662332" y="417722"/>
                    </a:lnTo>
                    <a:lnTo>
                      <a:pt x="662332" y="373515"/>
                    </a:lnTo>
                    <a:lnTo>
                      <a:pt x="630298" y="373515"/>
                    </a:lnTo>
                    <a:lnTo>
                      <a:pt x="630298" y="340200"/>
                    </a:lnTo>
                    <a:lnTo>
                      <a:pt x="612616" y="340200"/>
                    </a:lnTo>
                    <a:lnTo>
                      <a:pt x="612616" y="306885"/>
                    </a:lnTo>
                    <a:lnTo>
                      <a:pt x="603646" y="306885"/>
                    </a:lnTo>
                    <a:lnTo>
                      <a:pt x="603646" y="269341"/>
                    </a:lnTo>
                    <a:lnTo>
                      <a:pt x="566615" y="269341"/>
                    </a:lnTo>
                    <a:lnTo>
                      <a:pt x="566615" y="233719"/>
                    </a:lnTo>
                    <a:lnTo>
                      <a:pt x="481918" y="233719"/>
                    </a:lnTo>
                    <a:lnTo>
                      <a:pt x="481918" y="197969"/>
                    </a:lnTo>
                    <a:lnTo>
                      <a:pt x="441939" y="197969"/>
                    </a:lnTo>
                    <a:lnTo>
                      <a:pt x="441939" y="165936"/>
                    </a:lnTo>
                    <a:lnTo>
                      <a:pt x="420156" y="165936"/>
                    </a:lnTo>
                    <a:lnTo>
                      <a:pt x="420156" y="133133"/>
                    </a:lnTo>
                    <a:lnTo>
                      <a:pt x="394785" y="133133"/>
                    </a:lnTo>
                    <a:lnTo>
                      <a:pt x="394785" y="105968"/>
                    </a:lnTo>
                    <a:lnTo>
                      <a:pt x="317263" y="105968"/>
                    </a:lnTo>
                    <a:lnTo>
                      <a:pt x="317263" y="79957"/>
                    </a:lnTo>
                    <a:lnTo>
                      <a:pt x="303297" y="79957"/>
                    </a:lnTo>
                    <a:lnTo>
                      <a:pt x="303297" y="45360"/>
                    </a:lnTo>
                    <a:lnTo>
                      <a:pt x="288177" y="45360"/>
                    </a:lnTo>
                    <a:lnTo>
                      <a:pt x="288177" y="26652"/>
                    </a:lnTo>
                    <a:lnTo>
                      <a:pt x="171317" y="26652"/>
                    </a:lnTo>
                    <a:lnTo>
                      <a:pt x="171317" y="0"/>
                    </a:lnTo>
                    <a:lnTo>
                      <a:pt x="0" y="0"/>
                    </a:lnTo>
                    <a:lnTo>
                      <a:pt x="0" y="13326"/>
                    </a:lnTo>
                    <a:close/>
                  </a:path>
                </a:pathLst>
              </a:custGeom>
              <a:solidFill>
                <a:schemeClr val="tx2">
                  <a:lumMod val="20000"/>
                  <a:lumOff val="80000"/>
                </a:schemeClr>
              </a:solidFill>
              <a:ln w="12813" cap="flat">
                <a:noFill/>
                <a:prstDash val="solid"/>
                <a:miter/>
              </a:ln>
            </p:spPr>
            <p:txBody>
              <a:bodyPr rtlCol="0" anchor="ctr"/>
              <a:lstStyle/>
              <a:p>
                <a:endParaRPr lang="en-GB" dirty="0"/>
              </a:p>
            </p:txBody>
          </p:sp>
          <p:sp>
            <p:nvSpPr>
              <p:cNvPr id="46" name="Freeform: Shape 45">
                <a:extLst>
                  <a:ext uri="{FF2B5EF4-FFF2-40B4-BE49-F238E27FC236}">
                    <a16:creationId xmlns:a16="http://schemas.microsoft.com/office/drawing/2014/main" id="{C51621EE-7EA6-47F3-9EA6-4F43DDE90C03}"/>
                  </a:ext>
                </a:extLst>
              </p:cNvPr>
              <p:cNvSpPr/>
              <p:nvPr/>
            </p:nvSpPr>
            <p:spPr>
              <a:xfrm>
                <a:off x="8759556" y="2944614"/>
                <a:ext cx="2120001" cy="1417820"/>
              </a:xfrm>
              <a:custGeom>
                <a:avLst/>
                <a:gdLst>
                  <a:gd name="connsiteX0" fmla="*/ 0 w 2120001"/>
                  <a:gd name="connsiteY0" fmla="*/ 0 h 1417820"/>
                  <a:gd name="connsiteX1" fmla="*/ 56892 w 2120001"/>
                  <a:gd name="connsiteY1" fmla="*/ 0 h 1417820"/>
                  <a:gd name="connsiteX2" fmla="*/ 56892 w 2120001"/>
                  <a:gd name="connsiteY2" fmla="*/ 38697 h 1417820"/>
                  <a:gd name="connsiteX3" fmla="*/ 98024 w 2120001"/>
                  <a:gd name="connsiteY3" fmla="*/ 38697 h 1417820"/>
                  <a:gd name="connsiteX4" fmla="*/ 98024 w 2120001"/>
                  <a:gd name="connsiteY4" fmla="*/ 78675 h 1417820"/>
                  <a:gd name="connsiteX5" fmla="*/ 208220 w 2120001"/>
                  <a:gd name="connsiteY5" fmla="*/ 78675 h 1417820"/>
                  <a:gd name="connsiteX6" fmla="*/ 208220 w 2120001"/>
                  <a:gd name="connsiteY6" fmla="*/ 124676 h 1417820"/>
                  <a:gd name="connsiteX7" fmla="*/ 226415 w 2120001"/>
                  <a:gd name="connsiteY7" fmla="*/ 124676 h 1417820"/>
                  <a:gd name="connsiteX8" fmla="*/ 226415 w 2120001"/>
                  <a:gd name="connsiteY8" fmla="*/ 161066 h 1417820"/>
                  <a:gd name="connsiteX9" fmla="*/ 233719 w 2120001"/>
                  <a:gd name="connsiteY9" fmla="*/ 161066 h 1417820"/>
                  <a:gd name="connsiteX10" fmla="*/ 233719 w 2120001"/>
                  <a:gd name="connsiteY10" fmla="*/ 202198 h 1417820"/>
                  <a:gd name="connsiteX11" fmla="*/ 348657 w 2120001"/>
                  <a:gd name="connsiteY11" fmla="*/ 202198 h 1417820"/>
                  <a:gd name="connsiteX12" fmla="*/ 348657 w 2120001"/>
                  <a:gd name="connsiteY12" fmla="*/ 242176 h 1417820"/>
                  <a:gd name="connsiteX13" fmla="*/ 361983 w 2120001"/>
                  <a:gd name="connsiteY13" fmla="*/ 242176 h 1417820"/>
                  <a:gd name="connsiteX14" fmla="*/ 361983 w 2120001"/>
                  <a:gd name="connsiteY14" fmla="*/ 284461 h 1417820"/>
                  <a:gd name="connsiteX15" fmla="*/ 377743 w 2120001"/>
                  <a:gd name="connsiteY15" fmla="*/ 284461 h 1417820"/>
                  <a:gd name="connsiteX16" fmla="*/ 377743 w 2120001"/>
                  <a:gd name="connsiteY16" fmla="*/ 322005 h 1417820"/>
                  <a:gd name="connsiteX17" fmla="*/ 451549 w 2120001"/>
                  <a:gd name="connsiteY17" fmla="*/ 322005 h 1417820"/>
                  <a:gd name="connsiteX18" fmla="*/ 451549 w 2120001"/>
                  <a:gd name="connsiteY18" fmla="*/ 363264 h 1417820"/>
                  <a:gd name="connsiteX19" fmla="*/ 479483 w 2120001"/>
                  <a:gd name="connsiteY19" fmla="*/ 363264 h 1417820"/>
                  <a:gd name="connsiteX20" fmla="*/ 479483 w 2120001"/>
                  <a:gd name="connsiteY20" fmla="*/ 404396 h 1417820"/>
                  <a:gd name="connsiteX21" fmla="*/ 499985 w 2120001"/>
                  <a:gd name="connsiteY21" fmla="*/ 404396 h 1417820"/>
                  <a:gd name="connsiteX22" fmla="*/ 499985 w 2120001"/>
                  <a:gd name="connsiteY22" fmla="*/ 449115 h 1417820"/>
                  <a:gd name="connsiteX23" fmla="*/ 539963 w 2120001"/>
                  <a:gd name="connsiteY23" fmla="*/ 449115 h 1417820"/>
                  <a:gd name="connsiteX24" fmla="*/ 539963 w 2120001"/>
                  <a:gd name="connsiteY24" fmla="*/ 490375 h 1417820"/>
                  <a:gd name="connsiteX25" fmla="*/ 625942 w 2120001"/>
                  <a:gd name="connsiteY25" fmla="*/ 490375 h 1417820"/>
                  <a:gd name="connsiteX26" fmla="*/ 625942 w 2120001"/>
                  <a:gd name="connsiteY26" fmla="*/ 530353 h 1417820"/>
                  <a:gd name="connsiteX27" fmla="*/ 661051 w 2120001"/>
                  <a:gd name="connsiteY27" fmla="*/ 530353 h 1417820"/>
                  <a:gd name="connsiteX28" fmla="*/ 661051 w 2120001"/>
                  <a:gd name="connsiteY28" fmla="*/ 573919 h 1417820"/>
                  <a:gd name="connsiteX29" fmla="*/ 670789 w 2120001"/>
                  <a:gd name="connsiteY29" fmla="*/ 573919 h 1417820"/>
                  <a:gd name="connsiteX30" fmla="*/ 670789 w 2120001"/>
                  <a:gd name="connsiteY30" fmla="*/ 619920 h 1417820"/>
                  <a:gd name="connsiteX31" fmla="*/ 682834 w 2120001"/>
                  <a:gd name="connsiteY31" fmla="*/ 619920 h 1417820"/>
                  <a:gd name="connsiteX32" fmla="*/ 682834 w 2120001"/>
                  <a:gd name="connsiteY32" fmla="*/ 670790 h 1417820"/>
                  <a:gd name="connsiteX33" fmla="*/ 714355 w 2120001"/>
                  <a:gd name="connsiteY33" fmla="*/ 670790 h 1417820"/>
                  <a:gd name="connsiteX34" fmla="*/ 714355 w 2120001"/>
                  <a:gd name="connsiteY34" fmla="*/ 703464 h 1417820"/>
                  <a:gd name="connsiteX35" fmla="*/ 722812 w 2120001"/>
                  <a:gd name="connsiteY35" fmla="*/ 703464 h 1417820"/>
                  <a:gd name="connsiteX36" fmla="*/ 722812 w 2120001"/>
                  <a:gd name="connsiteY36" fmla="*/ 733704 h 1417820"/>
                  <a:gd name="connsiteX37" fmla="*/ 731269 w 2120001"/>
                  <a:gd name="connsiteY37" fmla="*/ 733704 h 1417820"/>
                  <a:gd name="connsiteX38" fmla="*/ 731269 w 2120001"/>
                  <a:gd name="connsiteY38" fmla="*/ 816096 h 1417820"/>
                  <a:gd name="connsiteX39" fmla="*/ 742161 w 2120001"/>
                  <a:gd name="connsiteY39" fmla="*/ 816096 h 1417820"/>
                  <a:gd name="connsiteX40" fmla="*/ 742161 w 2120001"/>
                  <a:gd name="connsiteY40" fmla="*/ 870553 h 1417820"/>
                  <a:gd name="connsiteX41" fmla="*/ 756640 w 2120001"/>
                  <a:gd name="connsiteY41" fmla="*/ 870553 h 1417820"/>
                  <a:gd name="connsiteX42" fmla="*/ 756640 w 2120001"/>
                  <a:gd name="connsiteY42" fmla="*/ 922576 h 1417820"/>
                  <a:gd name="connsiteX43" fmla="*/ 891054 w 2120001"/>
                  <a:gd name="connsiteY43" fmla="*/ 922576 h 1417820"/>
                  <a:gd name="connsiteX44" fmla="*/ 891054 w 2120001"/>
                  <a:gd name="connsiteY44" fmla="*/ 978315 h 1417820"/>
                  <a:gd name="connsiteX45" fmla="*/ 1000097 w 2120001"/>
                  <a:gd name="connsiteY45" fmla="*/ 978315 h 1417820"/>
                  <a:gd name="connsiteX46" fmla="*/ 1000097 w 2120001"/>
                  <a:gd name="connsiteY46" fmla="*/ 1043664 h 1417820"/>
                  <a:gd name="connsiteX47" fmla="*/ 1023034 w 2120001"/>
                  <a:gd name="connsiteY47" fmla="*/ 1043664 h 1417820"/>
                  <a:gd name="connsiteX48" fmla="*/ 1023034 w 2120001"/>
                  <a:gd name="connsiteY48" fmla="*/ 1109014 h 1417820"/>
                  <a:gd name="connsiteX49" fmla="*/ 1167186 w 2120001"/>
                  <a:gd name="connsiteY49" fmla="*/ 1109014 h 1417820"/>
                  <a:gd name="connsiteX50" fmla="*/ 1167186 w 2120001"/>
                  <a:gd name="connsiteY50" fmla="*/ 1179232 h 1417820"/>
                  <a:gd name="connsiteX51" fmla="*/ 1196145 w 2120001"/>
                  <a:gd name="connsiteY51" fmla="*/ 1179232 h 1417820"/>
                  <a:gd name="connsiteX52" fmla="*/ 1196145 w 2120001"/>
                  <a:gd name="connsiteY52" fmla="*/ 1247016 h 1417820"/>
                  <a:gd name="connsiteX53" fmla="*/ 1204730 w 2120001"/>
                  <a:gd name="connsiteY53" fmla="*/ 1247016 h 1417820"/>
                  <a:gd name="connsiteX54" fmla="*/ 1204730 w 2120001"/>
                  <a:gd name="connsiteY54" fmla="*/ 1313646 h 1417820"/>
                  <a:gd name="connsiteX55" fmla="*/ 1770064 w 2120001"/>
                  <a:gd name="connsiteY55" fmla="*/ 1313646 h 1417820"/>
                  <a:gd name="connsiteX56" fmla="*/ 1770064 w 2120001"/>
                  <a:gd name="connsiteY56" fmla="*/ 1417820 h 1417820"/>
                  <a:gd name="connsiteX57" fmla="*/ 2120002 w 2120001"/>
                  <a:gd name="connsiteY57" fmla="*/ 1417820 h 141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120001" h="1417820">
                    <a:moveTo>
                      <a:pt x="0" y="0"/>
                    </a:moveTo>
                    <a:lnTo>
                      <a:pt x="56892" y="0"/>
                    </a:lnTo>
                    <a:lnTo>
                      <a:pt x="56892" y="38697"/>
                    </a:lnTo>
                    <a:lnTo>
                      <a:pt x="98024" y="38697"/>
                    </a:lnTo>
                    <a:lnTo>
                      <a:pt x="98024" y="78675"/>
                    </a:lnTo>
                    <a:lnTo>
                      <a:pt x="208220" y="78675"/>
                    </a:lnTo>
                    <a:lnTo>
                      <a:pt x="208220" y="124676"/>
                    </a:lnTo>
                    <a:lnTo>
                      <a:pt x="226415" y="124676"/>
                    </a:lnTo>
                    <a:lnTo>
                      <a:pt x="226415" y="161066"/>
                    </a:lnTo>
                    <a:lnTo>
                      <a:pt x="233719" y="161066"/>
                    </a:lnTo>
                    <a:lnTo>
                      <a:pt x="233719" y="202198"/>
                    </a:lnTo>
                    <a:lnTo>
                      <a:pt x="348657" y="202198"/>
                    </a:lnTo>
                    <a:lnTo>
                      <a:pt x="348657" y="242176"/>
                    </a:lnTo>
                    <a:lnTo>
                      <a:pt x="361983" y="242176"/>
                    </a:lnTo>
                    <a:lnTo>
                      <a:pt x="361983" y="284461"/>
                    </a:lnTo>
                    <a:lnTo>
                      <a:pt x="377743" y="284461"/>
                    </a:lnTo>
                    <a:lnTo>
                      <a:pt x="377743" y="322005"/>
                    </a:lnTo>
                    <a:lnTo>
                      <a:pt x="451549" y="322005"/>
                    </a:lnTo>
                    <a:lnTo>
                      <a:pt x="451549" y="363264"/>
                    </a:lnTo>
                    <a:lnTo>
                      <a:pt x="479483" y="363264"/>
                    </a:lnTo>
                    <a:lnTo>
                      <a:pt x="479483" y="404396"/>
                    </a:lnTo>
                    <a:lnTo>
                      <a:pt x="499985" y="404396"/>
                    </a:lnTo>
                    <a:lnTo>
                      <a:pt x="499985" y="449115"/>
                    </a:lnTo>
                    <a:lnTo>
                      <a:pt x="539963" y="449115"/>
                    </a:lnTo>
                    <a:lnTo>
                      <a:pt x="539963" y="490375"/>
                    </a:lnTo>
                    <a:lnTo>
                      <a:pt x="625942" y="490375"/>
                    </a:lnTo>
                    <a:lnTo>
                      <a:pt x="625942" y="530353"/>
                    </a:lnTo>
                    <a:lnTo>
                      <a:pt x="661051" y="530353"/>
                    </a:lnTo>
                    <a:lnTo>
                      <a:pt x="661051" y="573919"/>
                    </a:lnTo>
                    <a:lnTo>
                      <a:pt x="670789" y="573919"/>
                    </a:lnTo>
                    <a:lnTo>
                      <a:pt x="670789" y="619920"/>
                    </a:lnTo>
                    <a:lnTo>
                      <a:pt x="682834" y="619920"/>
                    </a:lnTo>
                    <a:lnTo>
                      <a:pt x="682834" y="670790"/>
                    </a:lnTo>
                    <a:lnTo>
                      <a:pt x="714355" y="670790"/>
                    </a:lnTo>
                    <a:lnTo>
                      <a:pt x="714355" y="703464"/>
                    </a:lnTo>
                    <a:lnTo>
                      <a:pt x="722812" y="703464"/>
                    </a:lnTo>
                    <a:lnTo>
                      <a:pt x="722812" y="733704"/>
                    </a:lnTo>
                    <a:lnTo>
                      <a:pt x="731269" y="733704"/>
                    </a:lnTo>
                    <a:lnTo>
                      <a:pt x="731269" y="816096"/>
                    </a:lnTo>
                    <a:lnTo>
                      <a:pt x="742161" y="816096"/>
                    </a:lnTo>
                    <a:lnTo>
                      <a:pt x="742161" y="870553"/>
                    </a:lnTo>
                    <a:lnTo>
                      <a:pt x="756640" y="870553"/>
                    </a:lnTo>
                    <a:lnTo>
                      <a:pt x="756640" y="922576"/>
                    </a:lnTo>
                    <a:lnTo>
                      <a:pt x="891054" y="922576"/>
                    </a:lnTo>
                    <a:lnTo>
                      <a:pt x="891054" y="978315"/>
                    </a:lnTo>
                    <a:lnTo>
                      <a:pt x="1000097" y="978315"/>
                    </a:lnTo>
                    <a:lnTo>
                      <a:pt x="1000097" y="1043664"/>
                    </a:lnTo>
                    <a:lnTo>
                      <a:pt x="1023034" y="1043664"/>
                    </a:lnTo>
                    <a:lnTo>
                      <a:pt x="1023034" y="1109014"/>
                    </a:lnTo>
                    <a:lnTo>
                      <a:pt x="1167186" y="1109014"/>
                    </a:lnTo>
                    <a:lnTo>
                      <a:pt x="1167186" y="1179232"/>
                    </a:lnTo>
                    <a:lnTo>
                      <a:pt x="1196145" y="1179232"/>
                    </a:lnTo>
                    <a:lnTo>
                      <a:pt x="1196145" y="1247016"/>
                    </a:lnTo>
                    <a:lnTo>
                      <a:pt x="1204730" y="1247016"/>
                    </a:lnTo>
                    <a:lnTo>
                      <a:pt x="1204730" y="1313646"/>
                    </a:lnTo>
                    <a:lnTo>
                      <a:pt x="1770064" y="1313646"/>
                    </a:lnTo>
                    <a:lnTo>
                      <a:pt x="1770064" y="1417820"/>
                    </a:lnTo>
                    <a:lnTo>
                      <a:pt x="2120002" y="1417820"/>
                    </a:lnTo>
                  </a:path>
                </a:pathLst>
              </a:custGeom>
              <a:noFill/>
              <a:ln w="19050" cap="flat">
                <a:solidFill>
                  <a:schemeClr val="accent1"/>
                </a:solidFill>
                <a:prstDash val="solid"/>
                <a:miter/>
              </a:ln>
            </p:spPr>
            <p:txBody>
              <a:bodyPr rtlCol="0" anchor="ctr"/>
              <a:lstStyle/>
              <a:p>
                <a:endParaRPr lang="en-GB" dirty="0"/>
              </a:p>
            </p:txBody>
          </p:sp>
          <p:grpSp>
            <p:nvGrpSpPr>
              <p:cNvPr id="47" name="Graphic 42">
                <a:extLst>
                  <a:ext uri="{FF2B5EF4-FFF2-40B4-BE49-F238E27FC236}">
                    <a16:creationId xmlns:a16="http://schemas.microsoft.com/office/drawing/2014/main" id="{28FF1EB7-73DF-4C53-9179-6A166A80ADEE}"/>
                  </a:ext>
                </a:extLst>
              </p:cNvPr>
              <p:cNvGrpSpPr/>
              <p:nvPr/>
            </p:nvGrpSpPr>
            <p:grpSpPr>
              <a:xfrm>
                <a:off x="8976873" y="3108115"/>
                <a:ext cx="1938433" cy="1288147"/>
                <a:chOff x="8616093" y="3108115"/>
                <a:chExt cx="1938433" cy="1288147"/>
              </a:xfrm>
            </p:grpSpPr>
            <p:sp>
              <p:nvSpPr>
                <p:cNvPr id="48" name="Freeform: Shape 47">
                  <a:extLst>
                    <a:ext uri="{FF2B5EF4-FFF2-40B4-BE49-F238E27FC236}">
                      <a16:creationId xmlns:a16="http://schemas.microsoft.com/office/drawing/2014/main" id="{D1289F0B-ECCF-42AF-AF62-E71E64257005}"/>
                    </a:ext>
                  </a:extLst>
                </p:cNvPr>
                <p:cNvSpPr/>
                <p:nvPr/>
              </p:nvSpPr>
              <p:spPr>
                <a:xfrm>
                  <a:off x="10518777" y="4324891"/>
                  <a:ext cx="12813" cy="71371"/>
                </a:xfrm>
                <a:custGeom>
                  <a:avLst/>
                  <a:gdLst>
                    <a:gd name="connsiteX0" fmla="*/ 0 w 12813"/>
                    <a:gd name="connsiteY0" fmla="*/ 0 h 71371"/>
                    <a:gd name="connsiteX1" fmla="*/ 0 w 12813"/>
                    <a:gd name="connsiteY1" fmla="*/ 71372 h 71371"/>
                  </a:gdLst>
                  <a:ahLst/>
                  <a:cxnLst>
                    <a:cxn ang="0">
                      <a:pos x="connsiteX0" y="connsiteY0"/>
                    </a:cxn>
                    <a:cxn ang="0">
                      <a:pos x="connsiteX1" y="connsiteY1"/>
                    </a:cxn>
                  </a:cxnLst>
                  <a:rect l="l" t="t" r="r" b="b"/>
                  <a:pathLst>
                    <a:path w="12813" h="71371">
                      <a:moveTo>
                        <a:pt x="0" y="0"/>
                      </a:moveTo>
                      <a:lnTo>
                        <a:pt x="0" y="71372"/>
                      </a:lnTo>
                    </a:path>
                  </a:pathLst>
                </a:custGeom>
                <a:ln w="19050" cap="flat">
                  <a:solidFill>
                    <a:schemeClr val="accent1"/>
                  </a:solidFill>
                  <a:prstDash val="solid"/>
                  <a:miter/>
                </a:ln>
              </p:spPr>
              <p:txBody>
                <a:bodyPr rtlCol="0" anchor="ctr"/>
                <a:lstStyle/>
                <a:p>
                  <a:endParaRPr lang="en-GB" dirty="0"/>
                </a:p>
              </p:txBody>
            </p:sp>
            <p:sp>
              <p:nvSpPr>
                <p:cNvPr id="49" name="Freeform: Shape 48">
                  <a:extLst>
                    <a:ext uri="{FF2B5EF4-FFF2-40B4-BE49-F238E27FC236}">
                      <a16:creationId xmlns:a16="http://schemas.microsoft.com/office/drawing/2014/main" id="{103B3278-BA99-4AC5-9904-0FF40DDB0490}"/>
                    </a:ext>
                  </a:extLst>
                </p:cNvPr>
                <p:cNvSpPr/>
                <p:nvPr/>
              </p:nvSpPr>
              <p:spPr>
                <a:xfrm>
                  <a:off x="10483027" y="4362435"/>
                  <a:ext cx="71499" cy="12813"/>
                </a:xfrm>
                <a:custGeom>
                  <a:avLst/>
                  <a:gdLst>
                    <a:gd name="connsiteX0" fmla="*/ 0 w 71499"/>
                    <a:gd name="connsiteY0" fmla="*/ 0 h 12813"/>
                    <a:gd name="connsiteX1" fmla="*/ 71500 w 71499"/>
                    <a:gd name="connsiteY1" fmla="*/ 0 h 12813"/>
                  </a:gdLst>
                  <a:ahLst/>
                  <a:cxnLst>
                    <a:cxn ang="0">
                      <a:pos x="connsiteX0" y="connsiteY0"/>
                    </a:cxn>
                    <a:cxn ang="0">
                      <a:pos x="connsiteX1" y="connsiteY1"/>
                    </a:cxn>
                  </a:cxnLst>
                  <a:rect l="l" t="t" r="r" b="b"/>
                  <a:pathLst>
                    <a:path w="71499" h="12813">
                      <a:moveTo>
                        <a:pt x="0" y="0"/>
                      </a:moveTo>
                      <a:lnTo>
                        <a:pt x="71500" y="0"/>
                      </a:lnTo>
                    </a:path>
                  </a:pathLst>
                </a:custGeom>
                <a:ln w="19050" cap="flat">
                  <a:solidFill>
                    <a:schemeClr val="accent1"/>
                  </a:solidFill>
                  <a:prstDash val="solid"/>
                  <a:miter/>
                </a:ln>
              </p:spPr>
              <p:txBody>
                <a:bodyPr rtlCol="0" anchor="ctr"/>
                <a:lstStyle/>
                <a:p>
                  <a:endParaRPr lang="en-GB" dirty="0"/>
                </a:p>
              </p:txBody>
            </p:sp>
            <p:sp>
              <p:nvSpPr>
                <p:cNvPr id="50" name="Freeform: Shape 49">
                  <a:extLst>
                    <a:ext uri="{FF2B5EF4-FFF2-40B4-BE49-F238E27FC236}">
                      <a16:creationId xmlns:a16="http://schemas.microsoft.com/office/drawing/2014/main" id="{503F283D-3AB9-444A-A440-CB89E92C7B6A}"/>
                    </a:ext>
                  </a:extLst>
                </p:cNvPr>
                <p:cNvSpPr/>
                <p:nvPr/>
              </p:nvSpPr>
              <p:spPr>
                <a:xfrm>
                  <a:off x="10075684" y="4221998"/>
                  <a:ext cx="12813" cy="71371"/>
                </a:xfrm>
                <a:custGeom>
                  <a:avLst/>
                  <a:gdLst>
                    <a:gd name="connsiteX0" fmla="*/ 0 w 12813"/>
                    <a:gd name="connsiteY0" fmla="*/ 0 h 71371"/>
                    <a:gd name="connsiteX1" fmla="*/ 0 w 12813"/>
                    <a:gd name="connsiteY1" fmla="*/ 71372 h 71371"/>
                  </a:gdLst>
                  <a:ahLst/>
                  <a:cxnLst>
                    <a:cxn ang="0">
                      <a:pos x="connsiteX0" y="connsiteY0"/>
                    </a:cxn>
                    <a:cxn ang="0">
                      <a:pos x="connsiteX1" y="connsiteY1"/>
                    </a:cxn>
                  </a:cxnLst>
                  <a:rect l="l" t="t" r="r" b="b"/>
                  <a:pathLst>
                    <a:path w="12813" h="71371">
                      <a:moveTo>
                        <a:pt x="0" y="0"/>
                      </a:moveTo>
                      <a:lnTo>
                        <a:pt x="0" y="71372"/>
                      </a:lnTo>
                    </a:path>
                  </a:pathLst>
                </a:custGeom>
                <a:ln w="19050" cap="flat">
                  <a:solidFill>
                    <a:schemeClr val="accent1"/>
                  </a:solidFill>
                  <a:prstDash val="solid"/>
                  <a:miter/>
                </a:ln>
              </p:spPr>
              <p:txBody>
                <a:bodyPr rtlCol="0" anchor="ctr"/>
                <a:lstStyle/>
                <a:p>
                  <a:endParaRPr lang="en-GB" dirty="0"/>
                </a:p>
              </p:txBody>
            </p:sp>
            <p:sp>
              <p:nvSpPr>
                <p:cNvPr id="51" name="Freeform: Shape 50">
                  <a:extLst>
                    <a:ext uri="{FF2B5EF4-FFF2-40B4-BE49-F238E27FC236}">
                      <a16:creationId xmlns:a16="http://schemas.microsoft.com/office/drawing/2014/main" id="{983089C0-6CB1-40BE-BD40-2CAB007987B4}"/>
                    </a:ext>
                  </a:extLst>
                </p:cNvPr>
                <p:cNvSpPr/>
                <p:nvPr/>
              </p:nvSpPr>
              <p:spPr>
                <a:xfrm>
                  <a:off x="10039935" y="4259414"/>
                  <a:ext cx="71371" cy="12813"/>
                </a:xfrm>
                <a:custGeom>
                  <a:avLst/>
                  <a:gdLst>
                    <a:gd name="connsiteX0" fmla="*/ 0 w 71371"/>
                    <a:gd name="connsiteY0" fmla="*/ 0 h 12813"/>
                    <a:gd name="connsiteX1" fmla="*/ 71371 w 71371"/>
                    <a:gd name="connsiteY1" fmla="*/ 0 h 12813"/>
                  </a:gdLst>
                  <a:ahLst/>
                  <a:cxnLst>
                    <a:cxn ang="0">
                      <a:pos x="connsiteX0" y="connsiteY0"/>
                    </a:cxn>
                    <a:cxn ang="0">
                      <a:pos x="connsiteX1" y="connsiteY1"/>
                    </a:cxn>
                  </a:cxnLst>
                  <a:rect l="l" t="t" r="r" b="b"/>
                  <a:pathLst>
                    <a:path w="71371" h="12813">
                      <a:moveTo>
                        <a:pt x="0" y="0"/>
                      </a:moveTo>
                      <a:lnTo>
                        <a:pt x="71371" y="0"/>
                      </a:lnTo>
                    </a:path>
                  </a:pathLst>
                </a:custGeom>
                <a:ln w="19050" cap="flat">
                  <a:solidFill>
                    <a:schemeClr val="accent1"/>
                  </a:solidFill>
                  <a:prstDash val="solid"/>
                  <a:miter/>
                </a:ln>
              </p:spPr>
              <p:txBody>
                <a:bodyPr rtlCol="0" anchor="ctr"/>
                <a:lstStyle/>
                <a:p>
                  <a:endParaRPr lang="en-GB" dirty="0"/>
                </a:p>
              </p:txBody>
            </p:sp>
            <p:sp>
              <p:nvSpPr>
                <p:cNvPr id="52" name="Freeform: Shape 51">
                  <a:extLst>
                    <a:ext uri="{FF2B5EF4-FFF2-40B4-BE49-F238E27FC236}">
                      <a16:creationId xmlns:a16="http://schemas.microsoft.com/office/drawing/2014/main" id="{CCBE8D77-6E96-4A7B-8D45-5BA975CC35BD}"/>
                    </a:ext>
                  </a:extLst>
                </p:cNvPr>
                <p:cNvSpPr/>
                <p:nvPr/>
              </p:nvSpPr>
              <p:spPr>
                <a:xfrm>
                  <a:off x="9416940" y="3951888"/>
                  <a:ext cx="12813" cy="71499"/>
                </a:xfrm>
                <a:custGeom>
                  <a:avLst/>
                  <a:gdLst>
                    <a:gd name="connsiteX0" fmla="*/ 0 w 12813"/>
                    <a:gd name="connsiteY0" fmla="*/ 0 h 71499"/>
                    <a:gd name="connsiteX1" fmla="*/ 0 w 12813"/>
                    <a:gd name="connsiteY1" fmla="*/ 71500 h 71499"/>
                  </a:gdLst>
                  <a:ahLst/>
                  <a:cxnLst>
                    <a:cxn ang="0">
                      <a:pos x="connsiteX0" y="connsiteY0"/>
                    </a:cxn>
                    <a:cxn ang="0">
                      <a:pos x="connsiteX1" y="connsiteY1"/>
                    </a:cxn>
                  </a:cxnLst>
                  <a:rect l="l" t="t" r="r" b="b"/>
                  <a:pathLst>
                    <a:path w="12813" h="71499">
                      <a:moveTo>
                        <a:pt x="0" y="0"/>
                      </a:moveTo>
                      <a:lnTo>
                        <a:pt x="0" y="71500"/>
                      </a:lnTo>
                    </a:path>
                  </a:pathLst>
                </a:custGeom>
                <a:ln w="19050" cap="flat">
                  <a:solidFill>
                    <a:schemeClr val="accent1"/>
                  </a:solidFill>
                  <a:prstDash val="solid"/>
                  <a:miter/>
                </a:ln>
              </p:spPr>
              <p:txBody>
                <a:bodyPr rtlCol="0" anchor="ctr"/>
                <a:lstStyle/>
                <a:p>
                  <a:endParaRPr lang="en-GB" dirty="0"/>
                </a:p>
              </p:txBody>
            </p:sp>
            <p:sp>
              <p:nvSpPr>
                <p:cNvPr id="53" name="Freeform: Shape 52">
                  <a:extLst>
                    <a:ext uri="{FF2B5EF4-FFF2-40B4-BE49-F238E27FC236}">
                      <a16:creationId xmlns:a16="http://schemas.microsoft.com/office/drawing/2014/main" id="{150A4FFA-1727-4693-887C-987E3F32A274}"/>
                    </a:ext>
                  </a:extLst>
                </p:cNvPr>
                <p:cNvSpPr/>
                <p:nvPr/>
              </p:nvSpPr>
              <p:spPr>
                <a:xfrm>
                  <a:off x="9381318" y="3989432"/>
                  <a:ext cx="71371" cy="12813"/>
                </a:xfrm>
                <a:custGeom>
                  <a:avLst/>
                  <a:gdLst>
                    <a:gd name="connsiteX0" fmla="*/ 0 w 71371"/>
                    <a:gd name="connsiteY0" fmla="*/ 0 h 12813"/>
                    <a:gd name="connsiteX1" fmla="*/ 71371 w 71371"/>
                    <a:gd name="connsiteY1" fmla="*/ 0 h 12813"/>
                  </a:gdLst>
                  <a:ahLst/>
                  <a:cxnLst>
                    <a:cxn ang="0">
                      <a:pos x="connsiteX0" y="connsiteY0"/>
                    </a:cxn>
                    <a:cxn ang="0">
                      <a:pos x="connsiteX1" y="connsiteY1"/>
                    </a:cxn>
                  </a:cxnLst>
                  <a:rect l="l" t="t" r="r" b="b"/>
                  <a:pathLst>
                    <a:path w="71371" h="12813">
                      <a:moveTo>
                        <a:pt x="0" y="0"/>
                      </a:moveTo>
                      <a:lnTo>
                        <a:pt x="71371" y="0"/>
                      </a:lnTo>
                    </a:path>
                  </a:pathLst>
                </a:custGeom>
                <a:ln w="19050" cap="flat">
                  <a:solidFill>
                    <a:schemeClr val="accent1"/>
                  </a:solidFill>
                  <a:prstDash val="solid"/>
                  <a:miter/>
                </a:ln>
              </p:spPr>
              <p:txBody>
                <a:bodyPr rtlCol="0" anchor="ctr"/>
                <a:lstStyle/>
                <a:p>
                  <a:endParaRPr lang="en-GB" dirty="0"/>
                </a:p>
              </p:txBody>
            </p:sp>
            <p:sp>
              <p:nvSpPr>
                <p:cNvPr id="54" name="Freeform: Shape 53">
                  <a:extLst>
                    <a:ext uri="{FF2B5EF4-FFF2-40B4-BE49-F238E27FC236}">
                      <a16:creationId xmlns:a16="http://schemas.microsoft.com/office/drawing/2014/main" id="{A867923F-D785-47C0-A526-F7360F23EFAA}"/>
                    </a:ext>
                  </a:extLst>
                </p:cNvPr>
                <p:cNvSpPr/>
                <p:nvPr/>
              </p:nvSpPr>
              <p:spPr>
                <a:xfrm>
                  <a:off x="9373374" y="3884104"/>
                  <a:ext cx="12813" cy="71499"/>
                </a:xfrm>
                <a:custGeom>
                  <a:avLst/>
                  <a:gdLst>
                    <a:gd name="connsiteX0" fmla="*/ 0 w 12813"/>
                    <a:gd name="connsiteY0" fmla="*/ 0 h 71499"/>
                    <a:gd name="connsiteX1" fmla="*/ 0 w 12813"/>
                    <a:gd name="connsiteY1" fmla="*/ 71500 h 71499"/>
                  </a:gdLst>
                  <a:ahLst/>
                  <a:cxnLst>
                    <a:cxn ang="0">
                      <a:pos x="connsiteX0" y="connsiteY0"/>
                    </a:cxn>
                    <a:cxn ang="0">
                      <a:pos x="connsiteX1" y="connsiteY1"/>
                    </a:cxn>
                  </a:cxnLst>
                  <a:rect l="l" t="t" r="r" b="b"/>
                  <a:pathLst>
                    <a:path w="12813" h="71499">
                      <a:moveTo>
                        <a:pt x="0" y="0"/>
                      </a:moveTo>
                      <a:lnTo>
                        <a:pt x="0" y="71500"/>
                      </a:lnTo>
                    </a:path>
                  </a:pathLst>
                </a:custGeom>
                <a:ln w="19050" cap="flat">
                  <a:solidFill>
                    <a:schemeClr val="accent1"/>
                  </a:solidFill>
                  <a:prstDash val="solid"/>
                  <a:miter/>
                </a:ln>
              </p:spPr>
              <p:txBody>
                <a:bodyPr rtlCol="0" anchor="ctr"/>
                <a:lstStyle/>
                <a:p>
                  <a:endParaRPr lang="en-GB" dirty="0"/>
                </a:p>
              </p:txBody>
            </p:sp>
            <p:sp>
              <p:nvSpPr>
                <p:cNvPr id="55" name="Freeform: Shape 54">
                  <a:extLst>
                    <a:ext uri="{FF2B5EF4-FFF2-40B4-BE49-F238E27FC236}">
                      <a16:creationId xmlns:a16="http://schemas.microsoft.com/office/drawing/2014/main" id="{D9F57E75-0FBA-43CD-A25E-263D3569534A}"/>
                    </a:ext>
                  </a:extLst>
                </p:cNvPr>
                <p:cNvSpPr/>
                <p:nvPr/>
              </p:nvSpPr>
              <p:spPr>
                <a:xfrm>
                  <a:off x="9337752" y="3921648"/>
                  <a:ext cx="71371" cy="12813"/>
                </a:xfrm>
                <a:custGeom>
                  <a:avLst/>
                  <a:gdLst>
                    <a:gd name="connsiteX0" fmla="*/ 0 w 71371"/>
                    <a:gd name="connsiteY0" fmla="*/ 0 h 12813"/>
                    <a:gd name="connsiteX1" fmla="*/ 71371 w 71371"/>
                    <a:gd name="connsiteY1" fmla="*/ 0 h 12813"/>
                  </a:gdLst>
                  <a:ahLst/>
                  <a:cxnLst>
                    <a:cxn ang="0">
                      <a:pos x="connsiteX0" y="connsiteY0"/>
                    </a:cxn>
                    <a:cxn ang="0">
                      <a:pos x="connsiteX1" y="connsiteY1"/>
                    </a:cxn>
                  </a:cxnLst>
                  <a:rect l="l" t="t" r="r" b="b"/>
                  <a:pathLst>
                    <a:path w="71371" h="12813">
                      <a:moveTo>
                        <a:pt x="0" y="0"/>
                      </a:moveTo>
                      <a:lnTo>
                        <a:pt x="71371" y="0"/>
                      </a:lnTo>
                    </a:path>
                  </a:pathLst>
                </a:custGeom>
                <a:ln w="19050" cap="flat">
                  <a:solidFill>
                    <a:schemeClr val="accent1"/>
                  </a:solidFill>
                  <a:prstDash val="solid"/>
                  <a:miter/>
                </a:ln>
              </p:spPr>
              <p:txBody>
                <a:bodyPr rtlCol="0" anchor="ctr"/>
                <a:lstStyle/>
                <a:p>
                  <a:endParaRPr lang="en-GB" dirty="0"/>
                </a:p>
              </p:txBody>
            </p:sp>
            <p:sp>
              <p:nvSpPr>
                <p:cNvPr id="56" name="Freeform: Shape 55">
                  <a:extLst>
                    <a:ext uri="{FF2B5EF4-FFF2-40B4-BE49-F238E27FC236}">
                      <a16:creationId xmlns:a16="http://schemas.microsoft.com/office/drawing/2014/main" id="{531FF308-9AC6-40C6-85C2-7153FD15A494}"/>
                    </a:ext>
                  </a:extLst>
                </p:cNvPr>
                <p:cNvSpPr/>
                <p:nvPr/>
              </p:nvSpPr>
              <p:spPr>
                <a:xfrm>
                  <a:off x="9125176" y="3626296"/>
                  <a:ext cx="12813" cy="71371"/>
                </a:xfrm>
                <a:custGeom>
                  <a:avLst/>
                  <a:gdLst>
                    <a:gd name="connsiteX0" fmla="*/ 0 w 12813"/>
                    <a:gd name="connsiteY0" fmla="*/ 0 h 71371"/>
                    <a:gd name="connsiteX1" fmla="*/ 0 w 12813"/>
                    <a:gd name="connsiteY1" fmla="*/ 71372 h 71371"/>
                  </a:gdLst>
                  <a:ahLst/>
                  <a:cxnLst>
                    <a:cxn ang="0">
                      <a:pos x="connsiteX0" y="connsiteY0"/>
                    </a:cxn>
                    <a:cxn ang="0">
                      <a:pos x="connsiteX1" y="connsiteY1"/>
                    </a:cxn>
                  </a:cxnLst>
                  <a:rect l="l" t="t" r="r" b="b"/>
                  <a:pathLst>
                    <a:path w="12813" h="71371">
                      <a:moveTo>
                        <a:pt x="0" y="0"/>
                      </a:moveTo>
                      <a:lnTo>
                        <a:pt x="0" y="71372"/>
                      </a:lnTo>
                    </a:path>
                  </a:pathLst>
                </a:custGeom>
                <a:ln w="19050" cap="flat">
                  <a:solidFill>
                    <a:schemeClr val="accent1"/>
                  </a:solidFill>
                  <a:prstDash val="solid"/>
                  <a:miter/>
                </a:ln>
              </p:spPr>
              <p:txBody>
                <a:bodyPr rtlCol="0" anchor="ctr"/>
                <a:lstStyle/>
                <a:p>
                  <a:endParaRPr lang="en-GB" dirty="0"/>
                </a:p>
              </p:txBody>
            </p:sp>
            <p:sp>
              <p:nvSpPr>
                <p:cNvPr id="57" name="Freeform: Shape 56">
                  <a:extLst>
                    <a:ext uri="{FF2B5EF4-FFF2-40B4-BE49-F238E27FC236}">
                      <a16:creationId xmlns:a16="http://schemas.microsoft.com/office/drawing/2014/main" id="{B9A06161-A333-44B2-87EB-6E2E2D4E5DF3}"/>
                    </a:ext>
                  </a:extLst>
                </p:cNvPr>
                <p:cNvSpPr/>
                <p:nvPr/>
              </p:nvSpPr>
              <p:spPr>
                <a:xfrm>
                  <a:off x="9089554" y="3663839"/>
                  <a:ext cx="71371" cy="12813"/>
                </a:xfrm>
                <a:custGeom>
                  <a:avLst/>
                  <a:gdLst>
                    <a:gd name="connsiteX0" fmla="*/ 0 w 71371"/>
                    <a:gd name="connsiteY0" fmla="*/ 0 h 12813"/>
                    <a:gd name="connsiteX1" fmla="*/ 71371 w 71371"/>
                    <a:gd name="connsiteY1" fmla="*/ 0 h 12813"/>
                  </a:gdLst>
                  <a:ahLst/>
                  <a:cxnLst>
                    <a:cxn ang="0">
                      <a:pos x="connsiteX0" y="connsiteY0"/>
                    </a:cxn>
                    <a:cxn ang="0">
                      <a:pos x="connsiteX1" y="connsiteY1"/>
                    </a:cxn>
                  </a:cxnLst>
                  <a:rect l="l" t="t" r="r" b="b"/>
                  <a:pathLst>
                    <a:path w="71371" h="12813">
                      <a:moveTo>
                        <a:pt x="0" y="0"/>
                      </a:moveTo>
                      <a:lnTo>
                        <a:pt x="71371" y="0"/>
                      </a:lnTo>
                    </a:path>
                  </a:pathLst>
                </a:custGeom>
                <a:ln w="19050" cap="flat">
                  <a:solidFill>
                    <a:schemeClr val="accent1"/>
                  </a:solidFill>
                  <a:prstDash val="solid"/>
                  <a:miter/>
                </a:ln>
              </p:spPr>
              <p:txBody>
                <a:bodyPr rtlCol="0" anchor="ctr"/>
                <a:lstStyle/>
                <a:p>
                  <a:endParaRPr lang="en-GB" dirty="0"/>
                </a:p>
              </p:txBody>
            </p:sp>
            <p:sp>
              <p:nvSpPr>
                <p:cNvPr id="58" name="Freeform: Shape 57">
                  <a:extLst>
                    <a:ext uri="{FF2B5EF4-FFF2-40B4-BE49-F238E27FC236}">
                      <a16:creationId xmlns:a16="http://schemas.microsoft.com/office/drawing/2014/main" id="{588644E1-FE80-4A5E-AD00-924F6C833BE1}"/>
                    </a:ext>
                  </a:extLst>
                </p:cNvPr>
                <p:cNvSpPr/>
                <p:nvPr/>
              </p:nvSpPr>
              <p:spPr>
                <a:xfrm>
                  <a:off x="8953346" y="3397445"/>
                  <a:ext cx="12813" cy="71371"/>
                </a:xfrm>
                <a:custGeom>
                  <a:avLst/>
                  <a:gdLst>
                    <a:gd name="connsiteX0" fmla="*/ 0 w 12813"/>
                    <a:gd name="connsiteY0" fmla="*/ 0 h 71371"/>
                    <a:gd name="connsiteX1" fmla="*/ 0 w 12813"/>
                    <a:gd name="connsiteY1" fmla="*/ 71372 h 71371"/>
                  </a:gdLst>
                  <a:ahLst/>
                  <a:cxnLst>
                    <a:cxn ang="0">
                      <a:pos x="connsiteX0" y="connsiteY0"/>
                    </a:cxn>
                    <a:cxn ang="0">
                      <a:pos x="connsiteX1" y="connsiteY1"/>
                    </a:cxn>
                  </a:cxnLst>
                  <a:rect l="l" t="t" r="r" b="b"/>
                  <a:pathLst>
                    <a:path w="12813" h="71371">
                      <a:moveTo>
                        <a:pt x="0" y="0"/>
                      </a:moveTo>
                      <a:lnTo>
                        <a:pt x="0" y="71372"/>
                      </a:lnTo>
                    </a:path>
                  </a:pathLst>
                </a:custGeom>
                <a:ln w="19050" cap="flat">
                  <a:solidFill>
                    <a:schemeClr val="accent1"/>
                  </a:solidFill>
                  <a:prstDash val="solid"/>
                  <a:miter/>
                </a:ln>
              </p:spPr>
              <p:txBody>
                <a:bodyPr rtlCol="0" anchor="ctr"/>
                <a:lstStyle/>
                <a:p>
                  <a:endParaRPr lang="en-GB" dirty="0"/>
                </a:p>
              </p:txBody>
            </p:sp>
            <p:sp>
              <p:nvSpPr>
                <p:cNvPr id="59" name="Freeform: Shape 58">
                  <a:extLst>
                    <a:ext uri="{FF2B5EF4-FFF2-40B4-BE49-F238E27FC236}">
                      <a16:creationId xmlns:a16="http://schemas.microsoft.com/office/drawing/2014/main" id="{92921241-B2C7-42EF-8746-2ADAE0E91C4E}"/>
                    </a:ext>
                  </a:extLst>
                </p:cNvPr>
                <p:cNvSpPr/>
                <p:nvPr/>
              </p:nvSpPr>
              <p:spPr>
                <a:xfrm>
                  <a:off x="8917596" y="3434989"/>
                  <a:ext cx="71371" cy="12813"/>
                </a:xfrm>
                <a:custGeom>
                  <a:avLst/>
                  <a:gdLst>
                    <a:gd name="connsiteX0" fmla="*/ 0 w 71371"/>
                    <a:gd name="connsiteY0" fmla="*/ 0 h 12813"/>
                    <a:gd name="connsiteX1" fmla="*/ 71371 w 71371"/>
                    <a:gd name="connsiteY1" fmla="*/ 0 h 12813"/>
                  </a:gdLst>
                  <a:ahLst/>
                  <a:cxnLst>
                    <a:cxn ang="0">
                      <a:pos x="connsiteX0" y="connsiteY0"/>
                    </a:cxn>
                    <a:cxn ang="0">
                      <a:pos x="connsiteX1" y="connsiteY1"/>
                    </a:cxn>
                  </a:cxnLst>
                  <a:rect l="l" t="t" r="r" b="b"/>
                  <a:pathLst>
                    <a:path w="71371" h="12813">
                      <a:moveTo>
                        <a:pt x="0" y="0"/>
                      </a:moveTo>
                      <a:lnTo>
                        <a:pt x="71371" y="0"/>
                      </a:lnTo>
                    </a:path>
                  </a:pathLst>
                </a:custGeom>
                <a:ln w="19050" cap="flat">
                  <a:solidFill>
                    <a:schemeClr val="accent1"/>
                  </a:solidFill>
                  <a:prstDash val="solid"/>
                  <a:miter/>
                </a:ln>
              </p:spPr>
              <p:txBody>
                <a:bodyPr rtlCol="0" anchor="ctr"/>
                <a:lstStyle/>
                <a:p>
                  <a:endParaRPr lang="en-GB" dirty="0"/>
                </a:p>
              </p:txBody>
            </p:sp>
            <p:sp>
              <p:nvSpPr>
                <p:cNvPr id="60" name="Freeform: Shape 59">
                  <a:extLst>
                    <a:ext uri="{FF2B5EF4-FFF2-40B4-BE49-F238E27FC236}">
                      <a16:creationId xmlns:a16="http://schemas.microsoft.com/office/drawing/2014/main" id="{C67A6836-CC7F-4559-AD95-244ED2404C0E}"/>
                    </a:ext>
                  </a:extLst>
                </p:cNvPr>
                <p:cNvSpPr/>
                <p:nvPr/>
              </p:nvSpPr>
              <p:spPr>
                <a:xfrm>
                  <a:off x="8651843" y="3108115"/>
                  <a:ext cx="12813" cy="71371"/>
                </a:xfrm>
                <a:custGeom>
                  <a:avLst/>
                  <a:gdLst>
                    <a:gd name="connsiteX0" fmla="*/ 0 w 12813"/>
                    <a:gd name="connsiteY0" fmla="*/ 0 h 71371"/>
                    <a:gd name="connsiteX1" fmla="*/ 0 w 12813"/>
                    <a:gd name="connsiteY1" fmla="*/ 71372 h 71371"/>
                  </a:gdLst>
                  <a:ahLst/>
                  <a:cxnLst>
                    <a:cxn ang="0">
                      <a:pos x="connsiteX0" y="connsiteY0"/>
                    </a:cxn>
                    <a:cxn ang="0">
                      <a:pos x="connsiteX1" y="connsiteY1"/>
                    </a:cxn>
                  </a:cxnLst>
                  <a:rect l="l" t="t" r="r" b="b"/>
                  <a:pathLst>
                    <a:path w="12813" h="71371">
                      <a:moveTo>
                        <a:pt x="0" y="0"/>
                      </a:moveTo>
                      <a:lnTo>
                        <a:pt x="0" y="71372"/>
                      </a:lnTo>
                    </a:path>
                  </a:pathLst>
                </a:custGeom>
                <a:ln w="19050" cap="flat">
                  <a:solidFill>
                    <a:schemeClr val="accent1"/>
                  </a:solidFill>
                  <a:prstDash val="solid"/>
                  <a:miter/>
                </a:ln>
              </p:spPr>
              <p:txBody>
                <a:bodyPr rtlCol="0" anchor="ctr"/>
                <a:lstStyle/>
                <a:p>
                  <a:endParaRPr lang="en-GB" dirty="0"/>
                </a:p>
              </p:txBody>
            </p:sp>
            <p:sp>
              <p:nvSpPr>
                <p:cNvPr id="61" name="Freeform: Shape 60">
                  <a:extLst>
                    <a:ext uri="{FF2B5EF4-FFF2-40B4-BE49-F238E27FC236}">
                      <a16:creationId xmlns:a16="http://schemas.microsoft.com/office/drawing/2014/main" id="{52C1F568-E1C2-4D0B-9E86-C12191EF71D6}"/>
                    </a:ext>
                  </a:extLst>
                </p:cNvPr>
                <p:cNvSpPr/>
                <p:nvPr/>
              </p:nvSpPr>
              <p:spPr>
                <a:xfrm>
                  <a:off x="8616093" y="3145659"/>
                  <a:ext cx="71499" cy="12813"/>
                </a:xfrm>
                <a:custGeom>
                  <a:avLst/>
                  <a:gdLst>
                    <a:gd name="connsiteX0" fmla="*/ 0 w 71499"/>
                    <a:gd name="connsiteY0" fmla="*/ 0 h 12813"/>
                    <a:gd name="connsiteX1" fmla="*/ 71500 w 71499"/>
                    <a:gd name="connsiteY1" fmla="*/ 0 h 12813"/>
                  </a:gdLst>
                  <a:ahLst/>
                  <a:cxnLst>
                    <a:cxn ang="0">
                      <a:pos x="connsiteX0" y="connsiteY0"/>
                    </a:cxn>
                    <a:cxn ang="0">
                      <a:pos x="connsiteX1" y="connsiteY1"/>
                    </a:cxn>
                  </a:cxnLst>
                  <a:rect l="l" t="t" r="r" b="b"/>
                  <a:pathLst>
                    <a:path w="71499" h="12813">
                      <a:moveTo>
                        <a:pt x="0" y="0"/>
                      </a:moveTo>
                      <a:lnTo>
                        <a:pt x="71500" y="0"/>
                      </a:lnTo>
                    </a:path>
                  </a:pathLst>
                </a:custGeom>
                <a:ln w="19050" cap="flat">
                  <a:solidFill>
                    <a:schemeClr val="accent1"/>
                  </a:solidFill>
                  <a:prstDash val="solid"/>
                  <a:miter/>
                </a:ln>
              </p:spPr>
              <p:txBody>
                <a:bodyPr rtlCol="0" anchor="ctr"/>
                <a:lstStyle/>
                <a:p>
                  <a:endParaRPr lang="en-GB" dirty="0"/>
                </a:p>
              </p:txBody>
            </p:sp>
          </p:grpSp>
          <p:cxnSp>
            <p:nvCxnSpPr>
              <p:cNvPr id="63" name="Straight Connector 62">
                <a:extLst>
                  <a:ext uri="{FF2B5EF4-FFF2-40B4-BE49-F238E27FC236}">
                    <a16:creationId xmlns:a16="http://schemas.microsoft.com/office/drawing/2014/main" id="{8DABED0C-265D-4991-932E-7BA2729ED5F8}"/>
                  </a:ext>
                </a:extLst>
              </p:cNvPr>
              <p:cNvCxnSpPr>
                <a:cxnSpLocks/>
              </p:cNvCxnSpPr>
              <p:nvPr/>
            </p:nvCxnSpPr>
            <p:spPr>
              <a:xfrm>
                <a:off x="8672013" y="2945261"/>
                <a:ext cx="0" cy="1602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CA77E3BA-9CAC-4FC9-92D2-5FD1F7E30F9F}"/>
                  </a:ext>
                </a:extLst>
              </p:cNvPr>
              <p:cNvCxnSpPr>
                <a:cxnSpLocks/>
              </p:cNvCxnSpPr>
              <p:nvPr/>
            </p:nvCxnSpPr>
            <p:spPr>
              <a:xfrm flipH="1">
                <a:off x="8664945" y="4546494"/>
                <a:ext cx="241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2" name="Group 71">
                <a:extLst>
                  <a:ext uri="{FF2B5EF4-FFF2-40B4-BE49-F238E27FC236}">
                    <a16:creationId xmlns:a16="http://schemas.microsoft.com/office/drawing/2014/main" id="{B3519534-C89B-4BEF-80DE-226400EB0706}"/>
                  </a:ext>
                </a:extLst>
              </p:cNvPr>
              <p:cNvGrpSpPr/>
              <p:nvPr/>
            </p:nvGrpSpPr>
            <p:grpSpPr>
              <a:xfrm>
                <a:off x="8618916" y="2954558"/>
                <a:ext cx="54000" cy="1523411"/>
                <a:chOff x="8260756" y="2954558"/>
                <a:chExt cx="54000" cy="1523411"/>
              </a:xfrm>
            </p:grpSpPr>
            <p:cxnSp>
              <p:nvCxnSpPr>
                <p:cNvPr id="66" name="Straight Connector 65">
                  <a:extLst>
                    <a:ext uri="{FF2B5EF4-FFF2-40B4-BE49-F238E27FC236}">
                      <a16:creationId xmlns:a16="http://schemas.microsoft.com/office/drawing/2014/main" id="{0DEC0CD2-429B-4BD8-90B3-6A719E79BD2B}"/>
                    </a:ext>
                  </a:extLst>
                </p:cNvPr>
                <p:cNvCxnSpPr>
                  <a:cxnSpLocks/>
                </p:cNvCxnSpPr>
                <p:nvPr/>
              </p:nvCxnSpPr>
              <p:spPr>
                <a:xfrm flipH="1">
                  <a:off x="8260756" y="4477969"/>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58AF498F-8FC0-4F6C-9AD2-6E06AE9F3455}"/>
                    </a:ext>
                  </a:extLst>
                </p:cNvPr>
                <p:cNvCxnSpPr>
                  <a:cxnSpLocks/>
                </p:cNvCxnSpPr>
                <p:nvPr/>
              </p:nvCxnSpPr>
              <p:spPr>
                <a:xfrm flipH="1">
                  <a:off x="8260756" y="4101554"/>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34B344F3-D37B-403E-9791-211A4C064C1D}"/>
                    </a:ext>
                  </a:extLst>
                </p:cNvPr>
                <p:cNvCxnSpPr>
                  <a:cxnSpLocks/>
                </p:cNvCxnSpPr>
                <p:nvPr/>
              </p:nvCxnSpPr>
              <p:spPr>
                <a:xfrm flipH="1">
                  <a:off x="8260756" y="3711515"/>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16AB0BD4-4311-499B-A20C-241C0512A3A3}"/>
                    </a:ext>
                  </a:extLst>
                </p:cNvPr>
                <p:cNvCxnSpPr>
                  <a:cxnSpLocks/>
                </p:cNvCxnSpPr>
                <p:nvPr/>
              </p:nvCxnSpPr>
              <p:spPr>
                <a:xfrm flipH="1">
                  <a:off x="8260756" y="3335100"/>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12DF36B1-D787-4007-B97D-862398D1EA8B}"/>
                    </a:ext>
                  </a:extLst>
                </p:cNvPr>
                <p:cNvCxnSpPr>
                  <a:cxnSpLocks/>
                </p:cNvCxnSpPr>
                <p:nvPr/>
              </p:nvCxnSpPr>
              <p:spPr>
                <a:xfrm flipH="1">
                  <a:off x="8260756" y="2954558"/>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81" name="Group 80">
                <a:extLst>
                  <a:ext uri="{FF2B5EF4-FFF2-40B4-BE49-F238E27FC236}">
                    <a16:creationId xmlns:a16="http://schemas.microsoft.com/office/drawing/2014/main" id="{1C532625-E9A5-428A-A8C0-676E9F341601}"/>
                  </a:ext>
                </a:extLst>
              </p:cNvPr>
              <p:cNvGrpSpPr/>
              <p:nvPr/>
            </p:nvGrpSpPr>
            <p:grpSpPr>
              <a:xfrm>
                <a:off x="8765509" y="4545504"/>
                <a:ext cx="2301598" cy="54000"/>
                <a:chOff x="8404729" y="4545504"/>
                <a:chExt cx="2301598" cy="54000"/>
              </a:xfrm>
            </p:grpSpPr>
            <p:cxnSp>
              <p:nvCxnSpPr>
                <p:cNvPr id="74" name="Straight Connector 73">
                  <a:extLst>
                    <a:ext uri="{FF2B5EF4-FFF2-40B4-BE49-F238E27FC236}">
                      <a16:creationId xmlns:a16="http://schemas.microsoft.com/office/drawing/2014/main" id="{41588BF4-ECCB-4645-9DA4-09C3BA4C2BD6}"/>
                    </a:ext>
                  </a:extLst>
                </p:cNvPr>
                <p:cNvCxnSpPr>
                  <a:cxnSpLocks/>
                </p:cNvCxnSpPr>
                <p:nvPr/>
              </p:nvCxnSpPr>
              <p:spPr>
                <a:xfrm rot="5400000" flipH="1">
                  <a:off x="8377729" y="4572504"/>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5BF54DC7-5DE6-4942-B372-3BE1126BB892}"/>
                    </a:ext>
                  </a:extLst>
                </p:cNvPr>
                <p:cNvCxnSpPr>
                  <a:cxnSpLocks/>
                </p:cNvCxnSpPr>
                <p:nvPr/>
              </p:nvCxnSpPr>
              <p:spPr>
                <a:xfrm rot="5400000" flipH="1">
                  <a:off x="8754144" y="4572504"/>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7E3FC3AA-E00C-4591-963E-049222C7D721}"/>
                    </a:ext>
                  </a:extLst>
                </p:cNvPr>
                <p:cNvCxnSpPr>
                  <a:cxnSpLocks/>
                </p:cNvCxnSpPr>
                <p:nvPr/>
              </p:nvCxnSpPr>
              <p:spPr>
                <a:xfrm rot="5400000" flipH="1">
                  <a:off x="9144183" y="4572504"/>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F1C64F0D-2374-4792-9FD7-E194968CDBD7}"/>
                    </a:ext>
                  </a:extLst>
                </p:cNvPr>
                <p:cNvCxnSpPr>
                  <a:cxnSpLocks/>
                </p:cNvCxnSpPr>
                <p:nvPr/>
              </p:nvCxnSpPr>
              <p:spPr>
                <a:xfrm rot="5400000" flipH="1">
                  <a:off x="9520598" y="4572504"/>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F557CCC0-AEB0-4C44-8E29-CB93C6D6C5C9}"/>
                    </a:ext>
                  </a:extLst>
                </p:cNvPr>
                <p:cNvCxnSpPr>
                  <a:cxnSpLocks/>
                </p:cNvCxnSpPr>
                <p:nvPr/>
              </p:nvCxnSpPr>
              <p:spPr>
                <a:xfrm rot="5400000" flipH="1">
                  <a:off x="9906380" y="4572504"/>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D21A3E6E-E1EE-461A-B35C-6A4586EE4473}"/>
                    </a:ext>
                  </a:extLst>
                </p:cNvPr>
                <p:cNvCxnSpPr>
                  <a:cxnSpLocks/>
                </p:cNvCxnSpPr>
                <p:nvPr/>
              </p:nvCxnSpPr>
              <p:spPr>
                <a:xfrm rot="5400000" flipH="1">
                  <a:off x="10298785" y="4572504"/>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C26627B8-9C90-40EE-882C-A7322E322300}"/>
                    </a:ext>
                  </a:extLst>
                </p:cNvPr>
                <p:cNvCxnSpPr>
                  <a:cxnSpLocks/>
                </p:cNvCxnSpPr>
                <p:nvPr/>
              </p:nvCxnSpPr>
              <p:spPr>
                <a:xfrm rot="5400000" flipH="1">
                  <a:off x="10679327" y="4572504"/>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sp>
        <p:nvSpPr>
          <p:cNvPr id="10" name="TextBox 9">
            <a:extLst>
              <a:ext uri="{FF2B5EF4-FFF2-40B4-BE49-F238E27FC236}">
                <a16:creationId xmlns:a16="http://schemas.microsoft.com/office/drawing/2014/main" id="{4EE29C51-F7BF-4B90-B70F-A65C94047ADF}"/>
              </a:ext>
            </a:extLst>
          </p:cNvPr>
          <p:cNvSpPr txBox="1"/>
          <p:nvPr/>
        </p:nvSpPr>
        <p:spPr>
          <a:xfrm>
            <a:off x="5094283" y="3796459"/>
            <a:ext cx="1609736" cy="261610"/>
          </a:xfrm>
          <a:prstGeom prst="rect">
            <a:avLst/>
          </a:prstGeom>
          <a:noFill/>
        </p:spPr>
        <p:txBody>
          <a:bodyPr wrap="none" rtlCol="0">
            <a:spAutoFit/>
          </a:bodyPr>
          <a:lstStyle/>
          <a:p>
            <a:r>
              <a:rPr lang="en-GB" sz="1100" dirty="0">
                <a:solidFill>
                  <a:srgbClr val="505050"/>
                </a:solidFill>
                <a:ea typeface="Aileron" charset="0"/>
                <a:cs typeface="Aileron" charset="0"/>
              </a:rPr>
              <a:t>*According to RECIST 1.1</a:t>
            </a:r>
          </a:p>
        </p:txBody>
      </p:sp>
    </p:spTree>
    <p:extLst>
      <p:ext uri="{BB962C8B-B14F-4D97-AF65-F5344CB8AC3E}">
        <p14:creationId xmlns:p14="http://schemas.microsoft.com/office/powerpoint/2010/main" val="345829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a:xfrm>
            <a:off x="620184" y="1351712"/>
            <a:ext cx="10963200" cy="707256"/>
          </a:xfrm>
        </p:spPr>
        <p:txBody>
          <a:bodyPr/>
          <a:lstStyle/>
          <a:p>
            <a:pPr marL="180000" indent="-180000"/>
            <a:r>
              <a:rPr lang="en-GB"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NETs overexpress SSTRs. The antitumor activity of chimeric antigen receptor (CAR) T-cells directed against SSTRs was investigated</a:t>
            </a:r>
            <a:endParaRPr lang="en-GB"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endParaRPr lang="en-GB" sz="2400" dirty="0">
              <a:solidFill>
                <a:schemeClr val="tx2"/>
              </a:solidFill>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a:xfrm>
            <a:off x="619199" y="246566"/>
            <a:ext cx="9160067" cy="807285"/>
          </a:xfrm>
        </p:spPr>
        <p:txBody>
          <a:bodyPr/>
          <a:lstStyle/>
          <a:p>
            <a:r>
              <a:rPr lang="en-GB" dirty="0"/>
              <a:t>Development of car t-cells for future treatment of net</a:t>
            </a:r>
            <a:r>
              <a:rPr lang="en-GB" cap="none" dirty="0"/>
              <a:t>s</a:t>
            </a:r>
            <a:endParaRPr lang="en-GB" dirty="0"/>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5"/>
          </p:nvPr>
        </p:nvSpPr>
        <p:spPr>
          <a:xfrm>
            <a:off x="623888" y="6254755"/>
            <a:ext cx="10440664" cy="365125"/>
          </a:xfrm>
        </p:spPr>
        <p:txBody>
          <a:bodyPr/>
          <a:lstStyle/>
          <a:p>
            <a:pPr>
              <a:spcBef>
                <a:spcPts val="0"/>
              </a:spcBef>
              <a:spcAft>
                <a:spcPts val="600"/>
              </a:spcAft>
            </a:pPr>
            <a:r>
              <a:rPr lang="en-GB" dirty="0"/>
              <a:t>E:T, effector:</a:t>
            </a:r>
            <a:r>
              <a:rPr lang="en-GB" dirty="0">
                <a:solidFill>
                  <a:schemeClr val="tx2"/>
                </a:solidFill>
              </a:rPr>
              <a:t>target; IFN-γ, interferon gamma; IL-2, interleukin-2; NET, neuroendocrine </a:t>
            </a:r>
            <a:r>
              <a:rPr lang="en-GB" dirty="0"/>
              <a:t>tumour; SSTR, somatostatin receptor</a:t>
            </a:r>
            <a:br>
              <a:rPr lang="en-GB" dirty="0"/>
            </a:br>
            <a:r>
              <a:rPr lang="en-GB" dirty="0"/>
              <a:t>Mandriani B, et al. Abstract #1101MO. ESMO 2021</a:t>
            </a:r>
          </a:p>
        </p:txBody>
      </p:sp>
      <p:sp>
        <p:nvSpPr>
          <p:cNvPr id="6" name="Content Placeholder 1">
            <a:extLst>
              <a:ext uri="{FF2B5EF4-FFF2-40B4-BE49-F238E27FC236}">
                <a16:creationId xmlns:a16="http://schemas.microsoft.com/office/drawing/2014/main" id="{498BBC21-03C6-45E7-902B-BE96898920FA}"/>
              </a:ext>
            </a:extLst>
          </p:cNvPr>
          <p:cNvSpPr txBox="1">
            <a:spLocks/>
          </p:cNvSpPr>
          <p:nvPr/>
        </p:nvSpPr>
        <p:spPr>
          <a:xfrm>
            <a:off x="641714" y="5163604"/>
            <a:ext cx="10963200" cy="707256"/>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000" indent="-180000">
              <a:spcBef>
                <a:spcPts val="600"/>
              </a:spcBef>
            </a:pPr>
            <a:r>
              <a:rPr lang="en-GB"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Anti-SSTR CAR T-cells exert antitumor activity against SSTR</a:t>
            </a:r>
            <a:r>
              <a:rPr lang="en-GB" baseline="300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a:t>
            </a:r>
            <a:r>
              <a:rPr lang="en-GB"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 NET cell lines, both </a:t>
            </a:r>
            <a:r>
              <a:rPr lang="en-GB" i="1"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in vitro </a:t>
            </a:r>
            <a:r>
              <a:rPr lang="en-GB"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and </a:t>
            </a:r>
            <a:r>
              <a:rPr lang="en-GB" i="1"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in vivo</a:t>
            </a:r>
          </a:p>
          <a:p>
            <a:pPr marL="180000" indent="-180000">
              <a:spcBef>
                <a:spcPts val="600"/>
              </a:spcBef>
            </a:pPr>
            <a:r>
              <a:rPr lang="en-GB" dirty="0">
                <a:solidFill>
                  <a:schemeClr val="tx2"/>
                </a:solidFill>
                <a:latin typeface="Calibri" panose="020F0502020204030204" pitchFamily="34" charset="0"/>
                <a:ea typeface="Calibri" panose="020F0502020204030204" pitchFamily="34" charset="0"/>
                <a:cs typeface="Calibri" panose="020F0502020204030204" pitchFamily="34" charset="0"/>
              </a:rPr>
              <a:t>Early phase clinical testing is warranted</a:t>
            </a:r>
            <a:endParaRPr lang="en-GB"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Content Placeholder 1">
            <a:extLst>
              <a:ext uri="{FF2B5EF4-FFF2-40B4-BE49-F238E27FC236}">
                <a16:creationId xmlns:a16="http://schemas.microsoft.com/office/drawing/2014/main" id="{EE10D0F5-BFD8-47B0-B71C-57D3E5554E84}"/>
              </a:ext>
            </a:extLst>
          </p:cNvPr>
          <p:cNvSpPr txBox="1">
            <a:spLocks/>
          </p:cNvSpPr>
          <p:nvPr/>
        </p:nvSpPr>
        <p:spPr>
          <a:xfrm>
            <a:off x="620184" y="2239322"/>
            <a:ext cx="10963200" cy="2651472"/>
          </a:xfrm>
          <a:prstGeom prst="rect">
            <a:avLst/>
          </a:prstGeom>
          <a:solidFill>
            <a:schemeClr val="accent1"/>
          </a:solidFill>
          <a:ln>
            <a:solidFill>
              <a:schemeClr val="accent1"/>
            </a:solidFill>
          </a:ln>
        </p:spPr>
        <p:txBody>
          <a:bodyPr vert="horz" lIns="72000" tIns="0" rIns="0" bIns="0" rtlCol="0">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bg1"/>
              </a:buClr>
              <a:buNone/>
            </a:pPr>
            <a:r>
              <a:rPr lang="en-GB" b="1" dirty="0">
                <a:solidFill>
                  <a:schemeClr val="bg1"/>
                </a:solidFill>
                <a:latin typeface="Calibri" panose="020F0502020204030204" pitchFamily="34" charset="0"/>
                <a:ea typeface="Times New Roman" panose="02020603050405020304" pitchFamily="18" charset="0"/>
                <a:cs typeface="Calibri" panose="020F0502020204030204" pitchFamily="34" charset="0"/>
              </a:rPr>
              <a:t>RESULTS</a:t>
            </a:r>
          </a:p>
          <a:p>
            <a:pPr lvl="1">
              <a:buClr>
                <a:schemeClr val="bg1"/>
              </a:buClr>
            </a:pPr>
            <a:r>
              <a:rPr lang="en-GB" dirty="0">
                <a:solidFill>
                  <a:schemeClr val="bg1"/>
                </a:solidFill>
                <a:latin typeface="Calibri" panose="020F0502020204030204" pitchFamily="34" charset="0"/>
                <a:ea typeface="Times New Roman" panose="02020603050405020304" pitchFamily="18" charset="0"/>
                <a:cs typeface="Calibri" panose="020F0502020204030204" pitchFamily="34" charset="0"/>
              </a:rPr>
              <a:t>Tumour cell death was induced in ~40% (</a:t>
            </a:r>
            <a:r>
              <a:rPr lang="en-GB" b="0" i="0" dirty="0">
                <a:solidFill>
                  <a:schemeClr val="bg1"/>
                </a:solidFill>
                <a:effectLst/>
                <a:latin typeface="Calibri" panose="020F0502020204030204" pitchFamily="34" charset="0"/>
                <a:cs typeface="Calibri" panose="020F0502020204030204" pitchFamily="34" charset="0"/>
              </a:rPr>
              <a:t>±</a:t>
            </a:r>
            <a:r>
              <a:rPr lang="en-GB" dirty="0">
                <a:solidFill>
                  <a:schemeClr val="bg1"/>
                </a:solidFill>
                <a:latin typeface="Calibri" panose="020F0502020204030204" pitchFamily="34" charset="0"/>
                <a:ea typeface="Times New Roman" panose="02020603050405020304" pitchFamily="18" charset="0"/>
                <a:cs typeface="Calibri" panose="020F0502020204030204" pitchFamily="34" charset="0"/>
              </a:rPr>
              <a:t>8%) of CM and BON1 cells at E:T ratio of 1:1 </a:t>
            </a:r>
          </a:p>
          <a:p>
            <a:pPr lvl="1">
              <a:buClr>
                <a:schemeClr val="bg1"/>
              </a:buClr>
            </a:pPr>
            <a:r>
              <a:rPr lang="en-GB" dirty="0">
                <a:solidFill>
                  <a:schemeClr val="bg1"/>
                </a:solidFill>
                <a:latin typeface="Calibri" panose="020F0502020204030204" pitchFamily="34" charset="0"/>
                <a:ea typeface="Times New Roman" panose="02020603050405020304" pitchFamily="18" charset="0"/>
                <a:cs typeface="Calibri" panose="020F0502020204030204" pitchFamily="34" charset="0"/>
              </a:rPr>
              <a:t>Tumoricidal effect of CAR T-cells was time-dependent and peaked at 72 hours</a:t>
            </a:r>
          </a:p>
          <a:p>
            <a:pPr lvl="1">
              <a:buClr>
                <a:schemeClr val="bg1"/>
              </a:buClr>
            </a:pPr>
            <a:r>
              <a:rPr lang="en-GB" dirty="0">
                <a:solidFill>
                  <a:schemeClr val="bg1"/>
                </a:solidFill>
                <a:latin typeface="Calibri" panose="020F0502020204030204" pitchFamily="34" charset="0"/>
                <a:ea typeface="Times New Roman" panose="02020603050405020304" pitchFamily="18" charset="0"/>
                <a:cs typeface="Calibri" panose="020F0502020204030204" pitchFamily="34" charset="0"/>
              </a:rPr>
              <a:t>Compared with untransduced T-cells, CAR T-cells secreted significantly higher levels of IFN-γ and IL-2 after co-incubation with NET cells (p&lt;0.01) </a:t>
            </a:r>
          </a:p>
          <a:p>
            <a:pPr lvl="1">
              <a:buClr>
                <a:schemeClr val="bg1"/>
              </a:buClr>
            </a:pPr>
            <a:r>
              <a:rPr lang="en-GB" dirty="0">
                <a:solidFill>
                  <a:schemeClr val="bg1"/>
                </a:solidFill>
                <a:latin typeface="Calibri" panose="020F0502020204030204" pitchFamily="34" charset="0"/>
                <a:ea typeface="Times New Roman" panose="02020603050405020304" pitchFamily="18" charset="0"/>
                <a:cs typeface="Calibri" panose="020F0502020204030204" pitchFamily="34" charset="0"/>
              </a:rPr>
              <a:t>Anti-SSTR CAR T-cells effectively infiltrated tumours and significantly reduced the growth of subcutaneous CM (p=0.01) and BON1 xenografts (p=0.02) in mice by in vivo bioluminescence imaging </a:t>
            </a:r>
          </a:p>
          <a:p>
            <a:pPr lvl="1">
              <a:buClr>
                <a:schemeClr val="bg1"/>
              </a:buClr>
            </a:pPr>
            <a:r>
              <a:rPr lang="en-GB" dirty="0">
                <a:solidFill>
                  <a:schemeClr val="bg1"/>
                </a:solidFill>
                <a:latin typeface="Calibri" panose="020F0502020204030204" pitchFamily="34" charset="0"/>
                <a:ea typeface="Times New Roman" panose="02020603050405020304" pitchFamily="18" charset="0"/>
                <a:cs typeface="Calibri" panose="020F0502020204030204" pitchFamily="34" charset="0"/>
              </a:rPr>
              <a:t>No pathological alterations were seen in the brain and pancreas of mice treated with CAR T-cells</a:t>
            </a:r>
            <a:endParaRPr lang="en-GB"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675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783" y="1642790"/>
            <a:ext cx="10972800" cy="1786210"/>
          </a:xfrm>
        </p:spPr>
        <p:txBody>
          <a:bodyPr>
            <a:normAutofit/>
          </a:bodyPr>
          <a:lstStyle/>
          <a:p>
            <a:r>
              <a:rPr lang="en-GB" sz="3200" dirty="0"/>
              <a:t>Meeting summary</a:t>
            </a:r>
            <a:br>
              <a:rPr lang="en-GB" sz="3200" dirty="0"/>
            </a:br>
            <a:r>
              <a:rPr lang="en-GB" sz="3200" dirty="0"/>
              <a:t>ESMO 2021, virtual MEETING</a:t>
            </a:r>
            <a:endParaRPr lang="en-US" sz="3200" dirty="0"/>
          </a:p>
        </p:txBody>
      </p:sp>
      <p:sp>
        <p:nvSpPr>
          <p:cNvPr id="3" name="Subtitle 2"/>
          <p:cNvSpPr>
            <a:spLocks noGrp="1"/>
          </p:cNvSpPr>
          <p:nvPr>
            <p:ph type="subTitle" idx="1"/>
          </p:nvPr>
        </p:nvSpPr>
        <p:spPr>
          <a:xfrm>
            <a:off x="614783" y="3933056"/>
            <a:ext cx="10972800" cy="2232248"/>
          </a:xfrm>
        </p:spPr>
        <p:txBody>
          <a:bodyPr>
            <a:normAutofit/>
          </a:bodyPr>
          <a:lstStyle/>
          <a:p>
            <a:r>
              <a:rPr lang="en-GB" b="1" cap="none" dirty="0">
                <a:latin typeface="+mn-lt"/>
              </a:rPr>
              <a:t>Dr. Angela Lamarca, </a:t>
            </a:r>
            <a:r>
              <a:rPr lang="en-GB" b="1" dirty="0">
                <a:latin typeface="+mn-lt"/>
              </a:rPr>
              <a:t>MD, PhD, MSc</a:t>
            </a:r>
          </a:p>
          <a:p>
            <a:r>
              <a:rPr lang="en-GB" sz="2200" b="1" dirty="0">
                <a:latin typeface="+mn-lt"/>
                <a:ea typeface="PT Sans Narrow" panose="020B0506020203020204" pitchFamily="34" charset="0"/>
              </a:rPr>
              <a:t>The Christie NHS Foundation Trust/University of Manchester, UK</a:t>
            </a:r>
            <a:br>
              <a:rPr lang="en-GB" sz="2200" cap="none" dirty="0">
                <a:latin typeface="+mn-lt"/>
                <a:ea typeface="PT Sans Narrow" panose="020B0506020203020204" pitchFamily="34" charset="0"/>
              </a:rPr>
            </a:br>
            <a:br>
              <a:rPr lang="en-US" sz="2200" b="1" cap="none" dirty="0"/>
            </a:br>
            <a:r>
              <a:rPr lang="es-ES" sz="2400" b="1" cap="none" dirty="0"/>
              <a:t>HIGHLIGHTS FROM NET CONNECT</a:t>
            </a:r>
          </a:p>
          <a:p>
            <a:r>
              <a:rPr lang="es-ES" sz="2400" b="1" cap="all" dirty="0"/>
              <a:t>September</a:t>
            </a:r>
            <a:r>
              <a:rPr lang="es-ES" sz="2400" b="1" dirty="0"/>
              <a:t> 2021</a:t>
            </a:r>
            <a:endParaRPr lang="es-ES" sz="2400" b="1" cap="none" dirty="0"/>
          </a:p>
          <a:p>
            <a:endParaRPr lang="en-US" sz="2600" b="1" dirty="0"/>
          </a:p>
        </p:txBody>
      </p:sp>
      <p:sp>
        <p:nvSpPr>
          <p:cNvPr id="4" name="Slide Number Placeholder 3"/>
          <p:cNvSpPr>
            <a:spLocks noGrp="1"/>
          </p:cNvSpPr>
          <p:nvPr>
            <p:ph type="sldNum" sz="quarter" idx="4"/>
          </p:nvPr>
        </p:nvSpPr>
        <p:spPr/>
        <p:txBody>
          <a:bodyPr/>
          <a:lstStyle/>
          <a:p>
            <a:fld id="{FCE43C0F-8A7B-3A4B-9DB5-B3472E36E833}" type="slidenum">
              <a:rPr lang="en-GB" smtClean="0"/>
              <a:pPr/>
              <a:t>2</a:t>
            </a:fld>
            <a:endParaRPr lang="en-GB" dirty="0"/>
          </a:p>
        </p:txBody>
      </p:sp>
      <p:sp>
        <p:nvSpPr>
          <p:cNvPr id="5" name="TextBox 4">
            <a:extLst>
              <a:ext uri="{FF2B5EF4-FFF2-40B4-BE49-F238E27FC236}">
                <a16:creationId xmlns:a16="http://schemas.microsoft.com/office/drawing/2014/main" id="{CB984D99-5EAA-4AD4-86BE-BA62A1214B1D}"/>
              </a:ext>
            </a:extLst>
          </p:cNvPr>
          <p:cNvSpPr txBox="1"/>
          <p:nvPr/>
        </p:nvSpPr>
        <p:spPr>
          <a:xfrm>
            <a:off x="119336" y="6430262"/>
            <a:ext cx="1997022" cy="276999"/>
          </a:xfrm>
          <a:prstGeom prst="rect">
            <a:avLst/>
          </a:prstGeom>
          <a:noFill/>
        </p:spPr>
        <p:txBody>
          <a:bodyPr wrap="none" rtlCol="0">
            <a:spAutoFit/>
          </a:bodyPr>
          <a:lstStyle/>
          <a:p>
            <a:r>
              <a:rPr lang="en-US" sz="1200" dirty="0">
                <a:solidFill>
                  <a:schemeClr val="accent1"/>
                </a:solidFill>
                <a:ea typeface="Aileron" charset="0"/>
                <a:cs typeface="Aileron" charset="0"/>
              </a:rPr>
              <a:t>NET, neuroendocrine tumour</a:t>
            </a:r>
            <a:endParaRPr lang="en-GB" sz="1200" dirty="0">
              <a:solidFill>
                <a:schemeClr val="accent1"/>
              </a:solidFill>
              <a:ea typeface="Aileron" charset="0"/>
              <a:cs typeface="Aileron" charset="0"/>
            </a:endParaRPr>
          </a:p>
        </p:txBody>
      </p:sp>
    </p:spTree>
    <p:extLst>
      <p:ext uri="{BB962C8B-B14F-4D97-AF65-F5344CB8AC3E}">
        <p14:creationId xmlns:p14="http://schemas.microsoft.com/office/powerpoint/2010/main" val="1926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4FB60D6-B6E5-4F0E-8BDE-7E6C9E3833EB}"/>
              </a:ext>
            </a:extLst>
          </p:cNvPr>
          <p:cNvSpPr>
            <a:spLocks noGrp="1"/>
          </p:cNvSpPr>
          <p:nvPr>
            <p:ph type="body" idx="1"/>
          </p:nvPr>
        </p:nvSpPr>
        <p:spPr>
          <a:xfrm>
            <a:off x="619199" y="1116874"/>
            <a:ext cx="10972800" cy="479079"/>
          </a:xfrm>
        </p:spPr>
        <p:txBody>
          <a:bodyPr/>
          <a:lstStyle/>
          <a:p>
            <a:r>
              <a:rPr lang="en-GB" i="0" u="none" strike="noStrike" baseline="0" dirty="0"/>
              <a:t>An International NET CONNECT survey</a:t>
            </a:r>
            <a:endParaRPr lang="en-GB" dirty="0"/>
          </a:p>
        </p:txBody>
      </p:sp>
      <p:sp>
        <p:nvSpPr>
          <p:cNvPr id="8" name="Content Placeholder 7">
            <a:extLst>
              <a:ext uri="{FF2B5EF4-FFF2-40B4-BE49-F238E27FC236}">
                <a16:creationId xmlns:a16="http://schemas.microsoft.com/office/drawing/2014/main" id="{F0E371E1-1651-4E2E-A462-CF3D2CD96E85}"/>
              </a:ext>
            </a:extLst>
          </p:cNvPr>
          <p:cNvSpPr>
            <a:spLocks noGrp="1"/>
          </p:cNvSpPr>
          <p:nvPr>
            <p:ph sz="quarter" idx="12"/>
          </p:nvPr>
        </p:nvSpPr>
        <p:spPr>
          <a:xfrm>
            <a:off x="623888" y="1791569"/>
            <a:ext cx="5014911" cy="3973395"/>
          </a:xfrm>
        </p:spPr>
        <p:txBody>
          <a:bodyPr/>
          <a:lstStyle/>
          <a:p>
            <a:pPr marL="180000" indent="-180000" algn="l"/>
            <a:r>
              <a:rPr lang="en-GB" b="1" dirty="0">
                <a:solidFill>
                  <a:schemeClr val="accent1"/>
                </a:solidFill>
                <a:latin typeface="Calibri" panose="020F0502020204030204" pitchFamily="34" charset="0"/>
                <a:cs typeface="Calibri" panose="020F0502020204030204" pitchFamily="34" charset="0"/>
              </a:rPr>
              <a:t>NET CONNECT </a:t>
            </a:r>
            <a:r>
              <a:rPr lang="en-GB" dirty="0">
                <a:solidFill>
                  <a:schemeClr val="tx2"/>
                </a:solidFill>
                <a:latin typeface="Calibri" panose="020F0502020204030204" pitchFamily="34" charset="0"/>
                <a:cs typeface="Calibri" panose="020F0502020204030204" pitchFamily="34" charset="0"/>
              </a:rPr>
              <a:t>initiated an anonymous </a:t>
            </a:r>
            <a:r>
              <a:rPr lang="en-GB" b="1" dirty="0">
                <a:solidFill>
                  <a:schemeClr val="accent1"/>
                </a:solidFill>
                <a:latin typeface="Calibri" panose="020F0502020204030204" pitchFamily="34" charset="0"/>
                <a:cs typeface="Calibri" panose="020F0502020204030204" pitchFamily="34" charset="0"/>
              </a:rPr>
              <a:t>survey for healthcare professionals </a:t>
            </a:r>
            <a:r>
              <a:rPr lang="en-GB" dirty="0">
                <a:solidFill>
                  <a:schemeClr val="tx2"/>
                </a:solidFill>
                <a:latin typeface="Calibri" panose="020F0502020204030204" pitchFamily="34" charset="0"/>
                <a:cs typeface="Calibri" panose="020F0502020204030204" pitchFamily="34" charset="0"/>
              </a:rPr>
              <a:t>addressing different </a:t>
            </a:r>
            <a:r>
              <a:rPr lang="en-GB" b="1" dirty="0">
                <a:solidFill>
                  <a:schemeClr val="accent1"/>
                </a:solidFill>
                <a:latin typeface="Calibri" panose="020F0502020204030204" pitchFamily="34" charset="0"/>
                <a:cs typeface="Calibri" panose="020F0502020204030204" pitchFamily="34" charset="0"/>
              </a:rPr>
              <a:t>aspects of NET care during the COVID pandemic</a:t>
            </a:r>
          </a:p>
          <a:p>
            <a:pPr marL="360000" lvl="1" indent="-180000"/>
            <a:r>
              <a:rPr lang="en-GB" dirty="0">
                <a:solidFill>
                  <a:schemeClr val="tx2"/>
                </a:solidFill>
                <a:latin typeface="Calibri" panose="020F0502020204030204" pitchFamily="34" charset="0"/>
                <a:cs typeface="Calibri" panose="020F0502020204030204" pitchFamily="34" charset="0"/>
              </a:rPr>
              <a:t>COVID-19 pandemic paved the way towards implementation of telemedicine</a:t>
            </a:r>
          </a:p>
          <a:p>
            <a:pPr marL="360000" lvl="1" indent="-180000"/>
            <a:r>
              <a:rPr lang="en-GB" dirty="0">
                <a:solidFill>
                  <a:schemeClr val="tx2"/>
                </a:solidFill>
                <a:latin typeface="Calibri" panose="020F0502020204030204" pitchFamily="34" charset="0"/>
                <a:cs typeface="Calibri" panose="020F0502020204030204" pitchFamily="34" charset="0"/>
              </a:rPr>
              <a:t>While systemic treatments were generally continued, surgical interventions were delayed in 55% of patients</a:t>
            </a:r>
          </a:p>
          <a:p>
            <a:pPr marL="360000" lvl="1" indent="-180000"/>
            <a:r>
              <a:rPr lang="en-GB" dirty="0">
                <a:solidFill>
                  <a:schemeClr val="tx2"/>
                </a:solidFill>
                <a:latin typeface="Calibri" panose="020F0502020204030204" pitchFamily="34" charset="0"/>
                <a:cs typeface="Calibri" panose="020F0502020204030204" pitchFamily="34" charset="0"/>
              </a:rPr>
              <a:t>Regarding SSA, home care service or self-injections have been used more frequently</a:t>
            </a:r>
          </a:p>
          <a:p>
            <a:pPr marL="360000" lvl="1" indent="-180000"/>
            <a:r>
              <a:rPr lang="en-GB" dirty="0">
                <a:solidFill>
                  <a:schemeClr val="tx2"/>
                </a:solidFill>
                <a:latin typeface="Calibri" panose="020F0502020204030204" pitchFamily="34" charset="0"/>
                <a:cs typeface="Calibri" panose="020F0502020204030204" pitchFamily="34" charset="0"/>
              </a:rPr>
              <a:t>As the pandemic evolves, new data will be needed to design future health policy measures</a:t>
            </a:r>
          </a:p>
          <a:p>
            <a:pPr lvl="1"/>
            <a:endParaRPr lang="en-GB" dirty="0">
              <a:solidFill>
                <a:schemeClr val="tx2"/>
              </a:solidFill>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sp>
        <p:nvSpPr>
          <p:cNvPr id="6" name="Title 5">
            <a:extLst>
              <a:ext uri="{FF2B5EF4-FFF2-40B4-BE49-F238E27FC236}">
                <a16:creationId xmlns:a16="http://schemas.microsoft.com/office/drawing/2014/main" id="{36CCA02D-3BB2-4F96-BCE4-828B86833C84}"/>
              </a:ext>
            </a:extLst>
          </p:cNvPr>
          <p:cNvSpPr>
            <a:spLocks noGrp="1"/>
          </p:cNvSpPr>
          <p:nvPr>
            <p:ph type="title"/>
          </p:nvPr>
        </p:nvSpPr>
        <p:spPr>
          <a:xfrm>
            <a:off x="619199" y="246566"/>
            <a:ext cx="9386949" cy="870308"/>
          </a:xfrm>
        </p:spPr>
        <p:txBody>
          <a:bodyPr/>
          <a:lstStyle/>
          <a:p>
            <a:r>
              <a:rPr lang="en-GB" sz="2700" i="0" u="none" strike="noStrike" baseline="0" dirty="0">
                <a:solidFill>
                  <a:schemeClr val="tx2"/>
                </a:solidFill>
              </a:rPr>
              <a:t>COVID-19 pandemic impact on healthcare professionals treating patients with NET</a:t>
            </a:r>
            <a:endParaRPr lang="en-GB" sz="2700" dirty="0">
              <a:solidFill>
                <a:schemeClr val="tx2"/>
              </a:solidFill>
            </a:endParaRPr>
          </a:p>
        </p:txBody>
      </p:sp>
      <p:sp>
        <p:nvSpPr>
          <p:cNvPr id="4" name="Slide Number Placeholder 3">
            <a:extLst>
              <a:ext uri="{FF2B5EF4-FFF2-40B4-BE49-F238E27FC236}">
                <a16:creationId xmlns:a16="http://schemas.microsoft.com/office/drawing/2014/main" id="{CF370D5C-D71D-4332-B581-DC6BB8E44C85}"/>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
        <p:nvSpPr>
          <p:cNvPr id="9" name="Content Placeholder 8">
            <a:extLst>
              <a:ext uri="{FF2B5EF4-FFF2-40B4-BE49-F238E27FC236}">
                <a16:creationId xmlns:a16="http://schemas.microsoft.com/office/drawing/2014/main" id="{7B80B851-725F-4E26-8439-1999D09077EA}"/>
              </a:ext>
            </a:extLst>
          </p:cNvPr>
          <p:cNvSpPr>
            <a:spLocks noGrp="1"/>
          </p:cNvSpPr>
          <p:nvPr>
            <p:ph sz="quarter" idx="15"/>
          </p:nvPr>
        </p:nvSpPr>
        <p:spPr>
          <a:xfrm>
            <a:off x="623888" y="6347115"/>
            <a:ext cx="9989682" cy="501649"/>
          </a:xfrm>
        </p:spPr>
        <p:txBody>
          <a:bodyPr/>
          <a:lstStyle/>
          <a:p>
            <a:pPr>
              <a:spcBef>
                <a:spcPts val="0"/>
              </a:spcBef>
            </a:pPr>
            <a:r>
              <a:rPr lang="en-US" dirty="0"/>
              <a:t>NET, neuroendocrine tumours; SSA, somatostatin analogues</a:t>
            </a:r>
          </a:p>
          <a:p>
            <a:pPr>
              <a:spcBef>
                <a:spcPts val="0"/>
              </a:spcBef>
            </a:pPr>
            <a:r>
              <a:rPr lang="en-GB" dirty="0"/>
              <a:t>Hernando J, et al. Abstract #1110P. ESMO 2021; </a:t>
            </a:r>
            <a:r>
              <a:rPr lang="en-US" dirty="0">
                <a:hlinkClick r:id="rId2"/>
              </a:rPr>
              <a:t>NET CONNECT: COVID-19 Survey presented at ESMO 2021 - NET CONNECT (net-connect.info)</a:t>
            </a:r>
            <a:r>
              <a:rPr lang="en-GB" dirty="0"/>
              <a:t> </a:t>
            </a:r>
          </a:p>
          <a:p>
            <a:endParaRPr lang="en-GB" dirty="0"/>
          </a:p>
        </p:txBody>
      </p:sp>
      <p:pic>
        <p:nvPicPr>
          <p:cNvPr id="11" name="Picture 10">
            <a:extLst>
              <a:ext uri="{FF2B5EF4-FFF2-40B4-BE49-F238E27FC236}">
                <a16:creationId xmlns:a16="http://schemas.microsoft.com/office/drawing/2014/main" id="{21CDB151-D12E-2845-A04D-D8D089F304FA}"/>
              </a:ext>
            </a:extLst>
          </p:cNvPr>
          <p:cNvPicPr>
            <a:picLocks noChangeAspect="1"/>
          </p:cNvPicPr>
          <p:nvPr/>
        </p:nvPicPr>
        <p:blipFill>
          <a:blip r:embed="rId3"/>
          <a:stretch>
            <a:fillRect/>
          </a:stretch>
        </p:blipFill>
        <p:spPr>
          <a:xfrm>
            <a:off x="5983232" y="2302329"/>
            <a:ext cx="5666322" cy="3203500"/>
          </a:xfrm>
          <a:prstGeom prst="rect">
            <a:avLst/>
          </a:prstGeom>
        </p:spPr>
      </p:pic>
    </p:spTree>
    <p:extLst>
      <p:ext uri="{BB962C8B-B14F-4D97-AF65-F5344CB8AC3E}">
        <p14:creationId xmlns:p14="http://schemas.microsoft.com/office/powerpoint/2010/main" val="1724366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063552" y="5336166"/>
            <a:ext cx="1763496" cy="553998"/>
          </a:xfrm>
          <a:prstGeom prst="rect">
            <a:avLst/>
          </a:prstGeom>
          <a:noFill/>
        </p:spPr>
        <p:txBody>
          <a:bodyPr wrap="none" rtlCol="0">
            <a:spAutoFit/>
          </a:bodyPr>
          <a:lstStyle/>
          <a:p>
            <a:pPr algn="ctr"/>
            <a:r>
              <a:rPr lang="en-GB" sz="1400" dirty="0">
                <a:solidFill>
                  <a:schemeClr val="tx2"/>
                </a:solidFill>
                <a:ea typeface="Aileron" charset="0"/>
                <a:cs typeface="Calibri" panose="020F0502020204030204" pitchFamily="34" charset="0"/>
              </a:rPr>
              <a:t>Follow us on Twitter </a:t>
            </a:r>
            <a:br>
              <a:rPr lang="en-GB" sz="1600" dirty="0">
                <a:solidFill>
                  <a:schemeClr val="tx2"/>
                </a:solidFill>
                <a:ea typeface="Aileron" charset="0"/>
                <a:cs typeface="Calibri" panose="020F0502020204030204" pitchFamily="34" charset="0"/>
              </a:rPr>
            </a:br>
            <a:r>
              <a:rPr lang="en-GB" sz="1600" b="1" u="sng" dirty="0">
                <a:solidFill>
                  <a:schemeClr val="accent1"/>
                </a:solidFill>
                <a:ea typeface="Aileron" charset="0"/>
                <a:cs typeface="Calibri" panose="020F0502020204030204" pitchFamily="34" charset="0"/>
                <a:hlinkClick r:id="rId3"/>
              </a:rPr>
              <a:t>@net-connectinfo</a:t>
            </a:r>
            <a:endParaRPr lang="en-GB" sz="1600" b="1" u="sng" dirty="0">
              <a:solidFill>
                <a:schemeClr val="accent1"/>
              </a:solidFill>
              <a:ea typeface="Aileron" charset="0"/>
              <a:cs typeface="Calibri" panose="020F0502020204030204" pitchFamily="34" charset="0"/>
            </a:endParaRPr>
          </a:p>
        </p:txBody>
      </p:sp>
      <p:sp>
        <p:nvSpPr>
          <p:cNvPr id="17" name="TextBox 16"/>
          <p:cNvSpPr txBox="1"/>
          <p:nvPr/>
        </p:nvSpPr>
        <p:spPr>
          <a:xfrm>
            <a:off x="4021402" y="5336167"/>
            <a:ext cx="2084815" cy="701731"/>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Calibri" panose="020F0502020204030204" pitchFamily="34" charset="0"/>
              </a:rPr>
              <a:t>Follow the </a:t>
            </a:r>
            <a:br>
              <a:rPr lang="en-GB" sz="1600" dirty="0">
                <a:solidFill>
                  <a:schemeClr val="tx2"/>
                </a:solidFill>
                <a:ea typeface="Aileron" charset="0"/>
                <a:cs typeface="Calibri" panose="020F0502020204030204" pitchFamily="34" charset="0"/>
              </a:rPr>
            </a:br>
            <a:r>
              <a:rPr lang="en-GB" sz="1600" b="1" u="sng" dirty="0">
                <a:solidFill>
                  <a:schemeClr val="accent1"/>
                </a:solidFill>
                <a:ea typeface="Aileron" charset="0"/>
                <a:cs typeface="Calibri" panose="020F0502020204030204" pitchFamily="34" charset="0"/>
                <a:hlinkClick r:id="rId4"/>
              </a:rPr>
              <a:t>NET CONNECT</a:t>
            </a:r>
            <a:br>
              <a:rPr lang="en-GB" sz="1600" b="1" dirty="0">
                <a:solidFill>
                  <a:schemeClr val="tx2"/>
                </a:solidFill>
                <a:ea typeface="Aileron" charset="0"/>
                <a:cs typeface="Calibri" panose="020F0502020204030204" pitchFamily="34" charset="0"/>
              </a:rPr>
            </a:br>
            <a:r>
              <a:rPr lang="en-GB" sz="1400" dirty="0">
                <a:solidFill>
                  <a:schemeClr val="tx2"/>
                </a:solidFill>
                <a:ea typeface="Aileron" charset="0"/>
                <a:cs typeface="Calibri" panose="020F0502020204030204" pitchFamily="34" charset="0"/>
              </a:rPr>
              <a:t>group on LinkedIn</a:t>
            </a:r>
            <a:endParaRPr lang="en-GB" sz="1600" dirty="0">
              <a:solidFill>
                <a:schemeClr val="tx2"/>
              </a:solidFill>
              <a:ea typeface="Aileron" charset="0"/>
              <a:cs typeface="Calibri" panose="020F0502020204030204" pitchFamily="34" charset="0"/>
            </a:endParaRPr>
          </a:p>
        </p:txBody>
      </p:sp>
      <p:sp>
        <p:nvSpPr>
          <p:cNvPr id="18" name="TextBox 17"/>
          <p:cNvSpPr txBox="1"/>
          <p:nvPr/>
        </p:nvSpPr>
        <p:spPr>
          <a:xfrm>
            <a:off x="7798912" y="5336166"/>
            <a:ext cx="2843808" cy="729430"/>
          </a:xfrm>
          <a:prstGeom prst="rect">
            <a:avLst/>
          </a:prstGeom>
          <a:noFill/>
        </p:spPr>
        <p:txBody>
          <a:bodyPr wrap="square" rtlCol="0">
            <a:spAutoFit/>
          </a:bodyPr>
          <a:lstStyle/>
          <a:p>
            <a:pPr algn="ctr">
              <a:lnSpc>
                <a:spcPct val="90000"/>
              </a:lnSpc>
            </a:pPr>
            <a:r>
              <a:rPr lang="en-US" sz="1400" dirty="0">
                <a:solidFill>
                  <a:schemeClr val="tx2"/>
                </a:solidFill>
                <a:cs typeface="Calibri" panose="020F0502020204030204" pitchFamily="34" charset="0"/>
              </a:rPr>
              <a:t>Email</a:t>
            </a:r>
            <a:br>
              <a:rPr lang="en-US" sz="1600" dirty="0">
                <a:solidFill>
                  <a:schemeClr val="tx2"/>
                </a:solidFill>
                <a:cs typeface="Calibri" panose="020F0502020204030204" pitchFamily="34" charset="0"/>
              </a:rPr>
            </a:br>
            <a:r>
              <a:rPr lang="en-US" sz="1600" b="1" dirty="0">
                <a:solidFill>
                  <a:schemeClr val="accent1"/>
                </a:solidFill>
                <a:cs typeface="Calibri" panose="020F0502020204030204" pitchFamily="34" charset="0"/>
                <a:hlinkClick r:id="rId5"/>
              </a:rPr>
              <a:t>antoine.lacombe</a:t>
            </a:r>
            <a:br>
              <a:rPr lang="en-US" sz="1600" b="1" dirty="0">
                <a:solidFill>
                  <a:schemeClr val="accent1"/>
                </a:solidFill>
                <a:cs typeface="Calibri" panose="020F0502020204030204" pitchFamily="34" charset="0"/>
                <a:hlinkClick r:id="rId5"/>
              </a:rPr>
            </a:br>
            <a:r>
              <a:rPr lang="en-US" sz="1600" b="1" dirty="0">
                <a:solidFill>
                  <a:schemeClr val="accent1"/>
                </a:solidFill>
                <a:cs typeface="Calibri" panose="020F0502020204030204" pitchFamily="34" charset="0"/>
                <a:hlinkClick r:id="rId5"/>
              </a:rPr>
              <a:t>@cor2ed.com</a:t>
            </a:r>
            <a:endParaRPr lang="en-GB" sz="1600" b="1" dirty="0">
              <a:solidFill>
                <a:schemeClr val="accent1"/>
              </a:solidFill>
              <a:ea typeface="Aileron" charset="0"/>
              <a:cs typeface="Calibri" panose="020F0502020204030204" pitchFamily="34" charset="0"/>
            </a:endParaRPr>
          </a:p>
        </p:txBody>
      </p:sp>
      <p:sp>
        <p:nvSpPr>
          <p:cNvPr id="19" name="TextBox 18"/>
          <p:cNvSpPr txBox="1"/>
          <p:nvPr/>
        </p:nvSpPr>
        <p:spPr>
          <a:xfrm>
            <a:off x="6109634" y="5336166"/>
            <a:ext cx="2084815" cy="757130"/>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Calibri" panose="020F0502020204030204" pitchFamily="34" charset="0"/>
              </a:rPr>
              <a:t>Watch us on the</a:t>
            </a:r>
            <a:br>
              <a:rPr lang="en-GB" sz="1400" dirty="0">
                <a:solidFill>
                  <a:schemeClr val="tx2"/>
                </a:solidFill>
                <a:ea typeface="Aileron" charset="0"/>
                <a:cs typeface="Calibri" panose="020F0502020204030204" pitchFamily="34" charset="0"/>
              </a:rPr>
            </a:br>
            <a:r>
              <a:rPr lang="en-GB" sz="1400" dirty="0">
                <a:solidFill>
                  <a:schemeClr val="tx2"/>
                </a:solidFill>
                <a:ea typeface="Aileron" charset="0"/>
                <a:cs typeface="Calibri" panose="020F0502020204030204" pitchFamily="34" charset="0"/>
              </a:rPr>
              <a:t>Vimeo Channe</a:t>
            </a:r>
            <a:r>
              <a:rPr lang="en-GB" sz="1600" dirty="0">
                <a:solidFill>
                  <a:schemeClr val="tx2"/>
                </a:solidFill>
                <a:ea typeface="Aileron" charset="0"/>
                <a:cs typeface="Calibri" panose="020F0502020204030204" pitchFamily="34" charset="0"/>
              </a:rPr>
              <a:t>l</a:t>
            </a:r>
            <a:br>
              <a:rPr lang="en-GB" sz="1600" dirty="0">
                <a:solidFill>
                  <a:schemeClr val="tx2"/>
                </a:solidFill>
                <a:ea typeface="Aileron" charset="0"/>
                <a:cs typeface="Calibri" panose="020F0502020204030204" pitchFamily="34" charset="0"/>
              </a:rPr>
            </a:br>
            <a:r>
              <a:rPr lang="en-GB" sz="1600" b="1" dirty="0">
                <a:solidFill>
                  <a:schemeClr val="accent1"/>
                </a:solidFill>
                <a:ea typeface="Aileron" charset="0"/>
                <a:cs typeface="Calibri" panose="020F0502020204030204" pitchFamily="34" charset="0"/>
                <a:hlinkClick r:id="rId6"/>
              </a:rPr>
              <a:t>NET CONNECT</a:t>
            </a:r>
            <a:endParaRPr lang="en-GB" sz="1600" b="1" dirty="0">
              <a:solidFill>
                <a:schemeClr val="accent1"/>
              </a:solidFill>
              <a:ea typeface="Aileron" charset="0"/>
              <a:cs typeface="Calibri" panose="020F0502020204030204" pitchFamily="34" charset="0"/>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8"/>
            <a:ext cx="8924840"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NET CONNECT </a:t>
            </a:r>
            <a:r>
              <a:rPr lang="en-US" sz="3600" cap="none" dirty="0">
                <a:solidFill>
                  <a:schemeClr val="tx2"/>
                </a:solidFill>
              </a:rPr>
              <a:t>VIA </a:t>
            </a:r>
            <a:br>
              <a:rPr lang="en-US" sz="3600" cap="none" dirty="0">
                <a:solidFill>
                  <a:schemeClr val="tx2"/>
                </a:solidFill>
              </a:rPr>
            </a:b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cap="none" dirty="0">
                <a:solidFill>
                  <a:schemeClr val="tx2"/>
                </a:solidFill>
              </a:rPr>
            </a:br>
            <a:r>
              <a:rPr lang="en-US" sz="3600" u="sng" cap="none" dirty="0">
                <a:hlinkClick r:id="rId7">
                  <a:extLst>
                    <a:ext uri="{A12FA001-AC4F-418D-AE19-62706E023703}">
                      <ahyp:hlinkClr xmlns:ahyp="http://schemas.microsoft.com/office/drawing/2018/hyperlinkcolor" val="tx"/>
                    </a:ext>
                  </a:extLst>
                </a:hlinkClick>
              </a:rPr>
              <a:t>http://www.net-connect.info</a:t>
            </a:r>
            <a:endParaRPr lang="en-US" sz="3600" cap="none" dirty="0"/>
          </a:p>
        </p:txBody>
      </p:sp>
      <p:pic>
        <p:nvPicPr>
          <p:cNvPr id="6" name="Picture 5">
            <a:hlinkClick r:id="rId4"/>
            <a:extLst>
              <a:ext uri="{FF2B5EF4-FFF2-40B4-BE49-F238E27FC236}">
                <a16:creationId xmlns:a16="http://schemas.microsoft.com/office/drawing/2014/main" id="{C499131E-B740-4C80-9AF2-C4F651DF09DD}"/>
              </a:ext>
            </a:extLst>
          </p:cNvPr>
          <p:cNvPicPr>
            <a:picLocks noChangeAspect="1"/>
          </p:cNvPicPr>
          <p:nvPr/>
        </p:nvPicPr>
        <p:blipFill>
          <a:blip r:embed="rId8"/>
          <a:stretch>
            <a:fillRect/>
          </a:stretch>
        </p:blipFill>
        <p:spPr>
          <a:xfrm>
            <a:off x="4359761" y="3863771"/>
            <a:ext cx="1259267" cy="1260000"/>
          </a:xfrm>
          <a:prstGeom prst="rect">
            <a:avLst/>
          </a:prstGeom>
        </p:spPr>
      </p:pic>
      <p:pic>
        <p:nvPicPr>
          <p:cNvPr id="8" name="Picture 7">
            <a:hlinkClick r:id="rId3"/>
            <a:extLst>
              <a:ext uri="{FF2B5EF4-FFF2-40B4-BE49-F238E27FC236}">
                <a16:creationId xmlns:a16="http://schemas.microsoft.com/office/drawing/2014/main" id="{FBF704AA-6BEC-4CC5-83C1-F13D7D49FFBE}"/>
              </a:ext>
            </a:extLst>
          </p:cNvPr>
          <p:cNvPicPr>
            <a:picLocks noChangeAspect="1"/>
          </p:cNvPicPr>
          <p:nvPr/>
        </p:nvPicPr>
        <p:blipFill>
          <a:blip r:embed="rId9"/>
          <a:stretch>
            <a:fillRect/>
          </a:stretch>
        </p:blipFill>
        <p:spPr>
          <a:xfrm>
            <a:off x="2289421" y="3863771"/>
            <a:ext cx="1259267" cy="1260000"/>
          </a:xfrm>
          <a:prstGeom prst="rect">
            <a:avLst/>
          </a:prstGeom>
        </p:spPr>
      </p:pic>
      <p:pic>
        <p:nvPicPr>
          <p:cNvPr id="13" name="Picture 12">
            <a:hlinkClick r:id="rId5"/>
            <a:extLst>
              <a:ext uri="{FF2B5EF4-FFF2-40B4-BE49-F238E27FC236}">
                <a16:creationId xmlns:a16="http://schemas.microsoft.com/office/drawing/2014/main" id="{B093FBDA-859E-4B8E-A802-01CD65A06A4C}"/>
              </a:ext>
            </a:extLst>
          </p:cNvPr>
          <p:cNvPicPr>
            <a:picLocks noChangeAspect="1"/>
          </p:cNvPicPr>
          <p:nvPr/>
        </p:nvPicPr>
        <p:blipFill>
          <a:blip r:embed="rId10"/>
          <a:stretch>
            <a:fillRect/>
          </a:stretch>
        </p:blipFill>
        <p:spPr>
          <a:xfrm>
            <a:off x="8561793" y="3876238"/>
            <a:ext cx="1259267" cy="1260000"/>
          </a:xfrm>
          <a:prstGeom prst="rect">
            <a:avLst/>
          </a:prstGeom>
        </p:spPr>
      </p:pic>
      <p:pic>
        <p:nvPicPr>
          <p:cNvPr id="20" name="Picture 19">
            <a:hlinkClick r:id="rId6"/>
            <a:extLst>
              <a:ext uri="{FF2B5EF4-FFF2-40B4-BE49-F238E27FC236}">
                <a16:creationId xmlns:a16="http://schemas.microsoft.com/office/drawing/2014/main" id="{658356F0-2765-4042-811E-69A21F3F9E08}"/>
              </a:ext>
            </a:extLst>
          </p:cNvPr>
          <p:cNvPicPr>
            <a:picLocks noChangeAspect="1"/>
          </p:cNvPicPr>
          <p:nvPr/>
        </p:nvPicPr>
        <p:blipFill>
          <a:blip r:embed="rId11"/>
          <a:stretch>
            <a:fillRect/>
          </a:stretch>
        </p:blipFill>
        <p:spPr>
          <a:xfrm>
            <a:off x="6442746" y="3863771"/>
            <a:ext cx="1259267" cy="1260000"/>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21</a:t>
            </a:fld>
            <a:endParaRPr lang="en-GB" dirty="0"/>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p:txBody>
          <a:bodyPr/>
          <a:lstStyle/>
          <a:p>
            <a:pPr marL="0" indent="0">
              <a:buNone/>
            </a:pPr>
            <a:r>
              <a:rPr lang="en-GB" b="1" dirty="0"/>
              <a:t>Please note: </a:t>
            </a:r>
            <a:r>
              <a:rPr lang="en-GB" dirty="0"/>
              <a:t>The views expressed within this presentation are the personal opinion of the author.  They do not necessarily represent the views of the author’s academic institution or the rest of the NET CONNECT group.</a:t>
            </a:r>
            <a:br>
              <a:rPr lang="en-GB" dirty="0"/>
            </a:br>
            <a:endParaRPr lang="en-GB" dirty="0"/>
          </a:p>
          <a:p>
            <a:pPr marL="0" indent="0">
              <a:buNone/>
            </a:pPr>
            <a:r>
              <a:rPr lang="en-GB" dirty="0">
                <a:solidFill>
                  <a:schemeClr val="tx2"/>
                </a:solidFill>
              </a:rPr>
              <a:t>NET CONNECT is an initiative of COR2ED.</a:t>
            </a:r>
            <a:endParaRPr lang="en-GB" dirty="0"/>
          </a:p>
          <a:p>
            <a:pPr marL="0" lvl="0" indent="0">
              <a:spcBef>
                <a:spcPts val="0"/>
              </a:spcBef>
              <a:buClr>
                <a:srgbClr val="E32620"/>
              </a:buClr>
              <a:buNone/>
            </a:pPr>
            <a:endParaRPr lang="en-GB" b="1" dirty="0">
              <a:solidFill>
                <a:schemeClr val="accent1"/>
              </a:solidFill>
            </a:endParaRPr>
          </a:p>
          <a:p>
            <a:pPr marL="0" lvl="0" indent="0">
              <a:spcBef>
                <a:spcPts val="0"/>
              </a:spcBef>
              <a:buClr>
                <a:srgbClr val="E32620"/>
              </a:buClr>
              <a:buNone/>
            </a:pPr>
            <a:r>
              <a:rPr lang="en-GB" b="1" dirty="0">
                <a:solidFill>
                  <a:schemeClr val="accent1"/>
                </a:solidFill>
              </a:rPr>
              <a:t>Dr. Angela Lamarca </a:t>
            </a:r>
            <a:r>
              <a:rPr lang="en-GB" dirty="0"/>
              <a:t>has received financial support/sponsorship for research support, consultation, or speaker fees from the following companies:</a:t>
            </a:r>
          </a:p>
          <a:p>
            <a:pPr marL="360000" lvl="1" indent="-180000">
              <a:spcBef>
                <a:spcPts val="0"/>
              </a:spcBef>
            </a:pPr>
            <a:r>
              <a:rPr lang="en-GB" dirty="0"/>
              <a:t>Travel and educational support from Ipsen, Pfizer, Bayer, AAA, SirtEx, Novartis, Mylan and Delcath</a:t>
            </a:r>
          </a:p>
          <a:p>
            <a:pPr marL="360000" lvl="1" indent="-180000">
              <a:spcBef>
                <a:spcPts val="0"/>
              </a:spcBef>
            </a:pPr>
            <a:r>
              <a:rPr lang="en-GB" dirty="0"/>
              <a:t>Speaker honoraria from Merck, Pfizer, Ipsen, Incyte, AAA and QED</a:t>
            </a:r>
          </a:p>
          <a:p>
            <a:pPr marL="360000" lvl="1" indent="-180000">
              <a:spcBef>
                <a:spcPts val="0"/>
              </a:spcBef>
            </a:pPr>
            <a:r>
              <a:rPr lang="en-GB" dirty="0"/>
              <a:t>Advisory honoraria from EISAI, Nutricia Ipsen, QED and Roche</a:t>
            </a:r>
          </a:p>
          <a:p>
            <a:pPr marL="360000" lvl="1" indent="-180000">
              <a:spcBef>
                <a:spcPts val="0"/>
              </a:spcBef>
            </a:pPr>
            <a:r>
              <a:rPr lang="en-GB" dirty="0"/>
              <a:t>Member of the Knowledge Network and NET CONNECT Initiatives funded by Ipsen</a:t>
            </a:r>
          </a:p>
          <a:p>
            <a:pPr marL="101600" indent="0">
              <a:spcBef>
                <a:spcPts val="400"/>
              </a:spcBef>
              <a:spcAft>
                <a:spcPts val="400"/>
              </a:spcAft>
              <a:buNone/>
            </a:pPr>
            <a:r>
              <a:rPr lang="en-GB" dirty="0"/>
              <a:t> </a:t>
            </a:r>
          </a:p>
          <a:p>
            <a:pPr marL="101600" indent="0">
              <a:spcBef>
                <a:spcPts val="400"/>
              </a:spcBef>
              <a:spcAft>
                <a:spcPts val="400"/>
              </a:spcAft>
              <a:buNone/>
            </a:pPr>
            <a:endParaRPr lang="en-GB" dirty="0"/>
          </a:p>
          <a:p>
            <a:pPr marL="0" indent="0">
              <a:buNone/>
            </a:pPr>
            <a:endParaRPr lang="en-GB" dirty="0"/>
          </a:p>
          <a:p>
            <a:endParaRPr lang="en-GB" dirty="0"/>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sz="2700" dirty="0"/>
              <a:t>Disclaimer and disclosures</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3</a:t>
            </a:fld>
            <a:endParaRPr lang="en-GB" dirty="0"/>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5"/>
          </p:nvPr>
        </p:nvSpPr>
        <p:spPr/>
        <p:txBody>
          <a:bodyPr/>
          <a:lstStyle/>
          <a:p>
            <a:endParaRPr lang="en-GB" dirty="0"/>
          </a:p>
        </p:txBody>
      </p:sp>
    </p:spTree>
    <p:extLst>
      <p:ext uri="{BB962C8B-B14F-4D97-AF65-F5344CB8AC3E}">
        <p14:creationId xmlns:p14="http://schemas.microsoft.com/office/powerpoint/2010/main" val="373198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05DC47-42E8-47A7-85E0-775AE41098BD}"/>
              </a:ext>
            </a:extLst>
          </p:cNvPr>
          <p:cNvSpPr>
            <a:spLocks noGrp="1"/>
          </p:cNvSpPr>
          <p:nvPr>
            <p:ph type="title"/>
          </p:nvPr>
        </p:nvSpPr>
        <p:spPr/>
        <p:txBody>
          <a:bodyPr/>
          <a:lstStyle/>
          <a:p>
            <a:r>
              <a:rPr lang="en-GB" dirty="0"/>
              <a:t>Key data</a:t>
            </a:r>
          </a:p>
        </p:txBody>
      </p:sp>
      <p:sp>
        <p:nvSpPr>
          <p:cNvPr id="4" name="Slide Number Placeholder 3">
            <a:extLst>
              <a:ext uri="{FF2B5EF4-FFF2-40B4-BE49-F238E27FC236}">
                <a16:creationId xmlns:a16="http://schemas.microsoft.com/office/drawing/2014/main" id="{F8702C29-4968-421F-B785-B662877ACCC5}"/>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83703413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C903-EB03-4C5A-984B-750C2EB65CA1}"/>
              </a:ext>
            </a:extLst>
          </p:cNvPr>
          <p:cNvSpPr>
            <a:spLocks noGrp="1"/>
          </p:cNvSpPr>
          <p:nvPr>
            <p:ph type="title"/>
          </p:nvPr>
        </p:nvSpPr>
        <p:spPr/>
        <p:txBody>
          <a:bodyPr/>
          <a:lstStyle/>
          <a:p>
            <a:r>
              <a:rPr lang="en-GB" dirty="0"/>
              <a:t>First international randomised study in malignant progressive pheochromocytoma and paragangliomas (firstmappp): an academic double-blind trial investigating sunitinib</a:t>
            </a:r>
          </a:p>
        </p:txBody>
      </p:sp>
      <p:sp>
        <p:nvSpPr>
          <p:cNvPr id="3" name="Subtitle 2">
            <a:extLst>
              <a:ext uri="{FF2B5EF4-FFF2-40B4-BE49-F238E27FC236}">
                <a16:creationId xmlns:a16="http://schemas.microsoft.com/office/drawing/2014/main" id="{E08ACCF1-33A6-41A4-915C-64F86C0DDB3C}"/>
              </a:ext>
            </a:extLst>
          </p:cNvPr>
          <p:cNvSpPr>
            <a:spLocks noGrp="1"/>
          </p:cNvSpPr>
          <p:nvPr>
            <p:ph type="subTitle" idx="1"/>
          </p:nvPr>
        </p:nvSpPr>
        <p:spPr/>
        <p:txBody>
          <a:bodyPr/>
          <a:lstStyle/>
          <a:p>
            <a:r>
              <a:rPr lang="en-GB" b="1" dirty="0"/>
              <a:t>Baudin E, et al.</a:t>
            </a:r>
          </a:p>
          <a:p>
            <a:r>
              <a:rPr lang="en-GB" b="1" dirty="0"/>
              <a:t>Abstract #567O_PR. ESMO 2021 </a:t>
            </a:r>
          </a:p>
        </p:txBody>
      </p:sp>
      <p:sp>
        <p:nvSpPr>
          <p:cNvPr id="4" name="Slide Number Placeholder 3"/>
          <p:cNvSpPr>
            <a:spLocks noGrp="1"/>
          </p:cNvSpPr>
          <p:nvPr>
            <p:ph type="sldNum" sz="quarter" idx="4"/>
          </p:nvPr>
        </p:nvSpPr>
        <p:spPr/>
        <p:txBody>
          <a:bodyPr/>
          <a:lstStyle/>
          <a:p>
            <a:fld id="{FCE43C0F-8A7B-3A4B-9DB5-B3472E36E833}" type="slidenum">
              <a:rPr lang="en-GB" smtClean="0"/>
              <a:pPr/>
              <a:t>5</a:t>
            </a:fld>
            <a:endParaRPr lang="en-GB" dirty="0"/>
          </a:p>
        </p:txBody>
      </p:sp>
    </p:spTree>
    <p:extLst>
      <p:ext uri="{BB962C8B-B14F-4D97-AF65-F5344CB8AC3E}">
        <p14:creationId xmlns:p14="http://schemas.microsoft.com/office/powerpoint/2010/main" val="126970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a:xfrm>
            <a:off x="623888" y="1364887"/>
            <a:ext cx="10890696" cy="1800841"/>
          </a:xfrm>
        </p:spPr>
        <p:txBody>
          <a:bodyPr/>
          <a:lstStyle/>
          <a:p>
            <a:pPr marL="180000" indent="-180000"/>
            <a:r>
              <a:rPr lang="en-GB" sz="1800" b="1" dirty="0">
                <a:solidFill>
                  <a:schemeClr val="accent1"/>
                </a:solidFill>
              </a:rPr>
              <a:t>Malignant pheochromocytoma and paraganglioma </a:t>
            </a:r>
            <a:r>
              <a:rPr lang="en-GB" sz="1800" dirty="0"/>
              <a:t>(MPPGL) are </a:t>
            </a:r>
            <a:r>
              <a:rPr lang="en-GB" sz="1800" b="1" dirty="0">
                <a:solidFill>
                  <a:schemeClr val="accent1"/>
                </a:solidFill>
              </a:rPr>
              <a:t>very rare cancers </a:t>
            </a:r>
            <a:r>
              <a:rPr lang="en-GB" sz="1800" dirty="0"/>
              <a:t>(annual incidence </a:t>
            </a:r>
            <a:br>
              <a:rPr lang="en-GB" sz="1800" dirty="0"/>
            </a:br>
            <a:r>
              <a:rPr lang="en-GB" sz="1800" dirty="0"/>
              <a:t>&lt;1 per million) and have a very high unmet medical need</a:t>
            </a:r>
          </a:p>
          <a:p>
            <a:pPr marL="180000" indent="-180000"/>
            <a:r>
              <a:rPr lang="en-GB" sz="1800" dirty="0"/>
              <a:t>Pheochromocytoma and paraganglioma tumours (PPGL) have been </a:t>
            </a:r>
            <a:r>
              <a:rPr lang="en-GB" sz="1800" b="1" dirty="0">
                <a:solidFill>
                  <a:schemeClr val="accent1"/>
                </a:solidFill>
              </a:rPr>
              <a:t>shown to overexpress VEGF </a:t>
            </a:r>
          </a:p>
          <a:p>
            <a:pPr marL="180000" indent="-180000"/>
            <a:r>
              <a:rPr lang="en-GB" sz="1800" b="1" dirty="0">
                <a:solidFill>
                  <a:schemeClr val="accent1"/>
                </a:solidFill>
              </a:rPr>
              <a:t>FIRSTMAPPP</a:t>
            </a:r>
            <a:r>
              <a:rPr lang="en-GB" sz="1800" dirty="0"/>
              <a:t> is the first academic randomised double-blind phase 2 study results </a:t>
            </a:r>
            <a:r>
              <a:rPr lang="en-GB" sz="1800" b="1" dirty="0">
                <a:solidFill>
                  <a:schemeClr val="accent1"/>
                </a:solidFill>
              </a:rPr>
              <a:t>assessing sunitinib efficacy compared to placebo </a:t>
            </a:r>
            <a:r>
              <a:rPr lang="en-GB" sz="1800" dirty="0">
                <a:solidFill>
                  <a:schemeClr val="tx2"/>
                </a:solidFill>
              </a:rPr>
              <a:t>in MPPGL</a:t>
            </a:r>
          </a:p>
          <a:p>
            <a:pPr marL="180000" indent="-180000"/>
            <a:endParaRPr lang="en-GB" sz="1800" dirty="0"/>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sz="2700" dirty="0"/>
              <a:t>Firstmappp: background and study design</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5"/>
          </p:nvPr>
        </p:nvSpPr>
        <p:spPr>
          <a:xfrm>
            <a:off x="623888" y="6310171"/>
            <a:ext cx="10728696" cy="255083"/>
          </a:xfrm>
        </p:spPr>
        <p:txBody>
          <a:bodyPr/>
          <a:lstStyle/>
          <a:p>
            <a:pPr>
              <a:spcBef>
                <a:spcPts val="0"/>
              </a:spcBef>
              <a:spcAft>
                <a:spcPts val="600"/>
              </a:spcAft>
            </a:pPr>
            <a:r>
              <a:rPr lang="en-GB" dirty="0"/>
              <a:t>PD, progressive disease; PFS, progression-free survival; RECIST, Response Evaluation Criteria in Solid Tumours; SV, site visit; VEGF, vascular endothelial growth factor </a:t>
            </a:r>
            <a:br>
              <a:rPr lang="en-GB" dirty="0"/>
            </a:br>
            <a:r>
              <a:rPr lang="en-GB" dirty="0"/>
              <a:t>Baudin E, et al. Abstract #567O_PR. ESMO 2021. Oral presentation</a:t>
            </a:r>
          </a:p>
        </p:txBody>
      </p:sp>
      <p:grpSp>
        <p:nvGrpSpPr>
          <p:cNvPr id="88" name="Group 87">
            <a:extLst>
              <a:ext uri="{FF2B5EF4-FFF2-40B4-BE49-F238E27FC236}">
                <a16:creationId xmlns:a16="http://schemas.microsoft.com/office/drawing/2014/main" id="{8F9E83FF-023D-4423-BF98-4248E194571C}"/>
              </a:ext>
            </a:extLst>
          </p:cNvPr>
          <p:cNvGrpSpPr/>
          <p:nvPr/>
        </p:nvGrpSpPr>
        <p:grpSpPr>
          <a:xfrm>
            <a:off x="1009777" y="3079536"/>
            <a:ext cx="10777186" cy="2943245"/>
            <a:chOff x="847852" y="3100031"/>
            <a:chExt cx="10777186" cy="2943245"/>
          </a:xfrm>
        </p:grpSpPr>
        <p:sp>
          <p:nvSpPr>
            <p:cNvPr id="82" name="Rectangle 81">
              <a:extLst>
                <a:ext uri="{FF2B5EF4-FFF2-40B4-BE49-F238E27FC236}">
                  <a16:creationId xmlns:a16="http://schemas.microsoft.com/office/drawing/2014/main" id="{EDD87832-B31D-4EAC-A365-BF0F5BE79BAB}"/>
                </a:ext>
              </a:extLst>
            </p:cNvPr>
            <p:cNvSpPr/>
            <p:nvPr/>
          </p:nvSpPr>
          <p:spPr>
            <a:xfrm>
              <a:off x="9165861" y="3600008"/>
              <a:ext cx="1634662" cy="360000"/>
            </a:xfrm>
            <a:prstGeom prst="rect">
              <a:avLst/>
            </a:prstGeom>
            <a:solidFill>
              <a:schemeClr val="tx2">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3" name="Rectangle 82">
              <a:extLst>
                <a:ext uri="{FF2B5EF4-FFF2-40B4-BE49-F238E27FC236}">
                  <a16:creationId xmlns:a16="http://schemas.microsoft.com/office/drawing/2014/main" id="{547FADFC-CC17-457C-B56D-5BBC95BF0BA8}"/>
                </a:ext>
              </a:extLst>
            </p:cNvPr>
            <p:cNvSpPr/>
            <p:nvPr/>
          </p:nvSpPr>
          <p:spPr>
            <a:xfrm>
              <a:off x="9165861" y="4016426"/>
              <a:ext cx="1634662" cy="360000"/>
            </a:xfrm>
            <a:prstGeom prst="rect">
              <a:avLst/>
            </a:prstGeom>
            <a:solidFill>
              <a:schemeClr val="tx2">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4" name="Rectangle 83">
              <a:extLst>
                <a:ext uri="{FF2B5EF4-FFF2-40B4-BE49-F238E27FC236}">
                  <a16:creationId xmlns:a16="http://schemas.microsoft.com/office/drawing/2014/main" id="{2B9D36C7-40F4-4163-BCB9-A1BE954DBF16}"/>
                </a:ext>
              </a:extLst>
            </p:cNvPr>
            <p:cNvSpPr/>
            <p:nvPr/>
          </p:nvSpPr>
          <p:spPr>
            <a:xfrm>
              <a:off x="9155370" y="5244114"/>
              <a:ext cx="1634662" cy="360000"/>
            </a:xfrm>
            <a:prstGeom prst="rect">
              <a:avLst/>
            </a:prstGeom>
            <a:solidFill>
              <a:schemeClr val="tx2">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5" name="Rectangle 84">
              <a:extLst>
                <a:ext uri="{FF2B5EF4-FFF2-40B4-BE49-F238E27FC236}">
                  <a16:creationId xmlns:a16="http://schemas.microsoft.com/office/drawing/2014/main" id="{74D727A3-64DD-4187-9C2C-D4BBFF9DD878}"/>
                </a:ext>
              </a:extLst>
            </p:cNvPr>
            <p:cNvSpPr/>
            <p:nvPr/>
          </p:nvSpPr>
          <p:spPr>
            <a:xfrm>
              <a:off x="9155370" y="5665911"/>
              <a:ext cx="1634662" cy="360000"/>
            </a:xfrm>
            <a:prstGeom prst="rect">
              <a:avLst/>
            </a:prstGeom>
            <a:solidFill>
              <a:schemeClr val="tx2">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00F32069-A9A2-4DB4-A370-74F38E87331A}"/>
                </a:ext>
              </a:extLst>
            </p:cNvPr>
            <p:cNvSpPr/>
            <p:nvPr/>
          </p:nvSpPr>
          <p:spPr>
            <a:xfrm>
              <a:off x="9165861" y="4577257"/>
              <a:ext cx="1634662" cy="360000"/>
            </a:xfrm>
            <a:prstGeom prst="rect">
              <a:avLst/>
            </a:prstGeom>
            <a:solidFill>
              <a:schemeClr val="tx2">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69" name="Group 68">
              <a:extLst>
                <a:ext uri="{FF2B5EF4-FFF2-40B4-BE49-F238E27FC236}">
                  <a16:creationId xmlns:a16="http://schemas.microsoft.com/office/drawing/2014/main" id="{6DF92B5F-E747-4CAB-8EB9-85E06D6EBA49}"/>
                </a:ext>
              </a:extLst>
            </p:cNvPr>
            <p:cNvGrpSpPr/>
            <p:nvPr/>
          </p:nvGrpSpPr>
          <p:grpSpPr>
            <a:xfrm>
              <a:off x="8949234" y="5421049"/>
              <a:ext cx="216627" cy="432000"/>
              <a:chOff x="6176357" y="3927039"/>
              <a:chExt cx="216627" cy="1669268"/>
            </a:xfrm>
          </p:grpSpPr>
          <p:cxnSp>
            <p:nvCxnSpPr>
              <p:cNvPr id="70" name="Straight Arrow Connector 69">
                <a:extLst>
                  <a:ext uri="{FF2B5EF4-FFF2-40B4-BE49-F238E27FC236}">
                    <a16:creationId xmlns:a16="http://schemas.microsoft.com/office/drawing/2014/main" id="{364FD244-D907-497E-857E-B75B3CED1CB4}"/>
                  </a:ext>
                </a:extLst>
              </p:cNvPr>
              <p:cNvCxnSpPr>
                <a:cxnSpLocks/>
              </p:cNvCxnSpPr>
              <p:nvPr/>
            </p:nvCxnSpPr>
            <p:spPr>
              <a:xfrm>
                <a:off x="6259484" y="3963983"/>
                <a:ext cx="133500" cy="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DA5B9137-0221-44EE-BD5A-B8099415535C}"/>
                  </a:ext>
                </a:extLst>
              </p:cNvPr>
              <p:cNvCxnSpPr>
                <a:cxnSpLocks/>
              </p:cNvCxnSpPr>
              <p:nvPr/>
            </p:nvCxnSpPr>
            <p:spPr>
              <a:xfrm>
                <a:off x="6259484" y="5562300"/>
                <a:ext cx="133500" cy="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F6D34459-E2A7-4193-A9AC-F42A69C9297E}"/>
                  </a:ext>
                </a:extLst>
              </p:cNvPr>
              <p:cNvCxnSpPr>
                <a:cxnSpLocks/>
              </p:cNvCxnSpPr>
              <p:nvPr/>
            </p:nvCxnSpPr>
            <p:spPr>
              <a:xfrm>
                <a:off x="6176357" y="4756132"/>
                <a:ext cx="90885" cy="0"/>
              </a:xfrm>
              <a:prstGeom prst="straightConnector1">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27EB2089-16DC-46B8-ABE2-912BD91E5B1C}"/>
                  </a:ext>
                </a:extLst>
              </p:cNvPr>
              <p:cNvCxnSpPr>
                <a:cxnSpLocks/>
              </p:cNvCxnSpPr>
              <p:nvPr/>
            </p:nvCxnSpPr>
            <p:spPr>
              <a:xfrm flipH="1" flipV="1">
                <a:off x="6257503" y="3927039"/>
                <a:ext cx="0" cy="1669268"/>
              </a:xfrm>
              <a:prstGeom prst="straightConnector1">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75" name="Group 74">
              <a:extLst>
                <a:ext uri="{FF2B5EF4-FFF2-40B4-BE49-F238E27FC236}">
                  <a16:creationId xmlns:a16="http://schemas.microsoft.com/office/drawing/2014/main" id="{2717A2FB-857C-4DDD-BBA1-4AB8F8477224}"/>
                </a:ext>
              </a:extLst>
            </p:cNvPr>
            <p:cNvGrpSpPr/>
            <p:nvPr/>
          </p:nvGrpSpPr>
          <p:grpSpPr>
            <a:xfrm>
              <a:off x="8949234" y="3773135"/>
              <a:ext cx="216627" cy="432000"/>
              <a:chOff x="6176357" y="3927039"/>
              <a:chExt cx="216627" cy="1669268"/>
            </a:xfrm>
          </p:grpSpPr>
          <p:cxnSp>
            <p:nvCxnSpPr>
              <p:cNvPr id="76" name="Straight Arrow Connector 75">
                <a:extLst>
                  <a:ext uri="{FF2B5EF4-FFF2-40B4-BE49-F238E27FC236}">
                    <a16:creationId xmlns:a16="http://schemas.microsoft.com/office/drawing/2014/main" id="{2BA3987B-0507-434D-8347-742E8EF7691F}"/>
                  </a:ext>
                </a:extLst>
              </p:cNvPr>
              <p:cNvCxnSpPr>
                <a:cxnSpLocks/>
              </p:cNvCxnSpPr>
              <p:nvPr/>
            </p:nvCxnSpPr>
            <p:spPr>
              <a:xfrm>
                <a:off x="6259484" y="3963983"/>
                <a:ext cx="133500" cy="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360C5265-2C82-44EA-BFC0-A4BA121EEE26}"/>
                  </a:ext>
                </a:extLst>
              </p:cNvPr>
              <p:cNvCxnSpPr>
                <a:cxnSpLocks/>
              </p:cNvCxnSpPr>
              <p:nvPr/>
            </p:nvCxnSpPr>
            <p:spPr>
              <a:xfrm>
                <a:off x="6259484" y="5571500"/>
                <a:ext cx="133500" cy="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A44798E8-BAAC-4ACA-8379-0730F4ACC507}"/>
                  </a:ext>
                </a:extLst>
              </p:cNvPr>
              <p:cNvCxnSpPr>
                <a:cxnSpLocks/>
              </p:cNvCxnSpPr>
              <p:nvPr/>
            </p:nvCxnSpPr>
            <p:spPr>
              <a:xfrm>
                <a:off x="6176357" y="4756132"/>
                <a:ext cx="90885" cy="0"/>
              </a:xfrm>
              <a:prstGeom prst="straightConnector1">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2B4EF982-D707-4618-AA90-E0EE570DC106}"/>
                  </a:ext>
                </a:extLst>
              </p:cNvPr>
              <p:cNvCxnSpPr>
                <a:cxnSpLocks/>
              </p:cNvCxnSpPr>
              <p:nvPr/>
            </p:nvCxnSpPr>
            <p:spPr>
              <a:xfrm flipH="1" flipV="1">
                <a:off x="6259884" y="3927039"/>
                <a:ext cx="0" cy="1669268"/>
              </a:xfrm>
              <a:prstGeom prst="straightConnector1">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74" name="Rectangle 73">
              <a:extLst>
                <a:ext uri="{FF2B5EF4-FFF2-40B4-BE49-F238E27FC236}">
                  <a16:creationId xmlns:a16="http://schemas.microsoft.com/office/drawing/2014/main" id="{B2814B74-C58B-4473-BE4A-7BDAE0E0E83A}"/>
                </a:ext>
              </a:extLst>
            </p:cNvPr>
            <p:cNvSpPr/>
            <p:nvPr/>
          </p:nvSpPr>
          <p:spPr>
            <a:xfrm>
              <a:off x="8616947" y="3765465"/>
              <a:ext cx="359373" cy="1967791"/>
            </a:xfrm>
            <a:prstGeom prst="rect">
              <a:avLst/>
            </a:prstGeom>
            <a:solidFill>
              <a:schemeClr val="accent2">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68" name="Group 67">
              <a:extLst>
                <a:ext uri="{FF2B5EF4-FFF2-40B4-BE49-F238E27FC236}">
                  <a16:creationId xmlns:a16="http://schemas.microsoft.com/office/drawing/2014/main" id="{58275300-759C-4DD8-B144-FFC14BE38BBA}"/>
                </a:ext>
              </a:extLst>
            </p:cNvPr>
            <p:cNvGrpSpPr/>
            <p:nvPr/>
          </p:nvGrpSpPr>
          <p:grpSpPr>
            <a:xfrm>
              <a:off x="6166833" y="3954639"/>
              <a:ext cx="216627" cy="1616200"/>
              <a:chOff x="6176357" y="3954639"/>
              <a:chExt cx="216627" cy="1616200"/>
            </a:xfrm>
          </p:grpSpPr>
          <p:cxnSp>
            <p:nvCxnSpPr>
              <p:cNvPr id="59" name="Straight Arrow Connector 58">
                <a:extLst>
                  <a:ext uri="{FF2B5EF4-FFF2-40B4-BE49-F238E27FC236}">
                    <a16:creationId xmlns:a16="http://schemas.microsoft.com/office/drawing/2014/main" id="{6715CA0D-F215-4A4E-AED4-FCF10CB51D00}"/>
                  </a:ext>
                </a:extLst>
              </p:cNvPr>
              <p:cNvCxnSpPr>
                <a:cxnSpLocks/>
              </p:cNvCxnSpPr>
              <p:nvPr/>
            </p:nvCxnSpPr>
            <p:spPr>
              <a:xfrm>
                <a:off x="6259484" y="3963983"/>
                <a:ext cx="133500" cy="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2B088DE2-706A-472A-A576-C4BDEE69C99E}"/>
                  </a:ext>
                </a:extLst>
              </p:cNvPr>
              <p:cNvCxnSpPr>
                <a:cxnSpLocks/>
              </p:cNvCxnSpPr>
              <p:nvPr/>
            </p:nvCxnSpPr>
            <p:spPr>
              <a:xfrm>
                <a:off x="6259484" y="5562300"/>
                <a:ext cx="133500" cy="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CECEDE0C-0EBE-4C8E-9B73-8752B4F9DF6E}"/>
                  </a:ext>
                </a:extLst>
              </p:cNvPr>
              <p:cNvCxnSpPr>
                <a:cxnSpLocks/>
              </p:cNvCxnSpPr>
              <p:nvPr/>
            </p:nvCxnSpPr>
            <p:spPr>
              <a:xfrm>
                <a:off x="6176357" y="4682529"/>
                <a:ext cx="90885" cy="0"/>
              </a:xfrm>
              <a:prstGeom prst="straightConnector1">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CE3C6409-340E-400E-8408-97A37BE28785}"/>
                  </a:ext>
                </a:extLst>
              </p:cNvPr>
              <p:cNvCxnSpPr>
                <a:cxnSpLocks/>
              </p:cNvCxnSpPr>
              <p:nvPr/>
            </p:nvCxnSpPr>
            <p:spPr>
              <a:xfrm flipH="1" flipV="1">
                <a:off x="6257503" y="3954639"/>
                <a:ext cx="0" cy="1616200"/>
              </a:xfrm>
              <a:prstGeom prst="straightConnector1">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58" name="Group 57">
              <a:extLst>
                <a:ext uri="{FF2B5EF4-FFF2-40B4-BE49-F238E27FC236}">
                  <a16:creationId xmlns:a16="http://schemas.microsoft.com/office/drawing/2014/main" id="{04655196-ADC2-46EB-A187-BE2E08D9C8BD}"/>
                </a:ext>
              </a:extLst>
            </p:cNvPr>
            <p:cNvGrpSpPr/>
            <p:nvPr/>
          </p:nvGrpSpPr>
          <p:grpSpPr>
            <a:xfrm>
              <a:off x="6382897" y="4536050"/>
              <a:ext cx="1695443" cy="455785"/>
              <a:chOff x="6382897" y="4536050"/>
              <a:chExt cx="1695443" cy="455785"/>
            </a:xfrm>
          </p:grpSpPr>
          <p:sp>
            <p:nvSpPr>
              <p:cNvPr id="52" name="Rectangle 51">
                <a:extLst>
                  <a:ext uri="{FF2B5EF4-FFF2-40B4-BE49-F238E27FC236}">
                    <a16:creationId xmlns:a16="http://schemas.microsoft.com/office/drawing/2014/main" id="{2CDA32E8-960E-4A16-9C83-3354B08E31E4}"/>
                  </a:ext>
                </a:extLst>
              </p:cNvPr>
              <p:cNvSpPr/>
              <p:nvPr/>
            </p:nvSpPr>
            <p:spPr>
              <a:xfrm>
                <a:off x="6382897" y="4536050"/>
                <a:ext cx="136349" cy="455785"/>
              </a:xfrm>
              <a:prstGeom prst="rect">
                <a:avLst/>
              </a:prstGeom>
              <a:solidFill>
                <a:schemeClr val="accent2">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9A737000-E455-43A1-ABB0-9C175FAD310A}"/>
                  </a:ext>
                </a:extLst>
              </p:cNvPr>
              <p:cNvSpPr/>
              <p:nvPr/>
            </p:nvSpPr>
            <p:spPr>
              <a:xfrm>
                <a:off x="6524317" y="4536050"/>
                <a:ext cx="136349" cy="455785"/>
              </a:xfrm>
              <a:prstGeom prst="rect">
                <a:avLst/>
              </a:prstGeom>
              <a:solidFill>
                <a:schemeClr val="accent2">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4" name="Rectangle 53">
                <a:extLst>
                  <a:ext uri="{FF2B5EF4-FFF2-40B4-BE49-F238E27FC236}">
                    <a16:creationId xmlns:a16="http://schemas.microsoft.com/office/drawing/2014/main" id="{8D81C4D0-7AE3-4F60-8BF9-C10E964ABC87}"/>
                  </a:ext>
                </a:extLst>
              </p:cNvPr>
              <p:cNvSpPr/>
              <p:nvPr/>
            </p:nvSpPr>
            <p:spPr>
              <a:xfrm>
                <a:off x="6673630" y="4536050"/>
                <a:ext cx="136349" cy="455785"/>
              </a:xfrm>
              <a:prstGeom prst="rect">
                <a:avLst/>
              </a:prstGeom>
              <a:solidFill>
                <a:schemeClr val="accent2">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5" name="Rectangle 54">
                <a:extLst>
                  <a:ext uri="{FF2B5EF4-FFF2-40B4-BE49-F238E27FC236}">
                    <a16:creationId xmlns:a16="http://schemas.microsoft.com/office/drawing/2014/main" id="{0C521497-D3DC-4CDF-B651-26AF0161FAD7}"/>
                  </a:ext>
                </a:extLst>
              </p:cNvPr>
              <p:cNvSpPr/>
              <p:nvPr/>
            </p:nvSpPr>
            <p:spPr>
              <a:xfrm>
                <a:off x="6822943" y="4536050"/>
                <a:ext cx="136349" cy="455785"/>
              </a:xfrm>
              <a:prstGeom prst="rect">
                <a:avLst/>
              </a:prstGeom>
              <a:solidFill>
                <a:schemeClr val="accent2">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6" name="Rectangle 55">
                <a:extLst>
                  <a:ext uri="{FF2B5EF4-FFF2-40B4-BE49-F238E27FC236}">
                    <a16:creationId xmlns:a16="http://schemas.microsoft.com/office/drawing/2014/main" id="{6FFBB37C-AC2B-46AC-8BE7-FA8304D5D8F8}"/>
                  </a:ext>
                </a:extLst>
              </p:cNvPr>
              <p:cNvSpPr/>
              <p:nvPr/>
            </p:nvSpPr>
            <p:spPr>
              <a:xfrm>
                <a:off x="7365041" y="4536050"/>
                <a:ext cx="136349" cy="455785"/>
              </a:xfrm>
              <a:prstGeom prst="rect">
                <a:avLst/>
              </a:prstGeom>
              <a:solidFill>
                <a:schemeClr val="accent2">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7" name="Rectangle 56">
                <a:extLst>
                  <a:ext uri="{FF2B5EF4-FFF2-40B4-BE49-F238E27FC236}">
                    <a16:creationId xmlns:a16="http://schemas.microsoft.com/office/drawing/2014/main" id="{86AD32C0-9632-417D-80DE-45A10EC16816}"/>
                  </a:ext>
                </a:extLst>
              </p:cNvPr>
              <p:cNvSpPr/>
              <p:nvPr/>
            </p:nvSpPr>
            <p:spPr>
              <a:xfrm>
                <a:off x="7941991" y="4536050"/>
                <a:ext cx="136349" cy="455785"/>
              </a:xfrm>
              <a:prstGeom prst="rect">
                <a:avLst/>
              </a:prstGeom>
              <a:solidFill>
                <a:schemeClr val="accent2">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50" name="Rectangle 49">
              <a:extLst>
                <a:ext uri="{FF2B5EF4-FFF2-40B4-BE49-F238E27FC236}">
                  <a16:creationId xmlns:a16="http://schemas.microsoft.com/office/drawing/2014/main" id="{05E95205-915E-4BCD-B589-FDF1288D056A}"/>
                </a:ext>
              </a:extLst>
            </p:cNvPr>
            <p:cNvSpPr/>
            <p:nvPr/>
          </p:nvSpPr>
          <p:spPr>
            <a:xfrm>
              <a:off x="6382897" y="3765466"/>
              <a:ext cx="2234050" cy="397034"/>
            </a:xfrm>
            <a:prstGeom prst="rect">
              <a:avLst/>
            </a:prstGeom>
            <a:solidFill>
              <a:schemeClr val="bg1">
                <a:lumMod val="8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50A27253-76E1-4A54-B286-2F4A77759A99}"/>
                </a:ext>
              </a:extLst>
            </p:cNvPr>
            <p:cNvSpPr/>
            <p:nvPr/>
          </p:nvSpPr>
          <p:spPr>
            <a:xfrm>
              <a:off x="6382897" y="5336223"/>
              <a:ext cx="2234050" cy="397034"/>
            </a:xfrm>
            <a:prstGeom prst="rect">
              <a:avLst/>
            </a:prstGeom>
            <a:solidFill>
              <a:schemeClr val="accent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48" name="Straight Arrow Connector 47">
              <a:extLst>
                <a:ext uri="{FF2B5EF4-FFF2-40B4-BE49-F238E27FC236}">
                  <a16:creationId xmlns:a16="http://schemas.microsoft.com/office/drawing/2014/main" id="{5DDE241F-827D-46A3-89A5-B98450317E0B}"/>
                </a:ext>
              </a:extLst>
            </p:cNvPr>
            <p:cNvCxnSpPr>
              <a:cxnSpLocks/>
            </p:cNvCxnSpPr>
            <p:nvPr/>
          </p:nvCxnSpPr>
          <p:spPr>
            <a:xfrm>
              <a:off x="5356809" y="4682529"/>
              <a:ext cx="360000" cy="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2" name="Group 41">
              <a:extLst>
                <a:ext uri="{FF2B5EF4-FFF2-40B4-BE49-F238E27FC236}">
                  <a16:creationId xmlns:a16="http://schemas.microsoft.com/office/drawing/2014/main" id="{F5F5AC96-4CED-4CDD-B4D4-89499A93EC54}"/>
                </a:ext>
              </a:extLst>
            </p:cNvPr>
            <p:cNvGrpSpPr/>
            <p:nvPr/>
          </p:nvGrpSpPr>
          <p:grpSpPr>
            <a:xfrm>
              <a:off x="847852" y="3187126"/>
              <a:ext cx="4056004" cy="1114595"/>
              <a:chOff x="1114362" y="3187126"/>
              <a:chExt cx="4056004" cy="1114595"/>
            </a:xfrm>
          </p:grpSpPr>
          <p:sp>
            <p:nvSpPr>
              <p:cNvPr id="32" name="Rectangle 31">
                <a:extLst>
                  <a:ext uri="{FF2B5EF4-FFF2-40B4-BE49-F238E27FC236}">
                    <a16:creationId xmlns:a16="http://schemas.microsoft.com/office/drawing/2014/main" id="{3CAD5F60-DFD3-4865-92AA-AB7882FCEC5A}"/>
                  </a:ext>
                </a:extLst>
              </p:cNvPr>
              <p:cNvSpPr/>
              <p:nvPr/>
            </p:nvSpPr>
            <p:spPr>
              <a:xfrm>
                <a:off x="1114362" y="3187126"/>
                <a:ext cx="4056004" cy="110642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2B29DF05-B40D-4358-A9FD-E29792146028}"/>
                  </a:ext>
                </a:extLst>
              </p:cNvPr>
              <p:cNvSpPr txBox="1"/>
              <p:nvPr/>
            </p:nvSpPr>
            <p:spPr>
              <a:xfrm>
                <a:off x="1160914" y="3190648"/>
                <a:ext cx="3824909" cy="1111073"/>
              </a:xfrm>
              <a:prstGeom prst="rect">
                <a:avLst/>
              </a:prstGeom>
              <a:noFill/>
            </p:spPr>
            <p:txBody>
              <a:bodyPr wrap="square" rtlCol="0">
                <a:spAutoFit/>
              </a:bodyPr>
              <a:lstStyle/>
              <a:p>
                <a:pPr>
                  <a:lnSpc>
                    <a:spcPct val="90000"/>
                  </a:lnSpc>
                </a:pPr>
                <a:r>
                  <a:rPr lang="en-GB" sz="1200" b="1" dirty="0">
                    <a:solidFill>
                      <a:schemeClr val="bg1"/>
                    </a:solidFill>
                    <a:ea typeface="Aileron" charset="0"/>
                    <a:cs typeface="Aileron" charset="0"/>
                  </a:rPr>
                  <a:t>Main inclusion criteria</a:t>
                </a:r>
              </a:p>
              <a:p>
                <a:pPr marL="72000" indent="-72000">
                  <a:lnSpc>
                    <a:spcPct val="90000"/>
                  </a:lnSpc>
                  <a:spcBef>
                    <a:spcPts val="600"/>
                  </a:spcBef>
                  <a:buClr>
                    <a:schemeClr val="accent1"/>
                  </a:buClr>
                  <a:buFont typeface="Arial" panose="020B0604020202020204" pitchFamily="34" charset="0"/>
                  <a:buChar char="•"/>
                </a:pPr>
                <a:r>
                  <a:rPr lang="en-GB" sz="1100" dirty="0">
                    <a:solidFill>
                      <a:schemeClr val="bg1"/>
                    </a:solidFill>
                    <a:ea typeface="Aileron" charset="0"/>
                    <a:cs typeface="Aileron" charset="0"/>
                  </a:rPr>
                  <a:t>Metastatic disease</a:t>
                </a:r>
              </a:p>
              <a:p>
                <a:pPr marL="72000" indent="-72000">
                  <a:lnSpc>
                    <a:spcPct val="90000"/>
                  </a:lnSpc>
                  <a:buClr>
                    <a:schemeClr val="accent1"/>
                  </a:buClr>
                  <a:buFont typeface="Arial" panose="020B0604020202020204" pitchFamily="34" charset="0"/>
                  <a:buChar char="•"/>
                </a:pPr>
                <a:r>
                  <a:rPr lang="en-GB" sz="1100" dirty="0">
                    <a:solidFill>
                      <a:schemeClr val="bg1"/>
                    </a:solidFill>
                    <a:ea typeface="Aileron" charset="0"/>
                    <a:cs typeface="Aileron" charset="0"/>
                  </a:rPr>
                  <a:t>Pre-treated or not</a:t>
                </a:r>
              </a:p>
              <a:p>
                <a:pPr marL="72000" indent="-72000">
                  <a:lnSpc>
                    <a:spcPct val="90000"/>
                  </a:lnSpc>
                  <a:buClr>
                    <a:schemeClr val="accent1"/>
                  </a:buClr>
                  <a:buFont typeface="Arial" panose="020B0604020202020204" pitchFamily="34" charset="0"/>
                  <a:buChar char="•"/>
                </a:pPr>
                <a:r>
                  <a:rPr lang="en-GB" sz="1100" dirty="0">
                    <a:solidFill>
                      <a:schemeClr val="bg1"/>
                    </a:solidFill>
                    <a:ea typeface="Aileron" charset="0"/>
                    <a:cs typeface="Aileron" charset="0"/>
                  </a:rPr>
                  <a:t>Inherited or not</a:t>
                </a:r>
              </a:p>
              <a:p>
                <a:pPr marL="72000" indent="-72000">
                  <a:lnSpc>
                    <a:spcPct val="90000"/>
                  </a:lnSpc>
                  <a:buClr>
                    <a:schemeClr val="accent1"/>
                  </a:buClr>
                  <a:buFont typeface="Arial" panose="020B0604020202020204" pitchFamily="34" charset="0"/>
                  <a:buChar char="•"/>
                </a:pPr>
                <a:r>
                  <a:rPr lang="en-GB" sz="1100" dirty="0">
                    <a:solidFill>
                      <a:schemeClr val="bg1"/>
                    </a:solidFill>
                    <a:ea typeface="Aileron" charset="0"/>
                    <a:cs typeface="Aileron" charset="0"/>
                  </a:rPr>
                  <a:t>Evaluable, RECIST 1.1 criteria</a:t>
                </a:r>
              </a:p>
              <a:p>
                <a:pPr marL="72000" indent="-72000">
                  <a:lnSpc>
                    <a:spcPct val="90000"/>
                  </a:lnSpc>
                  <a:buClr>
                    <a:schemeClr val="accent1"/>
                  </a:buClr>
                  <a:buFont typeface="Arial" panose="020B0604020202020204" pitchFamily="34" charset="0"/>
                  <a:buChar char="•"/>
                </a:pPr>
                <a:r>
                  <a:rPr lang="en-GB" sz="1100" dirty="0">
                    <a:solidFill>
                      <a:schemeClr val="bg1"/>
                    </a:solidFill>
                    <a:ea typeface="Aileron" charset="0"/>
                    <a:cs typeface="Aileron" charset="0"/>
                  </a:rPr>
                  <a:t>Progressing </a:t>
                </a:r>
                <a:r>
                  <a:rPr lang="en-GB" sz="1200" dirty="0">
                    <a:solidFill>
                      <a:schemeClr val="bg1"/>
                    </a:solidFill>
                    <a:ea typeface="Aileron" charset="0"/>
                    <a:cs typeface="Aileron" charset="0"/>
                  </a:rPr>
                  <a:t>disease within 18 months according to RECIST</a:t>
                </a:r>
              </a:p>
            </p:txBody>
          </p:sp>
        </p:grpSp>
        <p:grpSp>
          <p:nvGrpSpPr>
            <p:cNvPr id="41" name="Group 40">
              <a:extLst>
                <a:ext uri="{FF2B5EF4-FFF2-40B4-BE49-F238E27FC236}">
                  <a16:creationId xmlns:a16="http://schemas.microsoft.com/office/drawing/2014/main" id="{7C989C9B-CA95-45A9-A997-EB278CEFCC75}"/>
                </a:ext>
              </a:extLst>
            </p:cNvPr>
            <p:cNvGrpSpPr/>
            <p:nvPr/>
          </p:nvGrpSpPr>
          <p:grpSpPr>
            <a:xfrm>
              <a:off x="847852" y="5091902"/>
              <a:ext cx="4056004" cy="951374"/>
              <a:chOff x="1114362" y="4880532"/>
              <a:chExt cx="4056004" cy="951374"/>
            </a:xfrm>
          </p:grpSpPr>
          <p:sp>
            <p:nvSpPr>
              <p:cNvPr id="33" name="Rectangle 32">
                <a:extLst>
                  <a:ext uri="{FF2B5EF4-FFF2-40B4-BE49-F238E27FC236}">
                    <a16:creationId xmlns:a16="http://schemas.microsoft.com/office/drawing/2014/main" id="{C15AFA92-8EA9-4A85-9EBA-6CBFB355AE01}"/>
                  </a:ext>
                </a:extLst>
              </p:cNvPr>
              <p:cNvSpPr/>
              <p:nvPr/>
            </p:nvSpPr>
            <p:spPr>
              <a:xfrm>
                <a:off x="1114362" y="4880532"/>
                <a:ext cx="4056004" cy="940796"/>
              </a:xfrm>
              <a:prstGeom prst="rect">
                <a:avLst/>
              </a:prstGeom>
              <a:solidFill>
                <a:schemeClr val="accent1">
                  <a:lumMod val="20000"/>
                  <a:lumOff val="8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F9D58BFC-E0BF-4AA6-A150-8CA0A6F079C2}"/>
                  </a:ext>
                </a:extLst>
              </p:cNvPr>
              <p:cNvSpPr txBox="1"/>
              <p:nvPr/>
            </p:nvSpPr>
            <p:spPr>
              <a:xfrm>
                <a:off x="1160914" y="4887032"/>
                <a:ext cx="2966605" cy="944874"/>
              </a:xfrm>
              <a:prstGeom prst="rect">
                <a:avLst/>
              </a:prstGeom>
              <a:noFill/>
            </p:spPr>
            <p:txBody>
              <a:bodyPr wrap="square" rtlCol="0">
                <a:spAutoFit/>
              </a:bodyPr>
              <a:lstStyle/>
              <a:p>
                <a:pPr>
                  <a:lnSpc>
                    <a:spcPct val="90000"/>
                  </a:lnSpc>
                </a:pPr>
                <a:r>
                  <a:rPr lang="en-GB" sz="1200" b="1" dirty="0">
                    <a:solidFill>
                      <a:schemeClr val="accent1"/>
                    </a:solidFill>
                    <a:ea typeface="Aileron" charset="0"/>
                    <a:cs typeface="Aileron" charset="0"/>
                  </a:rPr>
                  <a:t>Main exclusion criteria</a:t>
                </a:r>
              </a:p>
              <a:p>
                <a:pPr marL="72000" indent="-72000">
                  <a:lnSpc>
                    <a:spcPct val="90000"/>
                  </a:lnSpc>
                  <a:spcBef>
                    <a:spcPts val="600"/>
                  </a:spcBef>
                  <a:buClr>
                    <a:schemeClr val="accent1"/>
                  </a:buClr>
                  <a:buFont typeface="Arial" panose="020B0604020202020204" pitchFamily="34" charset="0"/>
                  <a:buChar char="•"/>
                </a:pPr>
                <a:r>
                  <a:rPr lang="en-GB" sz="1100" dirty="0">
                    <a:solidFill>
                      <a:srgbClr val="505050"/>
                    </a:solidFill>
                  </a:rPr>
                  <a:t>Hypertension that cannot be controlled</a:t>
                </a:r>
              </a:p>
              <a:p>
                <a:pPr marL="72000" indent="-72000">
                  <a:lnSpc>
                    <a:spcPct val="90000"/>
                  </a:lnSpc>
                  <a:buClr>
                    <a:schemeClr val="accent1"/>
                  </a:buClr>
                  <a:buFont typeface="Arial" panose="020B0604020202020204" pitchFamily="34" charset="0"/>
                  <a:buChar char="•"/>
                </a:pPr>
                <a:r>
                  <a:rPr lang="en-GB" sz="1100" dirty="0">
                    <a:solidFill>
                      <a:srgbClr val="505050"/>
                    </a:solidFill>
                  </a:rPr>
                  <a:t>Abnormal cardiac function</a:t>
                </a:r>
              </a:p>
              <a:p>
                <a:pPr marL="72000" indent="-72000">
                  <a:lnSpc>
                    <a:spcPct val="90000"/>
                  </a:lnSpc>
                  <a:buClr>
                    <a:schemeClr val="accent1"/>
                  </a:buClr>
                  <a:buFont typeface="Arial" panose="020B0604020202020204" pitchFamily="34" charset="0"/>
                  <a:buChar char="•"/>
                </a:pPr>
                <a:r>
                  <a:rPr lang="en-GB" sz="1100" dirty="0">
                    <a:solidFill>
                      <a:srgbClr val="505050"/>
                    </a:solidFill>
                  </a:rPr>
                  <a:t>Prior tyrosine kinase inhibitors or anti-VEGF angiogenic inhibitors</a:t>
                </a:r>
              </a:p>
            </p:txBody>
          </p:sp>
        </p:grpSp>
        <p:sp>
          <p:nvSpPr>
            <p:cNvPr id="13" name="TextBox 12">
              <a:extLst>
                <a:ext uri="{FF2B5EF4-FFF2-40B4-BE49-F238E27FC236}">
                  <a16:creationId xmlns:a16="http://schemas.microsoft.com/office/drawing/2014/main" id="{C5441921-7E90-41B4-A0B6-68BFA3E9383C}"/>
                </a:ext>
              </a:extLst>
            </p:cNvPr>
            <p:cNvSpPr txBox="1"/>
            <p:nvPr/>
          </p:nvSpPr>
          <p:spPr>
            <a:xfrm>
              <a:off x="5244380" y="3100031"/>
              <a:ext cx="832641" cy="313932"/>
            </a:xfrm>
            <a:prstGeom prst="rect">
              <a:avLst/>
            </a:prstGeom>
            <a:noFill/>
            <a:ln w="25400">
              <a:solidFill>
                <a:schemeClr val="accent1"/>
              </a:solidFill>
            </a:ln>
          </p:spPr>
          <p:txBody>
            <a:bodyPr wrap="square" rtlCol="0">
              <a:spAutoFit/>
            </a:bodyPr>
            <a:lstStyle/>
            <a:p>
              <a:pPr algn="ctr">
                <a:lnSpc>
                  <a:spcPct val="90000"/>
                </a:lnSpc>
                <a:buClr>
                  <a:schemeClr val="accent1"/>
                </a:buClr>
              </a:pPr>
              <a:r>
                <a:rPr lang="en-GB" sz="1600" dirty="0">
                  <a:solidFill>
                    <a:srgbClr val="505050"/>
                  </a:solidFill>
                </a:rPr>
                <a:t>N=78</a:t>
              </a:r>
              <a:endParaRPr lang="en-GB" dirty="0">
                <a:solidFill>
                  <a:srgbClr val="505050"/>
                </a:solidFill>
                <a:ea typeface="Aileron" charset="0"/>
                <a:cs typeface="Aileron" charset="0"/>
              </a:endParaRPr>
            </a:p>
          </p:txBody>
        </p:sp>
        <p:sp>
          <p:nvSpPr>
            <p:cNvPr id="14" name="TextBox 13">
              <a:extLst>
                <a:ext uri="{FF2B5EF4-FFF2-40B4-BE49-F238E27FC236}">
                  <a16:creationId xmlns:a16="http://schemas.microsoft.com/office/drawing/2014/main" id="{667321B5-346D-4F55-A15E-FABD99BFFE1C}"/>
                </a:ext>
              </a:extLst>
            </p:cNvPr>
            <p:cNvSpPr txBox="1"/>
            <p:nvPr/>
          </p:nvSpPr>
          <p:spPr>
            <a:xfrm>
              <a:off x="6219625" y="3440173"/>
              <a:ext cx="2916336" cy="313932"/>
            </a:xfrm>
            <a:prstGeom prst="rect">
              <a:avLst/>
            </a:prstGeom>
            <a:noFill/>
          </p:spPr>
          <p:txBody>
            <a:bodyPr wrap="square" rtlCol="0">
              <a:spAutoFit/>
            </a:bodyPr>
            <a:lstStyle/>
            <a:p>
              <a:pPr algn="ctr">
                <a:lnSpc>
                  <a:spcPct val="90000"/>
                </a:lnSpc>
                <a:buClr>
                  <a:schemeClr val="accent1"/>
                </a:buClr>
              </a:pPr>
              <a:r>
                <a:rPr lang="en-GB" sz="1600" dirty="0">
                  <a:solidFill>
                    <a:srgbClr val="505050"/>
                  </a:solidFill>
                </a:rPr>
                <a:t>Primary endpoint: 12 month PFS</a:t>
              </a:r>
              <a:endParaRPr lang="en-GB" dirty="0">
                <a:solidFill>
                  <a:srgbClr val="505050"/>
                </a:solidFill>
                <a:ea typeface="Aileron" charset="0"/>
                <a:cs typeface="Aileron" charset="0"/>
              </a:endParaRPr>
            </a:p>
          </p:txBody>
        </p:sp>
        <p:sp>
          <p:nvSpPr>
            <p:cNvPr id="15" name="TextBox 14">
              <a:extLst>
                <a:ext uri="{FF2B5EF4-FFF2-40B4-BE49-F238E27FC236}">
                  <a16:creationId xmlns:a16="http://schemas.microsoft.com/office/drawing/2014/main" id="{6978EEBC-4357-4938-BF88-9E73B54A03EF}"/>
                </a:ext>
              </a:extLst>
            </p:cNvPr>
            <p:cNvSpPr txBox="1"/>
            <p:nvPr/>
          </p:nvSpPr>
          <p:spPr>
            <a:xfrm>
              <a:off x="6791706" y="3867934"/>
              <a:ext cx="1416433" cy="244682"/>
            </a:xfrm>
            <a:prstGeom prst="rect">
              <a:avLst/>
            </a:prstGeom>
            <a:noFill/>
          </p:spPr>
          <p:txBody>
            <a:bodyPr wrap="square" rtlCol="0">
              <a:spAutoFit/>
            </a:bodyPr>
            <a:lstStyle/>
            <a:p>
              <a:pPr algn="ctr">
                <a:lnSpc>
                  <a:spcPct val="90000"/>
                </a:lnSpc>
                <a:buClr>
                  <a:schemeClr val="accent1"/>
                </a:buClr>
              </a:pPr>
              <a:r>
                <a:rPr lang="en-GB" sz="1100" dirty="0">
                  <a:solidFill>
                    <a:srgbClr val="505050"/>
                  </a:solidFill>
                </a:rPr>
                <a:t>PLACEBO</a:t>
              </a:r>
              <a:endParaRPr lang="en-GB" sz="1200" dirty="0">
                <a:solidFill>
                  <a:srgbClr val="505050"/>
                </a:solidFill>
                <a:ea typeface="Aileron" charset="0"/>
                <a:cs typeface="Aileron" charset="0"/>
              </a:endParaRPr>
            </a:p>
          </p:txBody>
        </p:sp>
        <p:sp>
          <p:nvSpPr>
            <p:cNvPr id="16" name="TextBox 15">
              <a:extLst>
                <a:ext uri="{FF2B5EF4-FFF2-40B4-BE49-F238E27FC236}">
                  <a16:creationId xmlns:a16="http://schemas.microsoft.com/office/drawing/2014/main" id="{28DA7DC5-37C0-488A-B361-ADE9415BA7B5}"/>
                </a:ext>
              </a:extLst>
            </p:cNvPr>
            <p:cNvSpPr txBox="1"/>
            <p:nvPr/>
          </p:nvSpPr>
          <p:spPr>
            <a:xfrm>
              <a:off x="6791706" y="5431132"/>
              <a:ext cx="1416433" cy="244682"/>
            </a:xfrm>
            <a:prstGeom prst="rect">
              <a:avLst/>
            </a:prstGeom>
            <a:noFill/>
          </p:spPr>
          <p:txBody>
            <a:bodyPr wrap="square" rtlCol="0">
              <a:spAutoFit/>
            </a:bodyPr>
            <a:lstStyle/>
            <a:p>
              <a:pPr algn="ctr">
                <a:lnSpc>
                  <a:spcPct val="90000"/>
                </a:lnSpc>
                <a:buClr>
                  <a:schemeClr val="accent1"/>
                </a:buClr>
              </a:pPr>
              <a:r>
                <a:rPr lang="en-GB" sz="1100" dirty="0">
                  <a:solidFill>
                    <a:schemeClr val="bg1"/>
                  </a:solidFill>
                </a:rPr>
                <a:t>SUNITINIB</a:t>
              </a:r>
              <a:endParaRPr lang="en-GB" sz="1200" dirty="0">
                <a:solidFill>
                  <a:schemeClr val="bg1"/>
                </a:solidFill>
                <a:ea typeface="Aileron" charset="0"/>
                <a:cs typeface="Aileron" charset="0"/>
              </a:endParaRPr>
            </a:p>
          </p:txBody>
        </p:sp>
        <p:grpSp>
          <p:nvGrpSpPr>
            <p:cNvPr id="46" name="Group 45">
              <a:extLst>
                <a:ext uri="{FF2B5EF4-FFF2-40B4-BE49-F238E27FC236}">
                  <a16:creationId xmlns:a16="http://schemas.microsoft.com/office/drawing/2014/main" id="{44028E97-0E50-43E2-8329-B49DBEBC39B4}"/>
                </a:ext>
              </a:extLst>
            </p:cNvPr>
            <p:cNvGrpSpPr/>
            <p:nvPr/>
          </p:nvGrpSpPr>
          <p:grpSpPr>
            <a:xfrm>
              <a:off x="5722807" y="4082711"/>
              <a:ext cx="453550" cy="1199637"/>
              <a:chOff x="5722807" y="4169990"/>
              <a:chExt cx="453550" cy="1199637"/>
            </a:xfrm>
          </p:grpSpPr>
          <p:sp>
            <p:nvSpPr>
              <p:cNvPr id="45" name="Rectangle 44">
                <a:extLst>
                  <a:ext uri="{FF2B5EF4-FFF2-40B4-BE49-F238E27FC236}">
                    <a16:creationId xmlns:a16="http://schemas.microsoft.com/office/drawing/2014/main" id="{62CDA1BB-429A-4803-8E1B-063FDDBAE085}"/>
                  </a:ext>
                </a:extLst>
              </p:cNvPr>
              <p:cNvSpPr/>
              <p:nvPr/>
            </p:nvSpPr>
            <p:spPr>
              <a:xfrm>
                <a:off x="5722807" y="4169990"/>
                <a:ext cx="453550" cy="1199637"/>
              </a:xfrm>
              <a:prstGeom prst="rect">
                <a:avLst/>
              </a:prstGeom>
              <a:solidFill>
                <a:schemeClr val="accent2">
                  <a:lumMod val="7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BBF338D1-B349-4CF5-B331-A63B35F6F30C}"/>
                  </a:ext>
                </a:extLst>
              </p:cNvPr>
              <p:cNvSpPr txBox="1"/>
              <p:nvPr/>
            </p:nvSpPr>
            <p:spPr>
              <a:xfrm rot="16200000">
                <a:off x="5375312" y="4571293"/>
                <a:ext cx="1148540" cy="397032"/>
              </a:xfrm>
              <a:prstGeom prst="rect">
                <a:avLst/>
              </a:prstGeom>
              <a:noFill/>
            </p:spPr>
            <p:txBody>
              <a:bodyPr wrap="square" lIns="0" rIns="0" rtlCol="0">
                <a:spAutoFit/>
              </a:bodyPr>
              <a:lstStyle/>
              <a:p>
                <a:pPr algn="ctr">
                  <a:lnSpc>
                    <a:spcPct val="90000"/>
                  </a:lnSpc>
                  <a:buClr>
                    <a:schemeClr val="accent1"/>
                  </a:buClr>
                </a:pPr>
                <a:r>
                  <a:rPr lang="en-GB" sz="1100" dirty="0">
                    <a:solidFill>
                      <a:schemeClr val="bg1"/>
                    </a:solidFill>
                  </a:rPr>
                  <a:t>RANDOMISATION (1:1)</a:t>
                </a:r>
                <a:endParaRPr lang="en-GB" sz="1200" dirty="0">
                  <a:solidFill>
                    <a:schemeClr val="bg1"/>
                  </a:solidFill>
                  <a:ea typeface="Aileron" charset="0"/>
                  <a:cs typeface="Aileron" charset="0"/>
                </a:endParaRPr>
              </a:p>
            </p:txBody>
          </p:sp>
        </p:grpSp>
        <p:sp>
          <p:nvSpPr>
            <p:cNvPr id="18" name="TextBox 17">
              <a:extLst>
                <a:ext uri="{FF2B5EF4-FFF2-40B4-BE49-F238E27FC236}">
                  <a16:creationId xmlns:a16="http://schemas.microsoft.com/office/drawing/2014/main" id="{CC8411BE-D938-449D-87DB-E1FC19056F74}"/>
                </a:ext>
              </a:extLst>
            </p:cNvPr>
            <p:cNvSpPr txBox="1"/>
            <p:nvPr/>
          </p:nvSpPr>
          <p:spPr>
            <a:xfrm>
              <a:off x="6312024" y="5718373"/>
              <a:ext cx="2396835" cy="244682"/>
            </a:xfrm>
            <a:prstGeom prst="rect">
              <a:avLst/>
            </a:prstGeom>
            <a:noFill/>
          </p:spPr>
          <p:txBody>
            <a:bodyPr wrap="square" rtlCol="0">
              <a:spAutoFit/>
            </a:bodyPr>
            <a:lstStyle/>
            <a:p>
              <a:pPr algn="ctr">
                <a:lnSpc>
                  <a:spcPct val="90000"/>
                </a:lnSpc>
                <a:buClr>
                  <a:schemeClr val="accent1"/>
                </a:buClr>
              </a:pPr>
              <a:r>
                <a:rPr lang="en-GB" sz="1100" dirty="0">
                  <a:solidFill>
                    <a:srgbClr val="505050"/>
                  </a:solidFill>
                </a:rPr>
                <a:t>37.5 mg per day, continuous dosing</a:t>
              </a:r>
              <a:endParaRPr lang="en-GB" sz="1200" dirty="0">
                <a:solidFill>
                  <a:srgbClr val="505050"/>
                </a:solidFill>
                <a:ea typeface="Aileron" charset="0"/>
                <a:cs typeface="Aileron" charset="0"/>
              </a:endParaRPr>
            </a:p>
          </p:txBody>
        </p:sp>
        <p:sp>
          <p:nvSpPr>
            <p:cNvPr id="19" name="TextBox 18">
              <a:extLst>
                <a:ext uri="{FF2B5EF4-FFF2-40B4-BE49-F238E27FC236}">
                  <a16:creationId xmlns:a16="http://schemas.microsoft.com/office/drawing/2014/main" id="{B88239F0-1A63-4301-8FB5-D68BFA733C06}"/>
                </a:ext>
              </a:extLst>
            </p:cNvPr>
            <p:cNvSpPr txBox="1"/>
            <p:nvPr/>
          </p:nvSpPr>
          <p:spPr>
            <a:xfrm rot="16200000">
              <a:off x="6263934" y="4650961"/>
              <a:ext cx="397033" cy="230832"/>
            </a:xfrm>
            <a:prstGeom prst="rect">
              <a:avLst/>
            </a:prstGeom>
            <a:noFill/>
          </p:spPr>
          <p:txBody>
            <a:bodyPr wrap="square" rtlCol="0">
              <a:spAutoFit/>
            </a:bodyPr>
            <a:lstStyle/>
            <a:p>
              <a:pPr algn="ctr">
                <a:lnSpc>
                  <a:spcPct val="90000"/>
                </a:lnSpc>
                <a:buClr>
                  <a:schemeClr val="accent1"/>
                </a:buClr>
              </a:pPr>
              <a:r>
                <a:rPr lang="en-GB" sz="1000" dirty="0">
                  <a:solidFill>
                    <a:schemeClr val="bg1"/>
                  </a:solidFill>
                </a:rPr>
                <a:t>SV</a:t>
              </a:r>
              <a:endParaRPr lang="en-GB" sz="1050" dirty="0">
                <a:solidFill>
                  <a:schemeClr val="bg1"/>
                </a:solidFill>
                <a:ea typeface="Aileron" charset="0"/>
                <a:cs typeface="Aileron" charset="0"/>
              </a:endParaRPr>
            </a:p>
          </p:txBody>
        </p:sp>
        <p:sp>
          <p:nvSpPr>
            <p:cNvPr id="20" name="TextBox 19">
              <a:extLst>
                <a:ext uri="{FF2B5EF4-FFF2-40B4-BE49-F238E27FC236}">
                  <a16:creationId xmlns:a16="http://schemas.microsoft.com/office/drawing/2014/main" id="{3556D2E4-7998-468F-B21F-7C56A12C713F}"/>
                </a:ext>
              </a:extLst>
            </p:cNvPr>
            <p:cNvSpPr txBox="1"/>
            <p:nvPr/>
          </p:nvSpPr>
          <p:spPr>
            <a:xfrm rot="16200000">
              <a:off x="6404944" y="4650961"/>
              <a:ext cx="397033" cy="230832"/>
            </a:xfrm>
            <a:prstGeom prst="rect">
              <a:avLst/>
            </a:prstGeom>
            <a:noFill/>
          </p:spPr>
          <p:txBody>
            <a:bodyPr wrap="square" rtlCol="0">
              <a:spAutoFit/>
            </a:bodyPr>
            <a:lstStyle/>
            <a:p>
              <a:pPr algn="ctr">
                <a:lnSpc>
                  <a:spcPct val="90000"/>
                </a:lnSpc>
                <a:buClr>
                  <a:schemeClr val="accent1"/>
                </a:buClr>
              </a:pPr>
              <a:r>
                <a:rPr lang="en-GB" sz="1000" dirty="0">
                  <a:solidFill>
                    <a:schemeClr val="bg1"/>
                  </a:solidFill>
                </a:rPr>
                <a:t>SV</a:t>
              </a:r>
              <a:endParaRPr lang="en-GB" sz="1050" dirty="0">
                <a:solidFill>
                  <a:schemeClr val="bg1"/>
                </a:solidFill>
                <a:ea typeface="Aileron" charset="0"/>
                <a:cs typeface="Aileron" charset="0"/>
              </a:endParaRPr>
            </a:p>
          </p:txBody>
        </p:sp>
        <p:sp>
          <p:nvSpPr>
            <p:cNvPr id="21" name="TextBox 20">
              <a:extLst>
                <a:ext uri="{FF2B5EF4-FFF2-40B4-BE49-F238E27FC236}">
                  <a16:creationId xmlns:a16="http://schemas.microsoft.com/office/drawing/2014/main" id="{A300EACF-FCA3-48F5-A6CE-B909B4ADB678}"/>
                </a:ext>
              </a:extLst>
            </p:cNvPr>
            <p:cNvSpPr txBox="1"/>
            <p:nvPr/>
          </p:nvSpPr>
          <p:spPr>
            <a:xfrm rot="16200000">
              <a:off x="6549844" y="4650961"/>
              <a:ext cx="397033" cy="230832"/>
            </a:xfrm>
            <a:prstGeom prst="rect">
              <a:avLst/>
            </a:prstGeom>
            <a:noFill/>
          </p:spPr>
          <p:txBody>
            <a:bodyPr wrap="square" rtlCol="0">
              <a:spAutoFit/>
            </a:bodyPr>
            <a:lstStyle/>
            <a:p>
              <a:pPr algn="ctr">
                <a:lnSpc>
                  <a:spcPct val="90000"/>
                </a:lnSpc>
                <a:buClr>
                  <a:schemeClr val="accent1"/>
                </a:buClr>
              </a:pPr>
              <a:r>
                <a:rPr lang="en-GB" sz="1000" dirty="0">
                  <a:solidFill>
                    <a:schemeClr val="bg1"/>
                  </a:solidFill>
                </a:rPr>
                <a:t>SV</a:t>
              </a:r>
              <a:endParaRPr lang="en-GB" sz="1050" dirty="0">
                <a:solidFill>
                  <a:schemeClr val="bg1"/>
                </a:solidFill>
                <a:ea typeface="Aileron" charset="0"/>
                <a:cs typeface="Aileron" charset="0"/>
              </a:endParaRPr>
            </a:p>
          </p:txBody>
        </p:sp>
        <p:sp>
          <p:nvSpPr>
            <p:cNvPr id="22" name="TextBox 21">
              <a:extLst>
                <a:ext uri="{FF2B5EF4-FFF2-40B4-BE49-F238E27FC236}">
                  <a16:creationId xmlns:a16="http://schemas.microsoft.com/office/drawing/2014/main" id="{65BA4111-F129-49D7-9A1B-94A4ADBB3C5B}"/>
                </a:ext>
              </a:extLst>
            </p:cNvPr>
            <p:cNvSpPr txBox="1"/>
            <p:nvPr/>
          </p:nvSpPr>
          <p:spPr>
            <a:xfrm rot="16200000">
              <a:off x="6694748" y="4650961"/>
              <a:ext cx="397033" cy="230832"/>
            </a:xfrm>
            <a:prstGeom prst="rect">
              <a:avLst/>
            </a:prstGeom>
            <a:noFill/>
          </p:spPr>
          <p:txBody>
            <a:bodyPr wrap="square" rtlCol="0">
              <a:spAutoFit/>
            </a:bodyPr>
            <a:lstStyle/>
            <a:p>
              <a:pPr algn="ctr">
                <a:lnSpc>
                  <a:spcPct val="90000"/>
                </a:lnSpc>
                <a:buClr>
                  <a:schemeClr val="accent1"/>
                </a:buClr>
              </a:pPr>
              <a:r>
                <a:rPr lang="en-GB" sz="1000" dirty="0">
                  <a:solidFill>
                    <a:schemeClr val="bg1"/>
                  </a:solidFill>
                </a:rPr>
                <a:t>SV</a:t>
              </a:r>
              <a:endParaRPr lang="en-GB" sz="1050" dirty="0">
                <a:solidFill>
                  <a:schemeClr val="bg1"/>
                </a:solidFill>
                <a:ea typeface="Aileron" charset="0"/>
                <a:cs typeface="Aileron" charset="0"/>
              </a:endParaRPr>
            </a:p>
          </p:txBody>
        </p:sp>
        <p:sp>
          <p:nvSpPr>
            <p:cNvPr id="23" name="TextBox 22">
              <a:extLst>
                <a:ext uri="{FF2B5EF4-FFF2-40B4-BE49-F238E27FC236}">
                  <a16:creationId xmlns:a16="http://schemas.microsoft.com/office/drawing/2014/main" id="{6522A413-97CE-4D79-B8CC-4BB3735C6C5C}"/>
                </a:ext>
              </a:extLst>
            </p:cNvPr>
            <p:cNvSpPr txBox="1"/>
            <p:nvPr/>
          </p:nvSpPr>
          <p:spPr>
            <a:xfrm rot="16200000">
              <a:off x="7255557" y="4650961"/>
              <a:ext cx="397033" cy="230832"/>
            </a:xfrm>
            <a:prstGeom prst="rect">
              <a:avLst/>
            </a:prstGeom>
            <a:noFill/>
          </p:spPr>
          <p:txBody>
            <a:bodyPr wrap="square" rtlCol="0">
              <a:spAutoFit/>
            </a:bodyPr>
            <a:lstStyle/>
            <a:p>
              <a:pPr algn="ctr">
                <a:lnSpc>
                  <a:spcPct val="90000"/>
                </a:lnSpc>
                <a:buClr>
                  <a:schemeClr val="accent1"/>
                </a:buClr>
              </a:pPr>
              <a:r>
                <a:rPr lang="en-GB" sz="1000" dirty="0">
                  <a:solidFill>
                    <a:schemeClr val="bg1"/>
                  </a:solidFill>
                </a:rPr>
                <a:t>SV</a:t>
              </a:r>
              <a:endParaRPr lang="en-GB" sz="1050" dirty="0">
                <a:solidFill>
                  <a:schemeClr val="bg1"/>
                </a:solidFill>
                <a:ea typeface="Aileron" charset="0"/>
                <a:cs typeface="Aileron" charset="0"/>
              </a:endParaRPr>
            </a:p>
          </p:txBody>
        </p:sp>
        <p:sp>
          <p:nvSpPr>
            <p:cNvPr id="24" name="TextBox 23">
              <a:extLst>
                <a:ext uri="{FF2B5EF4-FFF2-40B4-BE49-F238E27FC236}">
                  <a16:creationId xmlns:a16="http://schemas.microsoft.com/office/drawing/2014/main" id="{845F0BD2-BCFE-4E04-9B06-E82678034751}"/>
                </a:ext>
              </a:extLst>
            </p:cNvPr>
            <p:cNvSpPr txBox="1"/>
            <p:nvPr/>
          </p:nvSpPr>
          <p:spPr>
            <a:xfrm rot="16200000">
              <a:off x="7824678" y="4650961"/>
              <a:ext cx="397033" cy="230832"/>
            </a:xfrm>
            <a:prstGeom prst="rect">
              <a:avLst/>
            </a:prstGeom>
            <a:noFill/>
          </p:spPr>
          <p:txBody>
            <a:bodyPr wrap="square" rtlCol="0">
              <a:spAutoFit/>
            </a:bodyPr>
            <a:lstStyle/>
            <a:p>
              <a:pPr algn="ctr">
                <a:lnSpc>
                  <a:spcPct val="90000"/>
                </a:lnSpc>
                <a:buClr>
                  <a:schemeClr val="accent1"/>
                </a:buClr>
              </a:pPr>
              <a:r>
                <a:rPr lang="en-GB" sz="1000" dirty="0">
                  <a:solidFill>
                    <a:schemeClr val="bg1"/>
                  </a:solidFill>
                </a:rPr>
                <a:t>SV</a:t>
              </a:r>
              <a:endParaRPr lang="en-GB" sz="1050" dirty="0">
                <a:solidFill>
                  <a:schemeClr val="bg1"/>
                </a:solidFill>
                <a:ea typeface="Aileron" charset="0"/>
                <a:cs typeface="Aileron" charset="0"/>
              </a:endParaRPr>
            </a:p>
          </p:txBody>
        </p:sp>
        <p:sp>
          <p:nvSpPr>
            <p:cNvPr id="25" name="TextBox 24">
              <a:extLst>
                <a:ext uri="{FF2B5EF4-FFF2-40B4-BE49-F238E27FC236}">
                  <a16:creationId xmlns:a16="http://schemas.microsoft.com/office/drawing/2014/main" id="{EBC8941D-1A96-4331-A59D-ACA2108D4C55}"/>
                </a:ext>
              </a:extLst>
            </p:cNvPr>
            <p:cNvSpPr txBox="1"/>
            <p:nvPr/>
          </p:nvSpPr>
          <p:spPr>
            <a:xfrm>
              <a:off x="9276295" y="3587084"/>
              <a:ext cx="1359268" cy="369332"/>
            </a:xfrm>
            <a:prstGeom prst="rect">
              <a:avLst/>
            </a:prstGeom>
            <a:noFill/>
          </p:spPr>
          <p:txBody>
            <a:bodyPr wrap="square" rtlCol="0">
              <a:spAutoFit/>
            </a:bodyPr>
            <a:lstStyle/>
            <a:p>
              <a:pPr algn="ctr">
                <a:lnSpc>
                  <a:spcPct val="90000"/>
                </a:lnSpc>
                <a:buClr>
                  <a:schemeClr val="accent1"/>
                </a:buClr>
              </a:pPr>
              <a:r>
                <a:rPr lang="en-GB" sz="1100" dirty="0">
                  <a:solidFill>
                    <a:schemeClr val="bg1"/>
                  </a:solidFill>
                </a:rPr>
                <a:t>PD:</a:t>
              </a:r>
            </a:p>
            <a:p>
              <a:pPr algn="ctr">
                <a:lnSpc>
                  <a:spcPct val="90000"/>
                </a:lnSpc>
                <a:buClr>
                  <a:schemeClr val="accent1"/>
                </a:buClr>
              </a:pPr>
              <a:r>
                <a:rPr lang="en-GB" sz="900" dirty="0">
                  <a:solidFill>
                    <a:schemeClr val="bg1"/>
                  </a:solidFill>
                  <a:ea typeface="Aileron" charset="0"/>
                  <a:cs typeface="Aileron" charset="0"/>
                </a:rPr>
                <a:t>Open label sunitinib</a:t>
              </a:r>
              <a:endParaRPr lang="en-GB" sz="1000" dirty="0">
                <a:solidFill>
                  <a:schemeClr val="bg1"/>
                </a:solidFill>
                <a:ea typeface="Aileron" charset="0"/>
                <a:cs typeface="Aileron" charset="0"/>
              </a:endParaRPr>
            </a:p>
          </p:txBody>
        </p:sp>
        <p:sp>
          <p:nvSpPr>
            <p:cNvPr id="26" name="TextBox 25">
              <a:extLst>
                <a:ext uri="{FF2B5EF4-FFF2-40B4-BE49-F238E27FC236}">
                  <a16:creationId xmlns:a16="http://schemas.microsoft.com/office/drawing/2014/main" id="{B210CC72-FC42-4450-9428-55BC823FBE36}"/>
                </a:ext>
              </a:extLst>
            </p:cNvPr>
            <p:cNvSpPr txBox="1"/>
            <p:nvPr/>
          </p:nvSpPr>
          <p:spPr>
            <a:xfrm>
              <a:off x="9487877" y="4018252"/>
              <a:ext cx="936104" cy="369332"/>
            </a:xfrm>
            <a:prstGeom prst="rect">
              <a:avLst/>
            </a:prstGeom>
            <a:noFill/>
          </p:spPr>
          <p:txBody>
            <a:bodyPr wrap="square" rtlCol="0">
              <a:spAutoFit/>
            </a:bodyPr>
            <a:lstStyle/>
            <a:p>
              <a:pPr algn="ctr">
                <a:lnSpc>
                  <a:spcPct val="90000"/>
                </a:lnSpc>
                <a:buClr>
                  <a:schemeClr val="accent1"/>
                </a:buClr>
              </a:pPr>
              <a:r>
                <a:rPr lang="en-GB" sz="1100" dirty="0">
                  <a:solidFill>
                    <a:schemeClr val="bg1"/>
                  </a:solidFill>
                </a:rPr>
                <a:t>Non-PD:</a:t>
              </a:r>
            </a:p>
            <a:p>
              <a:pPr algn="ctr">
                <a:lnSpc>
                  <a:spcPct val="90000"/>
                </a:lnSpc>
                <a:buClr>
                  <a:schemeClr val="accent1"/>
                </a:buClr>
              </a:pPr>
              <a:r>
                <a:rPr lang="en-GB" sz="900" dirty="0">
                  <a:solidFill>
                    <a:schemeClr val="bg1"/>
                  </a:solidFill>
                  <a:ea typeface="Aileron" charset="0"/>
                  <a:cs typeface="Aileron" charset="0"/>
                </a:rPr>
                <a:t>Continuation</a:t>
              </a:r>
              <a:endParaRPr lang="en-GB" sz="1000" dirty="0">
                <a:solidFill>
                  <a:schemeClr val="bg1"/>
                </a:solidFill>
                <a:ea typeface="Aileron" charset="0"/>
                <a:cs typeface="Aileron" charset="0"/>
              </a:endParaRPr>
            </a:p>
          </p:txBody>
        </p:sp>
        <p:sp>
          <p:nvSpPr>
            <p:cNvPr id="27" name="TextBox 26">
              <a:extLst>
                <a:ext uri="{FF2B5EF4-FFF2-40B4-BE49-F238E27FC236}">
                  <a16:creationId xmlns:a16="http://schemas.microsoft.com/office/drawing/2014/main" id="{5310ACE5-48C8-4A0F-97C6-5A6F777D9697}"/>
                </a:ext>
              </a:extLst>
            </p:cNvPr>
            <p:cNvSpPr txBox="1"/>
            <p:nvPr/>
          </p:nvSpPr>
          <p:spPr>
            <a:xfrm>
              <a:off x="9487877" y="5240002"/>
              <a:ext cx="936104" cy="369332"/>
            </a:xfrm>
            <a:prstGeom prst="rect">
              <a:avLst/>
            </a:prstGeom>
            <a:noFill/>
          </p:spPr>
          <p:txBody>
            <a:bodyPr wrap="square" rtlCol="0">
              <a:spAutoFit/>
            </a:bodyPr>
            <a:lstStyle/>
            <a:p>
              <a:pPr algn="ctr">
                <a:lnSpc>
                  <a:spcPct val="90000"/>
                </a:lnSpc>
                <a:buClr>
                  <a:schemeClr val="accent1"/>
                </a:buClr>
              </a:pPr>
              <a:r>
                <a:rPr lang="en-GB" sz="1100" dirty="0">
                  <a:solidFill>
                    <a:schemeClr val="bg1"/>
                  </a:solidFill>
                </a:rPr>
                <a:t>Non-PD:</a:t>
              </a:r>
            </a:p>
            <a:p>
              <a:pPr algn="ctr">
                <a:lnSpc>
                  <a:spcPct val="90000"/>
                </a:lnSpc>
                <a:buClr>
                  <a:schemeClr val="accent1"/>
                </a:buClr>
              </a:pPr>
              <a:r>
                <a:rPr lang="en-GB" sz="900" dirty="0">
                  <a:solidFill>
                    <a:schemeClr val="bg1"/>
                  </a:solidFill>
                  <a:ea typeface="Aileron" charset="0"/>
                  <a:cs typeface="Aileron" charset="0"/>
                </a:rPr>
                <a:t>Continuation</a:t>
              </a:r>
              <a:endParaRPr lang="en-GB" sz="1000" dirty="0">
                <a:solidFill>
                  <a:schemeClr val="bg1"/>
                </a:solidFill>
                <a:ea typeface="Aileron" charset="0"/>
                <a:cs typeface="Aileron" charset="0"/>
              </a:endParaRPr>
            </a:p>
          </p:txBody>
        </p:sp>
        <p:sp>
          <p:nvSpPr>
            <p:cNvPr id="28" name="TextBox 27">
              <a:extLst>
                <a:ext uri="{FF2B5EF4-FFF2-40B4-BE49-F238E27FC236}">
                  <a16:creationId xmlns:a16="http://schemas.microsoft.com/office/drawing/2014/main" id="{E14CA2AD-480C-45CB-8AFA-B39E74933030}"/>
                </a:ext>
              </a:extLst>
            </p:cNvPr>
            <p:cNvSpPr txBox="1"/>
            <p:nvPr/>
          </p:nvSpPr>
          <p:spPr>
            <a:xfrm>
              <a:off x="9487877" y="5657312"/>
              <a:ext cx="936104" cy="369332"/>
            </a:xfrm>
            <a:prstGeom prst="rect">
              <a:avLst/>
            </a:prstGeom>
            <a:noFill/>
          </p:spPr>
          <p:txBody>
            <a:bodyPr wrap="square" rtlCol="0">
              <a:spAutoFit/>
            </a:bodyPr>
            <a:lstStyle/>
            <a:p>
              <a:pPr algn="ctr">
                <a:lnSpc>
                  <a:spcPct val="90000"/>
                </a:lnSpc>
                <a:buClr>
                  <a:schemeClr val="accent1"/>
                </a:buClr>
              </a:pPr>
              <a:r>
                <a:rPr lang="en-GB" sz="1100" dirty="0">
                  <a:solidFill>
                    <a:schemeClr val="bg1"/>
                  </a:solidFill>
                </a:rPr>
                <a:t>Non-PD:</a:t>
              </a:r>
            </a:p>
            <a:p>
              <a:pPr algn="ctr">
                <a:lnSpc>
                  <a:spcPct val="90000"/>
                </a:lnSpc>
                <a:buClr>
                  <a:schemeClr val="accent1"/>
                </a:buClr>
              </a:pPr>
              <a:r>
                <a:rPr lang="en-GB" sz="900" dirty="0">
                  <a:solidFill>
                    <a:schemeClr val="bg1"/>
                  </a:solidFill>
                  <a:ea typeface="Aileron" charset="0"/>
                  <a:cs typeface="Aileron" charset="0"/>
                </a:rPr>
                <a:t>Discontinuation</a:t>
              </a:r>
              <a:endParaRPr lang="en-GB" sz="1000" dirty="0">
                <a:solidFill>
                  <a:schemeClr val="bg1"/>
                </a:solidFill>
                <a:ea typeface="Aileron" charset="0"/>
                <a:cs typeface="Aileron" charset="0"/>
              </a:endParaRPr>
            </a:p>
          </p:txBody>
        </p:sp>
        <p:sp>
          <p:nvSpPr>
            <p:cNvPr id="29" name="TextBox 28">
              <a:extLst>
                <a:ext uri="{FF2B5EF4-FFF2-40B4-BE49-F238E27FC236}">
                  <a16:creationId xmlns:a16="http://schemas.microsoft.com/office/drawing/2014/main" id="{5DDECB64-A213-4FAF-82FD-39E8C7E58446}"/>
                </a:ext>
              </a:extLst>
            </p:cNvPr>
            <p:cNvSpPr txBox="1"/>
            <p:nvPr/>
          </p:nvSpPr>
          <p:spPr>
            <a:xfrm>
              <a:off x="9111335" y="4551967"/>
              <a:ext cx="1689188" cy="397032"/>
            </a:xfrm>
            <a:prstGeom prst="rect">
              <a:avLst/>
            </a:prstGeom>
            <a:noFill/>
          </p:spPr>
          <p:txBody>
            <a:bodyPr wrap="square" rtlCol="0">
              <a:spAutoFit/>
            </a:bodyPr>
            <a:lstStyle/>
            <a:p>
              <a:pPr algn="ctr">
                <a:lnSpc>
                  <a:spcPct val="90000"/>
                </a:lnSpc>
                <a:buClr>
                  <a:schemeClr val="accent1"/>
                </a:buClr>
              </a:pPr>
              <a:r>
                <a:rPr lang="en-GB" sz="1100" dirty="0">
                  <a:solidFill>
                    <a:schemeClr val="bg1"/>
                  </a:solidFill>
                </a:rPr>
                <a:t>Assessment of primary endpoint at 12 months</a:t>
              </a:r>
            </a:p>
          </p:txBody>
        </p:sp>
        <p:sp>
          <p:nvSpPr>
            <p:cNvPr id="30" name="TextBox 29">
              <a:extLst>
                <a:ext uri="{FF2B5EF4-FFF2-40B4-BE49-F238E27FC236}">
                  <a16:creationId xmlns:a16="http://schemas.microsoft.com/office/drawing/2014/main" id="{06412F17-D980-40E1-B321-64BD284C96A4}"/>
                </a:ext>
              </a:extLst>
            </p:cNvPr>
            <p:cNvSpPr txBox="1"/>
            <p:nvPr/>
          </p:nvSpPr>
          <p:spPr>
            <a:xfrm>
              <a:off x="9075012" y="4920108"/>
              <a:ext cx="2550026" cy="216982"/>
            </a:xfrm>
            <a:prstGeom prst="rect">
              <a:avLst/>
            </a:prstGeom>
            <a:noFill/>
          </p:spPr>
          <p:txBody>
            <a:bodyPr wrap="square" rtlCol="0">
              <a:spAutoFit/>
            </a:bodyPr>
            <a:lstStyle/>
            <a:p>
              <a:pPr>
                <a:lnSpc>
                  <a:spcPct val="90000"/>
                </a:lnSpc>
                <a:buClr>
                  <a:schemeClr val="accent1"/>
                </a:buClr>
              </a:pPr>
              <a:r>
                <a:rPr lang="en-GB" sz="900" dirty="0">
                  <a:solidFill>
                    <a:srgbClr val="505050"/>
                  </a:solidFill>
                </a:rPr>
                <a:t>RECIST 1.1/12 weeks; </a:t>
              </a:r>
              <a:r>
                <a:rPr lang="en-GB" sz="900" dirty="0">
                  <a:solidFill>
                    <a:srgbClr val="505050"/>
                  </a:solidFill>
                  <a:ea typeface="Aileron" charset="0"/>
                  <a:cs typeface="Aileron" charset="0"/>
                </a:rPr>
                <a:t>Real time central review</a:t>
              </a:r>
            </a:p>
          </p:txBody>
        </p:sp>
        <p:sp>
          <p:nvSpPr>
            <p:cNvPr id="31" name="TextBox 30">
              <a:extLst>
                <a:ext uri="{FF2B5EF4-FFF2-40B4-BE49-F238E27FC236}">
                  <a16:creationId xmlns:a16="http://schemas.microsoft.com/office/drawing/2014/main" id="{2F8FDE23-737C-4DF6-ACFF-228428B0AB6B}"/>
                </a:ext>
              </a:extLst>
            </p:cNvPr>
            <p:cNvSpPr txBox="1"/>
            <p:nvPr/>
          </p:nvSpPr>
          <p:spPr>
            <a:xfrm rot="16200000">
              <a:off x="7894714" y="4581376"/>
              <a:ext cx="1789627" cy="397032"/>
            </a:xfrm>
            <a:prstGeom prst="rect">
              <a:avLst/>
            </a:prstGeom>
            <a:noFill/>
          </p:spPr>
          <p:txBody>
            <a:bodyPr wrap="square" rtlCol="0">
              <a:spAutoFit/>
            </a:bodyPr>
            <a:lstStyle/>
            <a:p>
              <a:pPr algn="ctr">
                <a:lnSpc>
                  <a:spcPct val="90000"/>
                </a:lnSpc>
                <a:buClr>
                  <a:schemeClr val="accent1"/>
                </a:buClr>
              </a:pPr>
              <a:r>
                <a:rPr lang="en-GB" sz="1100" dirty="0">
                  <a:solidFill>
                    <a:schemeClr val="bg1"/>
                  </a:solidFill>
                </a:rPr>
                <a:t>Efficacy assessment + SV</a:t>
              </a:r>
              <a:br>
                <a:rPr lang="en-GB" sz="1100" dirty="0">
                  <a:solidFill>
                    <a:schemeClr val="bg1"/>
                  </a:solidFill>
                </a:rPr>
              </a:br>
              <a:r>
                <a:rPr lang="en-GB" sz="1100" dirty="0">
                  <a:solidFill>
                    <a:schemeClr val="bg1"/>
                  </a:solidFill>
                </a:rPr>
                <a:t>every 3 months</a:t>
              </a:r>
              <a:endParaRPr lang="en-GB" sz="1200" dirty="0">
                <a:solidFill>
                  <a:schemeClr val="bg1"/>
                </a:solidFill>
                <a:ea typeface="Aileron" charset="0"/>
                <a:cs typeface="Aileron" charset="0"/>
              </a:endParaRPr>
            </a:p>
          </p:txBody>
        </p:sp>
        <p:grpSp>
          <p:nvGrpSpPr>
            <p:cNvPr id="44" name="Group 43">
              <a:extLst>
                <a:ext uri="{FF2B5EF4-FFF2-40B4-BE49-F238E27FC236}">
                  <a16:creationId xmlns:a16="http://schemas.microsoft.com/office/drawing/2014/main" id="{26B43A7D-7343-440F-A337-5757FD71D6BE}"/>
                </a:ext>
              </a:extLst>
            </p:cNvPr>
            <p:cNvGrpSpPr/>
            <p:nvPr/>
          </p:nvGrpSpPr>
          <p:grpSpPr>
            <a:xfrm>
              <a:off x="3712633" y="4383512"/>
              <a:ext cx="1822047" cy="598035"/>
              <a:chOff x="3795343" y="4427407"/>
              <a:chExt cx="1822047" cy="598035"/>
            </a:xfrm>
          </p:grpSpPr>
          <p:sp>
            <p:nvSpPr>
              <p:cNvPr id="34" name="Rectangle 33">
                <a:extLst>
                  <a:ext uri="{FF2B5EF4-FFF2-40B4-BE49-F238E27FC236}">
                    <a16:creationId xmlns:a16="http://schemas.microsoft.com/office/drawing/2014/main" id="{CB324CF9-28C2-479E-A06E-78207BC0003A}"/>
                  </a:ext>
                </a:extLst>
              </p:cNvPr>
              <p:cNvSpPr/>
              <p:nvPr/>
            </p:nvSpPr>
            <p:spPr>
              <a:xfrm>
                <a:off x="3795343" y="4427407"/>
                <a:ext cx="1791729" cy="598035"/>
              </a:xfrm>
              <a:prstGeom prst="rect">
                <a:avLst/>
              </a:prstGeom>
              <a:solidFill>
                <a:schemeClr val="tx2">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867D0108-14EC-4F84-83C5-715C61BCB307}"/>
                  </a:ext>
                </a:extLst>
              </p:cNvPr>
              <p:cNvSpPr txBox="1"/>
              <p:nvPr/>
            </p:nvSpPr>
            <p:spPr>
              <a:xfrm>
                <a:off x="4078629" y="4451734"/>
                <a:ext cx="1538761" cy="549381"/>
              </a:xfrm>
              <a:prstGeom prst="rect">
                <a:avLst/>
              </a:prstGeom>
              <a:noFill/>
            </p:spPr>
            <p:txBody>
              <a:bodyPr wrap="square" rtlCol="0">
                <a:spAutoFit/>
              </a:bodyPr>
              <a:lstStyle/>
              <a:p>
                <a:pPr algn="ctr">
                  <a:lnSpc>
                    <a:spcPct val="90000"/>
                  </a:lnSpc>
                  <a:buClr>
                    <a:schemeClr val="accent1"/>
                  </a:buClr>
                </a:pPr>
                <a:r>
                  <a:rPr lang="en-GB" sz="1100" dirty="0">
                    <a:solidFill>
                      <a:srgbClr val="505050"/>
                    </a:solidFill>
                  </a:rPr>
                  <a:t>Patient with malignant, </a:t>
                </a:r>
                <a:br>
                  <a:rPr lang="en-GB" sz="1100" dirty="0">
                    <a:solidFill>
                      <a:srgbClr val="505050"/>
                    </a:solidFill>
                  </a:rPr>
                </a:br>
                <a:r>
                  <a:rPr lang="en-GB" sz="1100" dirty="0">
                    <a:solidFill>
                      <a:srgbClr val="505050"/>
                    </a:solidFill>
                  </a:rPr>
                  <a:t>non-resectable,</a:t>
                </a:r>
                <a:br>
                  <a:rPr lang="en-GB" sz="1100" dirty="0">
                    <a:solidFill>
                      <a:srgbClr val="505050"/>
                    </a:solidFill>
                  </a:rPr>
                </a:br>
                <a:r>
                  <a:rPr lang="en-GB" sz="1100" dirty="0">
                    <a:solidFill>
                      <a:srgbClr val="505050"/>
                    </a:solidFill>
                  </a:rPr>
                  <a:t>progressive PPGL</a:t>
                </a:r>
                <a:endParaRPr lang="en-GB" sz="1200" dirty="0">
                  <a:solidFill>
                    <a:srgbClr val="505050"/>
                  </a:solidFill>
                  <a:ea typeface="Aileron" charset="0"/>
                  <a:cs typeface="Aileron" charset="0"/>
                </a:endParaRPr>
              </a:p>
            </p:txBody>
          </p:sp>
          <p:grpSp>
            <p:nvGrpSpPr>
              <p:cNvPr id="35" name="Group 34">
                <a:extLst>
                  <a:ext uri="{FF2B5EF4-FFF2-40B4-BE49-F238E27FC236}">
                    <a16:creationId xmlns:a16="http://schemas.microsoft.com/office/drawing/2014/main" id="{C3535BA2-A5C6-4F26-AE97-38D956C44C13}"/>
                  </a:ext>
                </a:extLst>
              </p:cNvPr>
              <p:cNvGrpSpPr/>
              <p:nvPr/>
            </p:nvGrpSpPr>
            <p:grpSpPr>
              <a:xfrm>
                <a:off x="3917441" y="4644770"/>
                <a:ext cx="354831" cy="281977"/>
                <a:chOff x="2406650" y="4730750"/>
                <a:chExt cx="835026" cy="663576"/>
              </a:xfrm>
              <a:solidFill>
                <a:schemeClr val="accent1"/>
              </a:solidFill>
            </p:grpSpPr>
            <p:sp>
              <p:nvSpPr>
                <p:cNvPr id="36" name="Freeform 140">
                  <a:extLst>
                    <a:ext uri="{FF2B5EF4-FFF2-40B4-BE49-F238E27FC236}">
                      <a16:creationId xmlns:a16="http://schemas.microsoft.com/office/drawing/2014/main" id="{15954443-842D-441F-9D92-EADC22FFFC4C}"/>
                    </a:ext>
                  </a:extLst>
                </p:cNvPr>
                <p:cNvSpPr>
                  <a:spLocks/>
                </p:cNvSpPr>
                <p:nvPr/>
              </p:nvSpPr>
              <p:spPr bwMode="auto">
                <a:xfrm>
                  <a:off x="2703513" y="4843463"/>
                  <a:ext cx="250825" cy="379413"/>
                </a:xfrm>
                <a:custGeom>
                  <a:avLst/>
                  <a:gdLst>
                    <a:gd name="T0" fmla="*/ 62 w 74"/>
                    <a:gd name="T1" fmla="*/ 111 h 111"/>
                    <a:gd name="T2" fmla="*/ 61 w 74"/>
                    <a:gd name="T3" fmla="*/ 110 h 111"/>
                    <a:gd name="T4" fmla="*/ 67 w 74"/>
                    <a:gd name="T5" fmla="*/ 108 h 111"/>
                    <a:gd name="T6" fmla="*/ 74 w 74"/>
                    <a:gd name="T7" fmla="*/ 104 h 111"/>
                    <a:gd name="T8" fmla="*/ 72 w 74"/>
                    <a:gd name="T9" fmla="*/ 97 h 111"/>
                    <a:gd name="T10" fmla="*/ 29 w 74"/>
                    <a:gd name="T11" fmla="*/ 76 h 111"/>
                    <a:gd name="T12" fmla="*/ 19 w 74"/>
                    <a:gd name="T13" fmla="*/ 71 h 111"/>
                    <a:gd name="T14" fmla="*/ 15 w 74"/>
                    <a:gd name="T15" fmla="*/ 62 h 111"/>
                    <a:gd name="T16" fmla="*/ 26 w 74"/>
                    <a:gd name="T17" fmla="*/ 31 h 111"/>
                    <a:gd name="T18" fmla="*/ 30 w 74"/>
                    <a:gd name="T19" fmla="*/ 14 h 111"/>
                    <a:gd name="T20" fmla="*/ 30 w 74"/>
                    <a:gd name="T21" fmla="*/ 0 h 111"/>
                    <a:gd name="T22" fmla="*/ 15 w 74"/>
                    <a:gd name="T23" fmla="*/ 9 h 111"/>
                    <a:gd name="T24" fmla="*/ 12 w 74"/>
                    <a:gd name="T25" fmla="*/ 13 h 111"/>
                    <a:gd name="T26" fmla="*/ 11 w 74"/>
                    <a:gd name="T27" fmla="*/ 15 h 111"/>
                    <a:gd name="T28" fmla="*/ 3 w 74"/>
                    <a:gd name="T29" fmla="*/ 85 h 111"/>
                    <a:gd name="T30" fmla="*/ 21 w 74"/>
                    <a:gd name="T31" fmla="*/ 107 h 111"/>
                    <a:gd name="T32" fmla="*/ 26 w 74"/>
                    <a:gd name="T33" fmla="*/ 109 h 111"/>
                    <a:gd name="T34" fmla="*/ 25 w 74"/>
                    <a:gd name="T35" fmla="*/ 111 h 111"/>
                    <a:gd name="T36" fmla="*/ 62 w 74"/>
                    <a:gd name="T3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11">
                      <a:moveTo>
                        <a:pt x="62" y="111"/>
                      </a:moveTo>
                      <a:cubicBezTo>
                        <a:pt x="61" y="110"/>
                        <a:pt x="61" y="110"/>
                        <a:pt x="61" y="110"/>
                      </a:cubicBezTo>
                      <a:cubicBezTo>
                        <a:pt x="67" y="108"/>
                        <a:pt x="67" y="108"/>
                        <a:pt x="67" y="108"/>
                      </a:cubicBezTo>
                      <a:cubicBezTo>
                        <a:pt x="69" y="107"/>
                        <a:pt x="71" y="106"/>
                        <a:pt x="74" y="104"/>
                      </a:cubicBezTo>
                      <a:cubicBezTo>
                        <a:pt x="74" y="101"/>
                        <a:pt x="73" y="99"/>
                        <a:pt x="72" y="97"/>
                      </a:cubicBezTo>
                      <a:cubicBezTo>
                        <a:pt x="68" y="86"/>
                        <a:pt x="50" y="78"/>
                        <a:pt x="29" y="76"/>
                      </a:cubicBezTo>
                      <a:cubicBezTo>
                        <a:pt x="27" y="75"/>
                        <a:pt x="22" y="75"/>
                        <a:pt x="19" y="71"/>
                      </a:cubicBezTo>
                      <a:cubicBezTo>
                        <a:pt x="18" y="69"/>
                        <a:pt x="16" y="64"/>
                        <a:pt x="15" y="62"/>
                      </a:cubicBezTo>
                      <a:cubicBezTo>
                        <a:pt x="20" y="54"/>
                        <a:pt x="24" y="44"/>
                        <a:pt x="26" y="31"/>
                      </a:cubicBezTo>
                      <a:cubicBezTo>
                        <a:pt x="26" y="30"/>
                        <a:pt x="34" y="14"/>
                        <a:pt x="30" y="14"/>
                      </a:cubicBezTo>
                      <a:cubicBezTo>
                        <a:pt x="30" y="12"/>
                        <a:pt x="31" y="6"/>
                        <a:pt x="30" y="0"/>
                      </a:cubicBezTo>
                      <a:cubicBezTo>
                        <a:pt x="24" y="1"/>
                        <a:pt x="19" y="4"/>
                        <a:pt x="15" y="9"/>
                      </a:cubicBezTo>
                      <a:cubicBezTo>
                        <a:pt x="14" y="10"/>
                        <a:pt x="13" y="11"/>
                        <a:pt x="12" y="13"/>
                      </a:cubicBezTo>
                      <a:cubicBezTo>
                        <a:pt x="12" y="13"/>
                        <a:pt x="12" y="14"/>
                        <a:pt x="11" y="15"/>
                      </a:cubicBezTo>
                      <a:cubicBezTo>
                        <a:pt x="0" y="37"/>
                        <a:pt x="3" y="85"/>
                        <a:pt x="3" y="85"/>
                      </a:cubicBezTo>
                      <a:cubicBezTo>
                        <a:pt x="5" y="100"/>
                        <a:pt x="17" y="106"/>
                        <a:pt x="21" y="107"/>
                      </a:cubicBezTo>
                      <a:cubicBezTo>
                        <a:pt x="26" y="109"/>
                        <a:pt x="26" y="109"/>
                        <a:pt x="26" y="109"/>
                      </a:cubicBezTo>
                      <a:cubicBezTo>
                        <a:pt x="25" y="111"/>
                        <a:pt x="25" y="111"/>
                        <a:pt x="25" y="111"/>
                      </a:cubicBezTo>
                      <a:lnTo>
                        <a:pt x="62"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141">
                  <a:extLst>
                    <a:ext uri="{FF2B5EF4-FFF2-40B4-BE49-F238E27FC236}">
                      <a16:creationId xmlns:a16="http://schemas.microsoft.com/office/drawing/2014/main" id="{C9709E78-70A9-44CE-8865-7DC273EE69BC}"/>
                    </a:ext>
                  </a:extLst>
                </p:cNvPr>
                <p:cNvSpPr>
                  <a:spLocks/>
                </p:cNvSpPr>
                <p:nvPr/>
              </p:nvSpPr>
              <p:spPr bwMode="auto">
                <a:xfrm>
                  <a:off x="2406650" y="4730750"/>
                  <a:ext cx="392113" cy="492125"/>
                </a:xfrm>
                <a:custGeom>
                  <a:avLst/>
                  <a:gdLst>
                    <a:gd name="T0" fmla="*/ 83 w 116"/>
                    <a:gd name="T1" fmla="*/ 119 h 144"/>
                    <a:gd name="T2" fmla="*/ 93 w 116"/>
                    <a:gd name="T3" fmla="*/ 44 h 144"/>
                    <a:gd name="T4" fmla="*/ 94 w 116"/>
                    <a:gd name="T5" fmla="*/ 42 h 144"/>
                    <a:gd name="T6" fmla="*/ 98 w 116"/>
                    <a:gd name="T7" fmla="*/ 36 h 144"/>
                    <a:gd name="T8" fmla="*/ 116 w 116"/>
                    <a:gd name="T9" fmla="*/ 25 h 144"/>
                    <a:gd name="T10" fmla="*/ 111 w 116"/>
                    <a:gd name="T11" fmla="*/ 16 h 144"/>
                    <a:gd name="T12" fmla="*/ 103 w 116"/>
                    <a:gd name="T13" fmla="*/ 10 h 144"/>
                    <a:gd name="T14" fmla="*/ 106 w 116"/>
                    <a:gd name="T15" fmla="*/ 10 h 144"/>
                    <a:gd name="T16" fmla="*/ 82 w 116"/>
                    <a:gd name="T17" fmla="*/ 4 h 144"/>
                    <a:gd name="T18" fmla="*/ 82 w 116"/>
                    <a:gd name="T19" fmla="*/ 2 h 144"/>
                    <a:gd name="T20" fmla="*/ 75 w 116"/>
                    <a:gd name="T21" fmla="*/ 4 h 144"/>
                    <a:gd name="T22" fmla="*/ 76 w 116"/>
                    <a:gd name="T23" fmla="*/ 0 h 144"/>
                    <a:gd name="T24" fmla="*/ 72 w 116"/>
                    <a:gd name="T25" fmla="*/ 6 h 144"/>
                    <a:gd name="T26" fmla="*/ 51 w 116"/>
                    <a:gd name="T27" fmla="*/ 16 h 144"/>
                    <a:gd name="T28" fmla="*/ 45 w 116"/>
                    <a:gd name="T29" fmla="*/ 47 h 144"/>
                    <a:gd name="T30" fmla="*/ 48 w 116"/>
                    <a:gd name="T31" fmla="*/ 64 h 144"/>
                    <a:gd name="T32" fmla="*/ 52 w 116"/>
                    <a:gd name="T33" fmla="*/ 75 h 144"/>
                    <a:gd name="T34" fmla="*/ 59 w 116"/>
                    <a:gd name="T35" fmla="*/ 94 h 144"/>
                    <a:gd name="T36" fmla="*/ 56 w 116"/>
                    <a:gd name="T37" fmla="*/ 105 h 144"/>
                    <a:gd name="T38" fmla="*/ 56 w 116"/>
                    <a:gd name="T39" fmla="*/ 104 h 144"/>
                    <a:gd name="T40" fmla="*/ 46 w 116"/>
                    <a:gd name="T41" fmla="*/ 108 h 144"/>
                    <a:gd name="T42" fmla="*/ 2 w 116"/>
                    <a:gd name="T43" fmla="*/ 130 h 144"/>
                    <a:gd name="T44" fmla="*/ 0 w 116"/>
                    <a:gd name="T45" fmla="*/ 144 h 144"/>
                    <a:gd name="T46" fmla="*/ 100 w 116"/>
                    <a:gd name="T47" fmla="*/ 144 h 144"/>
                    <a:gd name="T48" fmla="*/ 83 w 116"/>
                    <a:gd name="T49" fmla="*/ 1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144">
                      <a:moveTo>
                        <a:pt x="83" y="119"/>
                      </a:moveTo>
                      <a:cubicBezTo>
                        <a:pt x="83" y="117"/>
                        <a:pt x="81" y="69"/>
                        <a:pt x="93" y="44"/>
                      </a:cubicBezTo>
                      <a:cubicBezTo>
                        <a:pt x="94" y="42"/>
                        <a:pt x="94" y="42"/>
                        <a:pt x="94" y="42"/>
                      </a:cubicBezTo>
                      <a:cubicBezTo>
                        <a:pt x="95" y="40"/>
                        <a:pt x="96" y="38"/>
                        <a:pt x="98" y="36"/>
                      </a:cubicBezTo>
                      <a:cubicBezTo>
                        <a:pt x="103" y="31"/>
                        <a:pt x="109" y="27"/>
                        <a:pt x="116" y="25"/>
                      </a:cubicBezTo>
                      <a:cubicBezTo>
                        <a:pt x="115" y="22"/>
                        <a:pt x="114" y="18"/>
                        <a:pt x="111" y="16"/>
                      </a:cubicBezTo>
                      <a:cubicBezTo>
                        <a:pt x="109" y="13"/>
                        <a:pt x="107" y="12"/>
                        <a:pt x="103" y="10"/>
                      </a:cubicBezTo>
                      <a:cubicBezTo>
                        <a:pt x="104" y="10"/>
                        <a:pt x="105" y="10"/>
                        <a:pt x="106" y="10"/>
                      </a:cubicBezTo>
                      <a:cubicBezTo>
                        <a:pt x="96" y="3"/>
                        <a:pt x="85" y="4"/>
                        <a:pt x="82" y="4"/>
                      </a:cubicBezTo>
                      <a:cubicBezTo>
                        <a:pt x="81" y="3"/>
                        <a:pt x="82" y="2"/>
                        <a:pt x="82" y="2"/>
                      </a:cubicBezTo>
                      <a:cubicBezTo>
                        <a:pt x="80" y="2"/>
                        <a:pt x="78" y="2"/>
                        <a:pt x="75" y="4"/>
                      </a:cubicBezTo>
                      <a:cubicBezTo>
                        <a:pt x="75" y="3"/>
                        <a:pt x="75" y="0"/>
                        <a:pt x="76" y="0"/>
                      </a:cubicBezTo>
                      <a:cubicBezTo>
                        <a:pt x="73" y="0"/>
                        <a:pt x="71" y="3"/>
                        <a:pt x="72" y="6"/>
                      </a:cubicBezTo>
                      <a:cubicBezTo>
                        <a:pt x="63" y="7"/>
                        <a:pt x="56" y="11"/>
                        <a:pt x="51" y="16"/>
                      </a:cubicBezTo>
                      <a:cubicBezTo>
                        <a:pt x="43" y="24"/>
                        <a:pt x="43" y="43"/>
                        <a:pt x="45" y="47"/>
                      </a:cubicBezTo>
                      <a:cubicBezTo>
                        <a:pt x="40" y="47"/>
                        <a:pt x="48" y="64"/>
                        <a:pt x="48" y="64"/>
                      </a:cubicBezTo>
                      <a:cubicBezTo>
                        <a:pt x="49" y="67"/>
                        <a:pt x="52" y="74"/>
                        <a:pt x="52" y="75"/>
                      </a:cubicBezTo>
                      <a:cubicBezTo>
                        <a:pt x="54" y="83"/>
                        <a:pt x="56" y="89"/>
                        <a:pt x="59" y="94"/>
                      </a:cubicBezTo>
                      <a:cubicBezTo>
                        <a:pt x="58" y="101"/>
                        <a:pt x="56" y="105"/>
                        <a:pt x="56" y="105"/>
                      </a:cubicBezTo>
                      <a:cubicBezTo>
                        <a:pt x="56" y="104"/>
                        <a:pt x="56" y="104"/>
                        <a:pt x="56" y="104"/>
                      </a:cubicBezTo>
                      <a:cubicBezTo>
                        <a:pt x="53" y="108"/>
                        <a:pt x="47" y="108"/>
                        <a:pt x="46" y="108"/>
                      </a:cubicBezTo>
                      <a:cubicBezTo>
                        <a:pt x="25" y="111"/>
                        <a:pt x="6" y="119"/>
                        <a:pt x="2" y="130"/>
                      </a:cubicBezTo>
                      <a:cubicBezTo>
                        <a:pt x="0" y="134"/>
                        <a:pt x="0" y="139"/>
                        <a:pt x="0" y="144"/>
                      </a:cubicBezTo>
                      <a:cubicBezTo>
                        <a:pt x="100" y="144"/>
                        <a:pt x="100" y="144"/>
                        <a:pt x="100" y="144"/>
                      </a:cubicBezTo>
                      <a:cubicBezTo>
                        <a:pt x="93" y="140"/>
                        <a:pt x="85" y="133"/>
                        <a:pt x="83"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142">
                  <a:extLst>
                    <a:ext uri="{FF2B5EF4-FFF2-40B4-BE49-F238E27FC236}">
                      <a16:creationId xmlns:a16="http://schemas.microsoft.com/office/drawing/2014/main" id="{5388353B-CAA2-4786-A13F-7411FD4464A8}"/>
                    </a:ext>
                  </a:extLst>
                </p:cNvPr>
                <p:cNvSpPr>
                  <a:spLocks/>
                </p:cNvSpPr>
                <p:nvPr/>
              </p:nvSpPr>
              <p:spPr bwMode="auto">
                <a:xfrm>
                  <a:off x="2822575" y="4843463"/>
                  <a:ext cx="182563" cy="379413"/>
                </a:xfrm>
                <a:custGeom>
                  <a:avLst/>
                  <a:gdLst>
                    <a:gd name="T0" fmla="*/ 51 w 54"/>
                    <a:gd name="T1" fmla="*/ 85 h 111"/>
                    <a:gd name="T2" fmla="*/ 39 w 54"/>
                    <a:gd name="T3" fmla="*/ 10 h 111"/>
                    <a:gd name="T4" fmla="*/ 39 w 54"/>
                    <a:gd name="T5" fmla="*/ 10 h 111"/>
                    <a:gd name="T6" fmla="*/ 36 w 54"/>
                    <a:gd name="T7" fmla="*/ 7 h 111"/>
                    <a:gd name="T8" fmla="*/ 24 w 54"/>
                    <a:gd name="T9" fmla="*/ 0 h 111"/>
                    <a:gd name="T10" fmla="*/ 20 w 54"/>
                    <a:gd name="T11" fmla="*/ 18 h 111"/>
                    <a:gd name="T12" fmla="*/ 16 w 54"/>
                    <a:gd name="T13" fmla="*/ 37 h 111"/>
                    <a:gd name="T14" fmla="*/ 21 w 54"/>
                    <a:gd name="T15" fmla="*/ 37 h 111"/>
                    <a:gd name="T16" fmla="*/ 26 w 54"/>
                    <a:gd name="T17" fmla="*/ 55 h 111"/>
                    <a:gd name="T18" fmla="*/ 37 w 54"/>
                    <a:gd name="T19" fmla="*/ 55 h 111"/>
                    <a:gd name="T20" fmla="*/ 40 w 54"/>
                    <a:gd name="T21" fmla="*/ 49 h 111"/>
                    <a:gd name="T22" fmla="*/ 40 w 54"/>
                    <a:gd name="T23" fmla="*/ 37 h 111"/>
                    <a:gd name="T24" fmla="*/ 41 w 54"/>
                    <a:gd name="T25" fmla="*/ 39 h 111"/>
                    <a:gd name="T26" fmla="*/ 46 w 54"/>
                    <a:gd name="T27" fmla="*/ 54 h 111"/>
                    <a:gd name="T28" fmla="*/ 44 w 54"/>
                    <a:gd name="T29" fmla="*/ 61 h 111"/>
                    <a:gd name="T30" fmla="*/ 44 w 54"/>
                    <a:gd name="T31" fmla="*/ 61 h 111"/>
                    <a:gd name="T32" fmla="*/ 36 w 54"/>
                    <a:gd name="T33" fmla="*/ 64 h 111"/>
                    <a:gd name="T34" fmla="*/ 4 w 54"/>
                    <a:gd name="T35" fmla="*/ 80 h 111"/>
                    <a:gd name="T36" fmla="*/ 3 w 54"/>
                    <a:gd name="T37" fmla="*/ 110 h 111"/>
                    <a:gd name="T38" fmla="*/ 3 w 54"/>
                    <a:gd name="T39" fmla="*/ 111 h 111"/>
                    <a:gd name="T40" fmla="*/ 27 w 54"/>
                    <a:gd name="T41" fmla="*/ 111 h 111"/>
                    <a:gd name="T42" fmla="*/ 26 w 54"/>
                    <a:gd name="T43" fmla="*/ 110 h 111"/>
                    <a:gd name="T44" fmla="*/ 32 w 54"/>
                    <a:gd name="T45" fmla="*/ 108 h 111"/>
                    <a:gd name="T46" fmla="*/ 51 w 54"/>
                    <a:gd name="T47" fmla="*/ 8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111">
                      <a:moveTo>
                        <a:pt x="51" y="85"/>
                      </a:moveTo>
                      <a:cubicBezTo>
                        <a:pt x="51" y="85"/>
                        <a:pt x="54" y="30"/>
                        <a:pt x="39" y="10"/>
                      </a:cubicBezTo>
                      <a:cubicBezTo>
                        <a:pt x="39" y="10"/>
                        <a:pt x="39" y="10"/>
                        <a:pt x="39" y="10"/>
                      </a:cubicBezTo>
                      <a:cubicBezTo>
                        <a:pt x="36" y="7"/>
                        <a:pt x="36" y="7"/>
                        <a:pt x="36" y="7"/>
                      </a:cubicBezTo>
                      <a:cubicBezTo>
                        <a:pt x="33" y="4"/>
                        <a:pt x="29" y="1"/>
                        <a:pt x="24" y="0"/>
                      </a:cubicBezTo>
                      <a:cubicBezTo>
                        <a:pt x="22" y="6"/>
                        <a:pt x="21" y="12"/>
                        <a:pt x="20" y="18"/>
                      </a:cubicBezTo>
                      <a:cubicBezTo>
                        <a:pt x="20" y="24"/>
                        <a:pt x="18" y="30"/>
                        <a:pt x="16" y="37"/>
                      </a:cubicBezTo>
                      <a:cubicBezTo>
                        <a:pt x="17" y="37"/>
                        <a:pt x="19" y="37"/>
                        <a:pt x="21" y="37"/>
                      </a:cubicBezTo>
                      <a:cubicBezTo>
                        <a:pt x="20" y="42"/>
                        <a:pt x="22" y="50"/>
                        <a:pt x="26" y="55"/>
                      </a:cubicBezTo>
                      <a:cubicBezTo>
                        <a:pt x="29" y="59"/>
                        <a:pt x="34" y="57"/>
                        <a:pt x="37" y="55"/>
                      </a:cubicBezTo>
                      <a:cubicBezTo>
                        <a:pt x="39" y="55"/>
                        <a:pt x="41" y="51"/>
                        <a:pt x="40" y="49"/>
                      </a:cubicBezTo>
                      <a:cubicBezTo>
                        <a:pt x="40" y="45"/>
                        <a:pt x="40" y="41"/>
                        <a:pt x="40" y="37"/>
                      </a:cubicBezTo>
                      <a:cubicBezTo>
                        <a:pt x="40" y="38"/>
                        <a:pt x="40" y="39"/>
                        <a:pt x="41" y="39"/>
                      </a:cubicBezTo>
                      <a:cubicBezTo>
                        <a:pt x="42" y="45"/>
                        <a:pt x="44" y="50"/>
                        <a:pt x="46" y="54"/>
                      </a:cubicBezTo>
                      <a:cubicBezTo>
                        <a:pt x="45" y="58"/>
                        <a:pt x="44" y="61"/>
                        <a:pt x="44" y="61"/>
                      </a:cubicBezTo>
                      <a:cubicBezTo>
                        <a:pt x="44" y="61"/>
                        <a:pt x="44" y="61"/>
                        <a:pt x="44" y="61"/>
                      </a:cubicBezTo>
                      <a:cubicBezTo>
                        <a:pt x="41" y="63"/>
                        <a:pt x="37" y="64"/>
                        <a:pt x="36" y="64"/>
                      </a:cubicBezTo>
                      <a:cubicBezTo>
                        <a:pt x="20" y="66"/>
                        <a:pt x="7" y="72"/>
                        <a:pt x="4" y="80"/>
                      </a:cubicBezTo>
                      <a:cubicBezTo>
                        <a:pt x="0" y="88"/>
                        <a:pt x="2" y="110"/>
                        <a:pt x="3" y="110"/>
                      </a:cubicBezTo>
                      <a:cubicBezTo>
                        <a:pt x="3" y="110"/>
                        <a:pt x="3" y="111"/>
                        <a:pt x="3" y="111"/>
                      </a:cubicBezTo>
                      <a:cubicBezTo>
                        <a:pt x="13" y="111"/>
                        <a:pt x="20" y="111"/>
                        <a:pt x="27" y="111"/>
                      </a:cubicBezTo>
                      <a:cubicBezTo>
                        <a:pt x="26" y="110"/>
                        <a:pt x="26" y="110"/>
                        <a:pt x="26" y="110"/>
                      </a:cubicBezTo>
                      <a:cubicBezTo>
                        <a:pt x="32" y="108"/>
                        <a:pt x="32" y="108"/>
                        <a:pt x="32" y="108"/>
                      </a:cubicBezTo>
                      <a:cubicBezTo>
                        <a:pt x="37" y="106"/>
                        <a:pt x="48" y="100"/>
                        <a:pt x="51"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143">
                  <a:extLst>
                    <a:ext uri="{FF2B5EF4-FFF2-40B4-BE49-F238E27FC236}">
                      <a16:creationId xmlns:a16="http://schemas.microsoft.com/office/drawing/2014/main" id="{1C98B6FB-0A78-4C9A-912A-90A859D12CE5}"/>
                    </a:ext>
                  </a:extLst>
                </p:cNvPr>
                <p:cNvSpPr>
                  <a:spLocks/>
                </p:cNvSpPr>
                <p:nvPr/>
              </p:nvSpPr>
              <p:spPr bwMode="auto">
                <a:xfrm>
                  <a:off x="2913063" y="4740275"/>
                  <a:ext cx="328613" cy="482600"/>
                </a:xfrm>
                <a:custGeom>
                  <a:avLst/>
                  <a:gdLst>
                    <a:gd name="T0" fmla="*/ 94 w 97"/>
                    <a:gd name="T1" fmla="*/ 110 h 141"/>
                    <a:gd name="T2" fmla="*/ 62 w 97"/>
                    <a:gd name="T3" fmla="*/ 94 h 141"/>
                    <a:gd name="T4" fmla="*/ 54 w 97"/>
                    <a:gd name="T5" fmla="*/ 91 h 141"/>
                    <a:gd name="T6" fmla="*/ 51 w 97"/>
                    <a:gd name="T7" fmla="*/ 84 h 141"/>
                    <a:gd name="T8" fmla="*/ 58 w 97"/>
                    <a:gd name="T9" fmla="*/ 83 h 141"/>
                    <a:gd name="T10" fmla="*/ 67 w 97"/>
                    <a:gd name="T11" fmla="*/ 85 h 141"/>
                    <a:gd name="T12" fmla="*/ 67 w 97"/>
                    <a:gd name="T13" fmla="*/ 78 h 141"/>
                    <a:gd name="T14" fmla="*/ 78 w 97"/>
                    <a:gd name="T15" fmla="*/ 78 h 141"/>
                    <a:gd name="T16" fmla="*/ 72 w 97"/>
                    <a:gd name="T17" fmla="*/ 72 h 141"/>
                    <a:gd name="T18" fmla="*/ 79 w 97"/>
                    <a:gd name="T19" fmla="*/ 62 h 141"/>
                    <a:gd name="T20" fmla="*/ 73 w 97"/>
                    <a:gd name="T21" fmla="*/ 52 h 141"/>
                    <a:gd name="T22" fmla="*/ 53 w 97"/>
                    <a:gd name="T23" fmla="*/ 6 h 141"/>
                    <a:gd name="T24" fmla="*/ 37 w 97"/>
                    <a:gd name="T25" fmla="*/ 1 h 141"/>
                    <a:gd name="T26" fmla="*/ 27 w 97"/>
                    <a:gd name="T27" fmla="*/ 2 h 141"/>
                    <a:gd name="T28" fmla="*/ 10 w 97"/>
                    <a:gd name="T29" fmla="*/ 9 h 141"/>
                    <a:gd name="T30" fmla="*/ 0 w 97"/>
                    <a:gd name="T31" fmla="*/ 23 h 141"/>
                    <a:gd name="T32" fmla="*/ 14 w 97"/>
                    <a:gd name="T33" fmla="*/ 31 h 141"/>
                    <a:gd name="T34" fmla="*/ 16 w 97"/>
                    <a:gd name="T35" fmla="*/ 33 h 141"/>
                    <a:gd name="T36" fmla="*/ 17 w 97"/>
                    <a:gd name="T37" fmla="*/ 34 h 141"/>
                    <a:gd name="T38" fmla="*/ 31 w 97"/>
                    <a:gd name="T39" fmla="*/ 116 h 141"/>
                    <a:gd name="T40" fmla="*/ 15 w 97"/>
                    <a:gd name="T41" fmla="*/ 141 h 141"/>
                    <a:gd name="T42" fmla="*/ 43 w 97"/>
                    <a:gd name="T43" fmla="*/ 141 h 141"/>
                    <a:gd name="T44" fmla="*/ 76 w 97"/>
                    <a:gd name="T45" fmla="*/ 141 h 141"/>
                    <a:gd name="T46" fmla="*/ 94 w 97"/>
                    <a:gd name="T47" fmla="*/ 141 h 141"/>
                    <a:gd name="T48" fmla="*/ 95 w 97"/>
                    <a:gd name="T49" fmla="*/ 140 h 141"/>
                    <a:gd name="T50" fmla="*/ 94 w 97"/>
                    <a:gd name="T51" fmla="*/ 11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 h="141">
                      <a:moveTo>
                        <a:pt x="94" y="110"/>
                      </a:moveTo>
                      <a:cubicBezTo>
                        <a:pt x="91" y="102"/>
                        <a:pt x="77" y="96"/>
                        <a:pt x="62" y="94"/>
                      </a:cubicBezTo>
                      <a:cubicBezTo>
                        <a:pt x="60" y="94"/>
                        <a:pt x="56" y="93"/>
                        <a:pt x="54" y="91"/>
                      </a:cubicBezTo>
                      <a:cubicBezTo>
                        <a:pt x="53" y="89"/>
                        <a:pt x="52" y="85"/>
                        <a:pt x="51" y="84"/>
                      </a:cubicBezTo>
                      <a:cubicBezTo>
                        <a:pt x="51" y="84"/>
                        <a:pt x="57" y="83"/>
                        <a:pt x="58" y="83"/>
                      </a:cubicBezTo>
                      <a:cubicBezTo>
                        <a:pt x="61" y="84"/>
                        <a:pt x="64" y="86"/>
                        <a:pt x="67" y="85"/>
                      </a:cubicBezTo>
                      <a:cubicBezTo>
                        <a:pt x="68" y="85"/>
                        <a:pt x="63" y="80"/>
                        <a:pt x="67" y="78"/>
                      </a:cubicBezTo>
                      <a:cubicBezTo>
                        <a:pt x="70" y="79"/>
                        <a:pt x="75" y="80"/>
                        <a:pt x="78" y="78"/>
                      </a:cubicBezTo>
                      <a:cubicBezTo>
                        <a:pt x="78" y="78"/>
                        <a:pt x="72" y="76"/>
                        <a:pt x="72" y="72"/>
                      </a:cubicBezTo>
                      <a:cubicBezTo>
                        <a:pt x="77" y="71"/>
                        <a:pt x="78" y="68"/>
                        <a:pt x="79" y="62"/>
                      </a:cubicBezTo>
                      <a:cubicBezTo>
                        <a:pt x="74" y="66"/>
                        <a:pt x="73" y="57"/>
                        <a:pt x="73" y="52"/>
                      </a:cubicBezTo>
                      <a:cubicBezTo>
                        <a:pt x="72" y="34"/>
                        <a:pt x="67" y="18"/>
                        <a:pt x="53" y="6"/>
                      </a:cubicBezTo>
                      <a:cubicBezTo>
                        <a:pt x="49" y="2"/>
                        <a:pt x="44" y="0"/>
                        <a:pt x="37" y="1"/>
                      </a:cubicBezTo>
                      <a:cubicBezTo>
                        <a:pt x="34" y="1"/>
                        <a:pt x="31" y="2"/>
                        <a:pt x="27" y="2"/>
                      </a:cubicBezTo>
                      <a:cubicBezTo>
                        <a:pt x="21" y="2"/>
                        <a:pt x="15" y="4"/>
                        <a:pt x="10" y="9"/>
                      </a:cubicBezTo>
                      <a:cubicBezTo>
                        <a:pt x="6" y="13"/>
                        <a:pt x="2" y="18"/>
                        <a:pt x="0" y="23"/>
                      </a:cubicBezTo>
                      <a:cubicBezTo>
                        <a:pt x="5" y="25"/>
                        <a:pt x="10" y="28"/>
                        <a:pt x="14" y="31"/>
                      </a:cubicBezTo>
                      <a:cubicBezTo>
                        <a:pt x="15" y="32"/>
                        <a:pt x="15" y="32"/>
                        <a:pt x="16" y="33"/>
                      </a:cubicBezTo>
                      <a:cubicBezTo>
                        <a:pt x="17" y="34"/>
                        <a:pt x="17" y="34"/>
                        <a:pt x="17" y="34"/>
                      </a:cubicBezTo>
                      <a:cubicBezTo>
                        <a:pt x="34" y="55"/>
                        <a:pt x="31" y="113"/>
                        <a:pt x="31" y="116"/>
                      </a:cubicBezTo>
                      <a:cubicBezTo>
                        <a:pt x="29" y="129"/>
                        <a:pt x="21" y="137"/>
                        <a:pt x="15" y="141"/>
                      </a:cubicBezTo>
                      <a:cubicBezTo>
                        <a:pt x="43" y="141"/>
                        <a:pt x="43" y="141"/>
                        <a:pt x="43" y="141"/>
                      </a:cubicBezTo>
                      <a:cubicBezTo>
                        <a:pt x="76" y="141"/>
                        <a:pt x="76" y="141"/>
                        <a:pt x="76" y="141"/>
                      </a:cubicBezTo>
                      <a:cubicBezTo>
                        <a:pt x="94" y="141"/>
                        <a:pt x="94" y="141"/>
                        <a:pt x="94" y="141"/>
                      </a:cubicBezTo>
                      <a:cubicBezTo>
                        <a:pt x="94" y="141"/>
                        <a:pt x="95" y="141"/>
                        <a:pt x="95" y="140"/>
                      </a:cubicBezTo>
                      <a:cubicBezTo>
                        <a:pt x="95" y="140"/>
                        <a:pt x="97" y="119"/>
                        <a:pt x="94"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144">
                  <a:extLst>
                    <a:ext uri="{FF2B5EF4-FFF2-40B4-BE49-F238E27FC236}">
                      <a16:creationId xmlns:a16="http://schemas.microsoft.com/office/drawing/2014/main" id="{2FF74B9D-6519-48B2-89F6-7C81DBF30BFB}"/>
                    </a:ext>
                  </a:extLst>
                </p:cNvPr>
                <p:cNvSpPr>
                  <a:spLocks/>
                </p:cNvSpPr>
                <p:nvPr/>
              </p:nvSpPr>
              <p:spPr bwMode="auto">
                <a:xfrm>
                  <a:off x="2589213" y="4837113"/>
                  <a:ext cx="520700" cy="557213"/>
                </a:xfrm>
                <a:custGeom>
                  <a:avLst/>
                  <a:gdLst>
                    <a:gd name="T0" fmla="*/ 0 w 154"/>
                    <a:gd name="T1" fmla="*/ 163 h 163"/>
                    <a:gd name="T2" fmla="*/ 154 w 154"/>
                    <a:gd name="T3" fmla="*/ 163 h 163"/>
                    <a:gd name="T4" fmla="*/ 150 w 154"/>
                    <a:gd name="T5" fmla="*/ 144 h 163"/>
                    <a:gd name="T6" fmla="*/ 115 w 154"/>
                    <a:gd name="T7" fmla="*/ 123 h 163"/>
                    <a:gd name="T8" fmla="*/ 115 w 154"/>
                    <a:gd name="T9" fmla="*/ 123 h 163"/>
                    <a:gd name="T10" fmla="*/ 100 w 154"/>
                    <a:gd name="T11" fmla="*/ 116 h 163"/>
                    <a:gd name="T12" fmla="*/ 95 w 154"/>
                    <a:gd name="T13" fmla="*/ 112 h 163"/>
                    <a:gd name="T14" fmla="*/ 101 w 154"/>
                    <a:gd name="T15" fmla="*/ 110 h 163"/>
                    <a:gd name="T16" fmla="*/ 120 w 154"/>
                    <a:gd name="T17" fmla="*/ 87 h 163"/>
                    <a:gd name="T18" fmla="*/ 108 w 154"/>
                    <a:gd name="T19" fmla="*/ 12 h 163"/>
                    <a:gd name="T20" fmla="*/ 108 w 154"/>
                    <a:gd name="T21" fmla="*/ 12 h 163"/>
                    <a:gd name="T22" fmla="*/ 105 w 154"/>
                    <a:gd name="T23" fmla="*/ 9 h 163"/>
                    <a:gd name="T24" fmla="*/ 80 w 154"/>
                    <a:gd name="T25" fmla="*/ 0 h 163"/>
                    <a:gd name="T26" fmla="*/ 76 w 154"/>
                    <a:gd name="T27" fmla="*/ 0 h 163"/>
                    <a:gd name="T28" fmla="*/ 49 w 154"/>
                    <a:gd name="T29" fmla="*/ 11 h 163"/>
                    <a:gd name="T30" fmla="*/ 46 w 154"/>
                    <a:gd name="T31" fmla="*/ 15 h 163"/>
                    <a:gd name="T32" fmla="*/ 45 w 154"/>
                    <a:gd name="T33" fmla="*/ 17 h 163"/>
                    <a:gd name="T34" fmla="*/ 37 w 154"/>
                    <a:gd name="T35" fmla="*/ 87 h 163"/>
                    <a:gd name="T36" fmla="*/ 55 w 154"/>
                    <a:gd name="T37" fmla="*/ 109 h 163"/>
                    <a:gd name="T38" fmla="*/ 60 w 154"/>
                    <a:gd name="T39" fmla="*/ 111 h 163"/>
                    <a:gd name="T40" fmla="*/ 56 w 154"/>
                    <a:gd name="T41" fmla="*/ 115 h 163"/>
                    <a:gd name="T42" fmla="*/ 40 w 154"/>
                    <a:gd name="T43" fmla="*/ 123 h 163"/>
                    <a:gd name="T44" fmla="*/ 3 w 154"/>
                    <a:gd name="T45" fmla="*/ 144 h 163"/>
                    <a:gd name="T46" fmla="*/ 0 w 154"/>
                    <a:gd name="T4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63">
                      <a:moveTo>
                        <a:pt x="0" y="163"/>
                      </a:moveTo>
                      <a:cubicBezTo>
                        <a:pt x="154" y="163"/>
                        <a:pt x="154" y="163"/>
                        <a:pt x="154" y="163"/>
                      </a:cubicBezTo>
                      <a:cubicBezTo>
                        <a:pt x="153" y="155"/>
                        <a:pt x="152" y="148"/>
                        <a:pt x="150" y="144"/>
                      </a:cubicBezTo>
                      <a:cubicBezTo>
                        <a:pt x="146" y="132"/>
                        <a:pt x="136" y="126"/>
                        <a:pt x="115" y="123"/>
                      </a:cubicBezTo>
                      <a:cubicBezTo>
                        <a:pt x="115" y="123"/>
                        <a:pt x="115" y="123"/>
                        <a:pt x="115" y="123"/>
                      </a:cubicBezTo>
                      <a:cubicBezTo>
                        <a:pt x="112" y="123"/>
                        <a:pt x="104" y="120"/>
                        <a:pt x="100" y="116"/>
                      </a:cubicBezTo>
                      <a:cubicBezTo>
                        <a:pt x="95" y="112"/>
                        <a:pt x="95" y="112"/>
                        <a:pt x="95" y="112"/>
                      </a:cubicBezTo>
                      <a:cubicBezTo>
                        <a:pt x="101" y="110"/>
                        <a:pt x="101" y="110"/>
                        <a:pt x="101" y="110"/>
                      </a:cubicBezTo>
                      <a:cubicBezTo>
                        <a:pt x="106" y="108"/>
                        <a:pt x="117" y="102"/>
                        <a:pt x="120" y="87"/>
                      </a:cubicBezTo>
                      <a:cubicBezTo>
                        <a:pt x="120" y="87"/>
                        <a:pt x="123" y="32"/>
                        <a:pt x="108" y="12"/>
                      </a:cubicBezTo>
                      <a:cubicBezTo>
                        <a:pt x="108" y="12"/>
                        <a:pt x="108" y="12"/>
                        <a:pt x="108" y="12"/>
                      </a:cubicBezTo>
                      <a:cubicBezTo>
                        <a:pt x="105" y="9"/>
                        <a:pt x="105" y="9"/>
                        <a:pt x="105" y="9"/>
                      </a:cubicBezTo>
                      <a:cubicBezTo>
                        <a:pt x="99" y="3"/>
                        <a:pt x="91" y="0"/>
                        <a:pt x="80" y="0"/>
                      </a:cubicBezTo>
                      <a:cubicBezTo>
                        <a:pt x="76" y="0"/>
                        <a:pt x="76" y="0"/>
                        <a:pt x="76" y="0"/>
                      </a:cubicBezTo>
                      <a:cubicBezTo>
                        <a:pt x="65" y="0"/>
                        <a:pt x="56" y="3"/>
                        <a:pt x="49" y="11"/>
                      </a:cubicBezTo>
                      <a:cubicBezTo>
                        <a:pt x="48" y="12"/>
                        <a:pt x="47" y="13"/>
                        <a:pt x="46" y="15"/>
                      </a:cubicBezTo>
                      <a:cubicBezTo>
                        <a:pt x="46" y="15"/>
                        <a:pt x="46" y="16"/>
                        <a:pt x="45" y="17"/>
                      </a:cubicBezTo>
                      <a:cubicBezTo>
                        <a:pt x="34" y="39"/>
                        <a:pt x="37" y="87"/>
                        <a:pt x="37" y="87"/>
                      </a:cubicBezTo>
                      <a:cubicBezTo>
                        <a:pt x="39" y="102"/>
                        <a:pt x="51" y="108"/>
                        <a:pt x="55" y="109"/>
                      </a:cubicBezTo>
                      <a:cubicBezTo>
                        <a:pt x="60" y="111"/>
                        <a:pt x="60" y="111"/>
                        <a:pt x="60" y="111"/>
                      </a:cubicBezTo>
                      <a:cubicBezTo>
                        <a:pt x="56" y="115"/>
                        <a:pt x="56" y="115"/>
                        <a:pt x="56" y="115"/>
                      </a:cubicBezTo>
                      <a:cubicBezTo>
                        <a:pt x="51" y="120"/>
                        <a:pt x="43" y="123"/>
                        <a:pt x="40" y="123"/>
                      </a:cubicBezTo>
                      <a:cubicBezTo>
                        <a:pt x="18" y="126"/>
                        <a:pt x="6" y="133"/>
                        <a:pt x="3" y="144"/>
                      </a:cubicBezTo>
                      <a:cubicBezTo>
                        <a:pt x="1" y="148"/>
                        <a:pt x="0" y="154"/>
                        <a:pt x="0"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cxnSp>
          <p:nvCxnSpPr>
            <p:cNvPr id="80" name="Straight Arrow Connector 79">
              <a:extLst>
                <a:ext uri="{FF2B5EF4-FFF2-40B4-BE49-F238E27FC236}">
                  <a16:creationId xmlns:a16="http://schemas.microsoft.com/office/drawing/2014/main" id="{693B8690-AAF0-491D-9A25-234379171E0F}"/>
                </a:ext>
              </a:extLst>
            </p:cNvPr>
            <p:cNvCxnSpPr>
              <a:cxnSpLocks/>
            </p:cNvCxnSpPr>
            <p:nvPr/>
          </p:nvCxnSpPr>
          <p:spPr>
            <a:xfrm>
              <a:off x="8933274" y="4754282"/>
              <a:ext cx="232587" cy="0"/>
            </a:xfrm>
            <a:prstGeom prst="straightConnector1">
              <a:avLst/>
            </a:prstGeom>
            <a:ln w="19050">
              <a:solidFill>
                <a:schemeClr val="tx1"/>
              </a:solidFill>
              <a:prstDash val="sysDash"/>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2236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a:xfrm>
            <a:off x="619200" y="1916762"/>
            <a:ext cx="6175191" cy="405191"/>
          </a:xfrm>
        </p:spPr>
        <p:txBody>
          <a:bodyPr lIns="0"/>
          <a:lstStyle/>
          <a:p>
            <a:pPr marL="180000" indent="-180000"/>
            <a:r>
              <a:rPr lang="en-GB" sz="1800" dirty="0"/>
              <a:t>FIRSTMAPPP met its primary endpoint of PFS at 12 months</a:t>
            </a:r>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sz="2700" dirty="0"/>
              <a:t>Firstmappp: results</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5"/>
          </p:nvPr>
        </p:nvSpPr>
        <p:spPr>
          <a:xfrm>
            <a:off x="623888" y="6254755"/>
            <a:ext cx="10795079" cy="365125"/>
          </a:xfrm>
        </p:spPr>
        <p:txBody>
          <a:bodyPr/>
          <a:lstStyle/>
          <a:p>
            <a:pPr>
              <a:spcBef>
                <a:spcPts val="0"/>
              </a:spcBef>
              <a:spcAft>
                <a:spcPts val="600"/>
              </a:spcAft>
            </a:pPr>
            <a:r>
              <a:rPr lang="en-GB" dirty="0"/>
              <a:t>AE, adverse events; CI, confidence interval; ITT, intent-to-treat; PBO, placebo; PFS, progression free survival; SUN, sunitinib</a:t>
            </a:r>
            <a:br>
              <a:rPr lang="en-GB" dirty="0"/>
            </a:br>
            <a:r>
              <a:rPr lang="en-GB" dirty="0"/>
              <a:t>Baudin E, et al. Abstract #567O_PR. ESMO 2021. Oral presentation</a:t>
            </a:r>
          </a:p>
        </p:txBody>
      </p:sp>
      <p:sp>
        <p:nvSpPr>
          <p:cNvPr id="11" name="TextBox 10">
            <a:extLst>
              <a:ext uri="{FF2B5EF4-FFF2-40B4-BE49-F238E27FC236}">
                <a16:creationId xmlns:a16="http://schemas.microsoft.com/office/drawing/2014/main" id="{41F0D9A0-45EE-4AB2-8D78-A97D072AC029}"/>
              </a:ext>
            </a:extLst>
          </p:cNvPr>
          <p:cNvSpPr txBox="1"/>
          <p:nvPr/>
        </p:nvSpPr>
        <p:spPr>
          <a:xfrm>
            <a:off x="623888" y="4091390"/>
            <a:ext cx="6666226" cy="1785104"/>
          </a:xfrm>
          <a:prstGeom prst="rect">
            <a:avLst/>
          </a:prstGeom>
          <a:noFill/>
        </p:spPr>
        <p:txBody>
          <a:bodyPr wrap="square" lIns="0">
            <a:spAutoFit/>
          </a:bodyPr>
          <a:lstStyle/>
          <a:p>
            <a:pPr marL="180000" indent="-180000">
              <a:spcAft>
                <a:spcPts val="1200"/>
              </a:spcAft>
              <a:buFont typeface="Arial" panose="020B0604020202020204" pitchFamily="34" charset="0"/>
              <a:buChar char="•"/>
            </a:pPr>
            <a:r>
              <a:rPr lang="en-GB" dirty="0">
                <a:solidFill>
                  <a:srgbClr val="5D8298"/>
                </a:solidFill>
                <a:latin typeface="+mj-lt"/>
              </a:rPr>
              <a:t>Drug withdrawal due to </a:t>
            </a:r>
            <a:r>
              <a:rPr lang="en-GB" dirty="0">
                <a:solidFill>
                  <a:schemeClr val="tx2"/>
                </a:solidFill>
                <a:latin typeface="+mj-lt"/>
              </a:rPr>
              <a:t>adverse events (AEs</a:t>
            </a:r>
            <a:r>
              <a:rPr lang="en-GB" dirty="0">
                <a:solidFill>
                  <a:srgbClr val="5D8298"/>
                </a:solidFill>
                <a:latin typeface="+mj-lt"/>
              </a:rPr>
              <a:t>): 14% SUN and 0% PBO</a:t>
            </a:r>
          </a:p>
          <a:p>
            <a:pPr marL="180000" indent="-180000">
              <a:spcAft>
                <a:spcPts val="1200"/>
              </a:spcAft>
              <a:buFont typeface="Arial" panose="020B0604020202020204" pitchFamily="34" charset="0"/>
              <a:buChar char="•"/>
            </a:pPr>
            <a:r>
              <a:rPr lang="en-GB" dirty="0">
                <a:solidFill>
                  <a:schemeClr val="tx2"/>
                </a:solidFill>
                <a:latin typeface="+mj-lt"/>
              </a:rPr>
              <a:t>Serious A</a:t>
            </a:r>
            <a:r>
              <a:rPr lang="en-GB" dirty="0">
                <a:solidFill>
                  <a:srgbClr val="5D8298"/>
                </a:solidFill>
                <a:latin typeface="+mj-lt"/>
              </a:rPr>
              <a:t>Es experienced by 54% SUN vs 49% PBO patients</a:t>
            </a:r>
          </a:p>
          <a:p>
            <a:pPr marL="180000" indent="-180000">
              <a:spcAft>
                <a:spcPts val="1200"/>
              </a:spcAft>
              <a:buFont typeface="Arial" panose="020B0604020202020204" pitchFamily="34" charset="0"/>
              <a:buChar char="•"/>
            </a:pPr>
            <a:r>
              <a:rPr lang="en-GB" dirty="0">
                <a:solidFill>
                  <a:srgbClr val="5D8298"/>
                </a:solidFill>
                <a:latin typeface="+mj-lt"/>
              </a:rPr>
              <a:t>Most frequent grade 3 or 4 AEs were asthenia/fatigue (18% SUN vs 3% PBO) and hypertension (10% SUN vs 6% PBO); 3 deaths in SUN arm and 1 death in placebo arm</a:t>
            </a:r>
          </a:p>
        </p:txBody>
      </p:sp>
      <p:sp>
        <p:nvSpPr>
          <p:cNvPr id="15" name="TextBox 14">
            <a:extLst>
              <a:ext uri="{FF2B5EF4-FFF2-40B4-BE49-F238E27FC236}">
                <a16:creationId xmlns:a16="http://schemas.microsoft.com/office/drawing/2014/main" id="{BC4DEEF4-BBEC-47A2-8337-4EC8B71A7144}"/>
              </a:ext>
            </a:extLst>
          </p:cNvPr>
          <p:cNvSpPr txBox="1"/>
          <p:nvPr/>
        </p:nvSpPr>
        <p:spPr>
          <a:xfrm>
            <a:off x="623888" y="1277471"/>
            <a:ext cx="5472112" cy="461665"/>
          </a:xfrm>
          <a:prstGeom prst="rect">
            <a:avLst/>
          </a:prstGeom>
          <a:noFill/>
        </p:spPr>
        <p:txBody>
          <a:bodyPr wrap="square" lIns="0" rtlCol="0">
            <a:spAutoFit/>
          </a:bodyPr>
          <a:lstStyle/>
          <a:p>
            <a:r>
              <a:rPr lang="en-GB" sz="2400" b="1" dirty="0">
                <a:solidFill>
                  <a:schemeClr val="accent1"/>
                </a:solidFill>
                <a:latin typeface="Calibri" panose="020F0502020204030204" pitchFamily="34" charset="0"/>
                <a:ea typeface="Aileron" charset="0"/>
                <a:cs typeface="Calibri" panose="020F0502020204030204" pitchFamily="34" charset="0"/>
              </a:rPr>
              <a:t>PRIMARY ENDPOINT: PFS AT 12 MONTHS</a:t>
            </a:r>
          </a:p>
        </p:txBody>
      </p:sp>
      <p:sp>
        <p:nvSpPr>
          <p:cNvPr id="16" name="TextBox 15">
            <a:extLst>
              <a:ext uri="{FF2B5EF4-FFF2-40B4-BE49-F238E27FC236}">
                <a16:creationId xmlns:a16="http://schemas.microsoft.com/office/drawing/2014/main" id="{1458EC4F-29B3-4C8D-9416-CB0C9AD5A8AE}"/>
              </a:ext>
            </a:extLst>
          </p:cNvPr>
          <p:cNvSpPr txBox="1"/>
          <p:nvPr/>
        </p:nvSpPr>
        <p:spPr>
          <a:xfrm>
            <a:off x="7515729" y="1271867"/>
            <a:ext cx="3769430" cy="461665"/>
          </a:xfrm>
          <a:prstGeom prst="rect">
            <a:avLst/>
          </a:prstGeom>
          <a:noFill/>
        </p:spPr>
        <p:txBody>
          <a:bodyPr wrap="none" rtlCol="0">
            <a:spAutoFit/>
          </a:bodyPr>
          <a:lstStyle/>
          <a:p>
            <a:r>
              <a:rPr lang="en-GB" sz="2400" b="1" dirty="0">
                <a:solidFill>
                  <a:schemeClr val="accent1"/>
                </a:solidFill>
                <a:latin typeface="Calibri" panose="020F0502020204030204" pitchFamily="34" charset="0"/>
                <a:ea typeface="Aileron" charset="0"/>
                <a:cs typeface="Calibri" panose="020F0502020204030204" pitchFamily="34" charset="0"/>
              </a:rPr>
              <a:t>MEDIAN PFS IN BOTH ARMS</a:t>
            </a:r>
          </a:p>
        </p:txBody>
      </p:sp>
      <p:sp>
        <p:nvSpPr>
          <p:cNvPr id="17" name="TextBox 16">
            <a:extLst>
              <a:ext uri="{FF2B5EF4-FFF2-40B4-BE49-F238E27FC236}">
                <a16:creationId xmlns:a16="http://schemas.microsoft.com/office/drawing/2014/main" id="{279A831E-2DDD-4A21-9593-D7F566838591}"/>
              </a:ext>
            </a:extLst>
          </p:cNvPr>
          <p:cNvSpPr txBox="1"/>
          <p:nvPr/>
        </p:nvSpPr>
        <p:spPr>
          <a:xfrm>
            <a:off x="623889" y="3731060"/>
            <a:ext cx="1163348" cy="461665"/>
          </a:xfrm>
          <a:prstGeom prst="rect">
            <a:avLst/>
          </a:prstGeom>
          <a:noFill/>
        </p:spPr>
        <p:txBody>
          <a:bodyPr wrap="square" lIns="0" rtlCol="0">
            <a:spAutoFit/>
          </a:bodyPr>
          <a:lstStyle/>
          <a:p>
            <a:r>
              <a:rPr lang="en-GB" sz="2400" b="1" dirty="0">
                <a:solidFill>
                  <a:schemeClr val="accent1"/>
                </a:solidFill>
                <a:latin typeface="Calibri" panose="020F0502020204030204" pitchFamily="34" charset="0"/>
                <a:ea typeface="Aileron" charset="0"/>
                <a:cs typeface="Calibri" panose="020F0502020204030204" pitchFamily="34" charset="0"/>
              </a:rPr>
              <a:t>SAFETY</a:t>
            </a:r>
          </a:p>
        </p:txBody>
      </p:sp>
      <p:graphicFrame>
        <p:nvGraphicFramePr>
          <p:cNvPr id="19" name="Table 8">
            <a:extLst>
              <a:ext uri="{FF2B5EF4-FFF2-40B4-BE49-F238E27FC236}">
                <a16:creationId xmlns:a16="http://schemas.microsoft.com/office/drawing/2014/main" id="{0BFF1BEF-67CA-4EFA-89B2-864089BF411C}"/>
              </a:ext>
            </a:extLst>
          </p:cNvPr>
          <p:cNvGraphicFramePr>
            <a:graphicFrameLocks/>
          </p:cNvGraphicFramePr>
          <p:nvPr>
            <p:extLst>
              <p:ext uri="{D42A27DB-BD31-4B8C-83A1-F6EECF244321}">
                <p14:modId xmlns:p14="http://schemas.microsoft.com/office/powerpoint/2010/main" val="3324900151"/>
              </p:ext>
            </p:extLst>
          </p:nvPr>
        </p:nvGraphicFramePr>
        <p:xfrm>
          <a:off x="623888" y="2648915"/>
          <a:ext cx="5472112" cy="853440"/>
        </p:xfrm>
        <a:graphic>
          <a:graphicData uri="http://schemas.openxmlformats.org/drawingml/2006/table">
            <a:tbl>
              <a:tblPr firstRow="1" bandRow="1">
                <a:tableStyleId>{5C22544A-7EE6-4342-B048-85BDC9FD1C3A}</a:tableStyleId>
              </a:tblPr>
              <a:tblGrid>
                <a:gridCol w="2453016">
                  <a:extLst>
                    <a:ext uri="{9D8B030D-6E8A-4147-A177-3AD203B41FA5}">
                      <a16:colId xmlns:a16="http://schemas.microsoft.com/office/drawing/2014/main" val="1547080485"/>
                    </a:ext>
                  </a:extLst>
                </a:gridCol>
                <a:gridCol w="1509548">
                  <a:extLst>
                    <a:ext uri="{9D8B030D-6E8A-4147-A177-3AD203B41FA5}">
                      <a16:colId xmlns:a16="http://schemas.microsoft.com/office/drawing/2014/main" val="409087320"/>
                    </a:ext>
                  </a:extLst>
                </a:gridCol>
                <a:gridCol w="1509548">
                  <a:extLst>
                    <a:ext uri="{9D8B030D-6E8A-4147-A177-3AD203B41FA5}">
                      <a16:colId xmlns:a16="http://schemas.microsoft.com/office/drawing/2014/main" val="3640148583"/>
                    </a:ext>
                  </a:extLst>
                </a:gridCol>
              </a:tblGrid>
              <a:tr h="247824">
                <a:tc>
                  <a:txBody>
                    <a:bodyPr/>
                    <a:lstStyle/>
                    <a:p>
                      <a:pPr algn="l"/>
                      <a:r>
                        <a:rPr lang="en-GB" sz="1400" dirty="0"/>
                        <a:t>Patients in the </a:t>
                      </a:r>
                      <a:r>
                        <a:rPr lang="en-GB" sz="1400" dirty="0">
                          <a:solidFill>
                            <a:schemeClr val="bg1"/>
                          </a:solidFill>
                        </a:rPr>
                        <a:t>sunitinib a</a:t>
                      </a:r>
                      <a:r>
                        <a:rPr lang="en-GB" sz="1400" dirty="0"/>
                        <a:t>rm</a:t>
                      </a:r>
                    </a:p>
                  </a:txBody>
                  <a:tcPr/>
                </a:tc>
                <a:tc>
                  <a:txBody>
                    <a:bodyPr/>
                    <a:lstStyle/>
                    <a:p>
                      <a:pPr algn="ctr"/>
                      <a:r>
                        <a:rPr lang="en-GB" sz="1400" dirty="0"/>
                        <a:t>N</a:t>
                      </a:r>
                    </a:p>
                  </a:txBody>
                  <a:tcPr/>
                </a:tc>
                <a:tc>
                  <a:txBody>
                    <a:bodyPr/>
                    <a:lstStyle/>
                    <a:p>
                      <a:pPr algn="ctr"/>
                      <a:r>
                        <a:rPr lang="en-GB" sz="1400" dirty="0"/>
                        <a:t>%</a:t>
                      </a:r>
                    </a:p>
                  </a:txBody>
                  <a:tcPr/>
                </a:tc>
                <a:extLst>
                  <a:ext uri="{0D108BD9-81ED-4DB2-BD59-A6C34878D82A}">
                    <a16:rowId xmlns:a16="http://schemas.microsoft.com/office/drawing/2014/main" val="2402358554"/>
                  </a:ext>
                </a:extLst>
              </a:tr>
              <a:tr h="247824">
                <a:tc>
                  <a:txBody>
                    <a:bodyPr/>
                    <a:lstStyle/>
                    <a:p>
                      <a:pPr algn="l"/>
                      <a:r>
                        <a:rPr lang="en-GB" sz="1200" b="1" dirty="0"/>
                        <a:t>No progression at 1 year</a:t>
                      </a:r>
                    </a:p>
                  </a:txBody>
                  <a:tcPr/>
                </a:tc>
                <a:tc>
                  <a:txBody>
                    <a:bodyPr/>
                    <a:lstStyle/>
                    <a:p>
                      <a:pPr algn="ctr"/>
                      <a:r>
                        <a:rPr lang="en-GB" sz="1200" b="1" dirty="0"/>
                        <a:t>14</a:t>
                      </a:r>
                    </a:p>
                  </a:txBody>
                  <a:tcPr/>
                </a:tc>
                <a:tc>
                  <a:txBody>
                    <a:bodyPr/>
                    <a:lstStyle/>
                    <a:p>
                      <a:pPr algn="ctr"/>
                      <a:r>
                        <a:rPr lang="en-GB" sz="1200" b="1" dirty="0"/>
                        <a:t>35.9</a:t>
                      </a:r>
                    </a:p>
                  </a:txBody>
                  <a:tcPr/>
                </a:tc>
                <a:extLst>
                  <a:ext uri="{0D108BD9-81ED-4DB2-BD59-A6C34878D82A}">
                    <a16:rowId xmlns:a16="http://schemas.microsoft.com/office/drawing/2014/main" val="3081172409"/>
                  </a:ext>
                </a:extLst>
              </a:tr>
              <a:tr h="247824">
                <a:tc>
                  <a:txBody>
                    <a:bodyPr/>
                    <a:lstStyle/>
                    <a:p>
                      <a:pPr algn="l"/>
                      <a:r>
                        <a:rPr lang="en-GB" sz="1200" dirty="0"/>
                        <a:t>Progression or death at 1 year</a:t>
                      </a:r>
                    </a:p>
                  </a:txBody>
                  <a:tcPr/>
                </a:tc>
                <a:tc>
                  <a:txBody>
                    <a:bodyPr/>
                    <a:lstStyle/>
                    <a:p>
                      <a:pPr algn="ctr"/>
                      <a:r>
                        <a:rPr lang="en-GB" sz="1200" dirty="0"/>
                        <a:t>25</a:t>
                      </a:r>
                    </a:p>
                  </a:txBody>
                  <a:tcPr/>
                </a:tc>
                <a:tc>
                  <a:txBody>
                    <a:bodyPr/>
                    <a:lstStyle/>
                    <a:p>
                      <a:pPr algn="ctr"/>
                      <a:r>
                        <a:rPr lang="en-GB" sz="1200" dirty="0"/>
                        <a:t>64.1</a:t>
                      </a:r>
                    </a:p>
                  </a:txBody>
                  <a:tcPr/>
                </a:tc>
                <a:extLst>
                  <a:ext uri="{0D108BD9-81ED-4DB2-BD59-A6C34878D82A}">
                    <a16:rowId xmlns:a16="http://schemas.microsoft.com/office/drawing/2014/main" val="4039970186"/>
                  </a:ext>
                </a:extLst>
              </a:tr>
            </a:tbl>
          </a:graphicData>
        </a:graphic>
      </p:graphicFrame>
      <p:sp>
        <p:nvSpPr>
          <p:cNvPr id="4" name="TextBox 3">
            <a:extLst>
              <a:ext uri="{FF2B5EF4-FFF2-40B4-BE49-F238E27FC236}">
                <a16:creationId xmlns:a16="http://schemas.microsoft.com/office/drawing/2014/main" id="{F12DFEC1-339D-4F13-894B-06C3D806FA6B}"/>
              </a:ext>
            </a:extLst>
          </p:cNvPr>
          <p:cNvSpPr txBox="1"/>
          <p:nvPr/>
        </p:nvSpPr>
        <p:spPr>
          <a:xfrm>
            <a:off x="558575" y="3449282"/>
            <a:ext cx="5945592" cy="261610"/>
          </a:xfrm>
          <a:prstGeom prst="rect">
            <a:avLst/>
          </a:prstGeom>
          <a:noFill/>
        </p:spPr>
        <p:txBody>
          <a:bodyPr wrap="square" rtlCol="0">
            <a:spAutoFit/>
          </a:bodyPr>
          <a:lstStyle/>
          <a:p>
            <a:r>
              <a:rPr lang="en-GB" sz="1100" dirty="0">
                <a:solidFill>
                  <a:schemeClr val="tx2"/>
                </a:solidFill>
                <a:ea typeface="Aileron" charset="0"/>
                <a:cs typeface="Aileron" charset="0"/>
              </a:rPr>
              <a:t>The </a:t>
            </a:r>
            <a:r>
              <a:rPr lang="en-GB" sz="1100" b="1" dirty="0">
                <a:solidFill>
                  <a:schemeClr val="tx2"/>
                </a:solidFill>
                <a:ea typeface="Aileron" charset="0"/>
                <a:cs typeface="Aileron" charset="0"/>
              </a:rPr>
              <a:t>placebo group </a:t>
            </a:r>
            <a:r>
              <a:rPr lang="en-GB" sz="1100" dirty="0">
                <a:solidFill>
                  <a:schemeClr val="tx2"/>
                </a:solidFill>
                <a:ea typeface="Aileron" charset="0"/>
                <a:cs typeface="Aileron" charset="0"/>
              </a:rPr>
              <a:t>served as an internal control: 12 month PFS (90% CI) was </a:t>
            </a:r>
            <a:r>
              <a:rPr lang="en-GB" sz="1100" b="1" dirty="0">
                <a:solidFill>
                  <a:schemeClr val="tx2"/>
                </a:solidFill>
                <a:ea typeface="Aileron" charset="0"/>
                <a:cs typeface="Aileron" charset="0"/>
              </a:rPr>
              <a:t>18.9% (10.7-31.4)</a:t>
            </a:r>
          </a:p>
        </p:txBody>
      </p:sp>
      <p:sp>
        <p:nvSpPr>
          <p:cNvPr id="20" name="TextBox 19">
            <a:extLst>
              <a:ext uri="{FF2B5EF4-FFF2-40B4-BE49-F238E27FC236}">
                <a16:creationId xmlns:a16="http://schemas.microsoft.com/office/drawing/2014/main" id="{78D02806-2622-4B59-8C7F-B8D409356B7F}"/>
              </a:ext>
            </a:extLst>
          </p:cNvPr>
          <p:cNvSpPr txBox="1"/>
          <p:nvPr/>
        </p:nvSpPr>
        <p:spPr>
          <a:xfrm>
            <a:off x="543000" y="2300482"/>
            <a:ext cx="6430105" cy="369332"/>
          </a:xfrm>
          <a:prstGeom prst="rect">
            <a:avLst/>
          </a:prstGeom>
          <a:noFill/>
        </p:spPr>
        <p:txBody>
          <a:bodyPr wrap="square" rtlCol="0">
            <a:spAutoFit/>
          </a:bodyPr>
          <a:lstStyle/>
          <a:p>
            <a:r>
              <a:rPr lang="en-GB" b="1" dirty="0">
                <a:solidFill>
                  <a:schemeClr val="accent1"/>
                </a:solidFill>
                <a:ea typeface="Aileron" charset="0"/>
                <a:cs typeface="Aileron" charset="0"/>
              </a:rPr>
              <a:t>PFS </a:t>
            </a:r>
            <a:r>
              <a:rPr lang="en-GB" b="1" cap="all" dirty="0">
                <a:solidFill>
                  <a:schemeClr val="accent1"/>
                </a:solidFill>
                <a:ea typeface="Aileron" charset="0"/>
                <a:cs typeface="Aileron" charset="0"/>
              </a:rPr>
              <a:t>at 12 months per central review </a:t>
            </a:r>
            <a:r>
              <a:rPr lang="en-GB" b="1" dirty="0">
                <a:solidFill>
                  <a:schemeClr val="accent1"/>
                </a:solidFill>
                <a:ea typeface="Aileron" charset="0"/>
                <a:cs typeface="Aileron" charset="0"/>
              </a:rPr>
              <a:t>(ITT)</a:t>
            </a:r>
          </a:p>
        </p:txBody>
      </p:sp>
      <p:grpSp>
        <p:nvGrpSpPr>
          <p:cNvPr id="121" name="Group 120">
            <a:extLst>
              <a:ext uri="{FF2B5EF4-FFF2-40B4-BE49-F238E27FC236}">
                <a16:creationId xmlns:a16="http://schemas.microsoft.com/office/drawing/2014/main" id="{60ECB3B8-0B1F-44BF-9CA7-6A559810F557}"/>
              </a:ext>
            </a:extLst>
          </p:cNvPr>
          <p:cNvGrpSpPr/>
          <p:nvPr/>
        </p:nvGrpSpPr>
        <p:grpSpPr>
          <a:xfrm>
            <a:off x="6933758" y="1971500"/>
            <a:ext cx="4951105" cy="3189481"/>
            <a:chOff x="6656665" y="1971500"/>
            <a:chExt cx="4951105" cy="3189481"/>
          </a:xfrm>
        </p:grpSpPr>
        <p:sp>
          <p:nvSpPr>
            <p:cNvPr id="22" name="TextBox 21">
              <a:extLst>
                <a:ext uri="{FF2B5EF4-FFF2-40B4-BE49-F238E27FC236}">
                  <a16:creationId xmlns:a16="http://schemas.microsoft.com/office/drawing/2014/main" id="{C1C62DB2-4088-49E5-BD72-28D767964F95}"/>
                </a:ext>
              </a:extLst>
            </p:cNvPr>
            <p:cNvSpPr txBox="1"/>
            <p:nvPr/>
          </p:nvSpPr>
          <p:spPr>
            <a:xfrm>
              <a:off x="6656665" y="4503554"/>
              <a:ext cx="1205905" cy="261610"/>
            </a:xfrm>
            <a:prstGeom prst="rect">
              <a:avLst/>
            </a:prstGeom>
            <a:noFill/>
          </p:spPr>
          <p:txBody>
            <a:bodyPr wrap="square" rtlCol="0">
              <a:spAutoFit/>
            </a:bodyPr>
            <a:lstStyle/>
            <a:p>
              <a:pPr algn="r"/>
              <a:r>
                <a:rPr lang="en-GB" sz="1100" dirty="0">
                  <a:solidFill>
                    <a:schemeClr val="tx2"/>
                  </a:solidFill>
                  <a:ea typeface="Aileron" charset="0"/>
                  <a:cs typeface="Aileron" charset="0"/>
                </a:rPr>
                <a:t>Number at risk</a:t>
              </a:r>
            </a:p>
          </p:txBody>
        </p:sp>
        <p:sp>
          <p:nvSpPr>
            <p:cNvPr id="87" name="TextBox 86">
              <a:extLst>
                <a:ext uri="{FF2B5EF4-FFF2-40B4-BE49-F238E27FC236}">
                  <a16:creationId xmlns:a16="http://schemas.microsoft.com/office/drawing/2014/main" id="{9EC603B7-60A4-4943-9D0A-DA4EDB3FCF88}"/>
                </a:ext>
              </a:extLst>
            </p:cNvPr>
            <p:cNvSpPr txBox="1"/>
            <p:nvPr/>
          </p:nvSpPr>
          <p:spPr>
            <a:xfrm>
              <a:off x="6656665" y="4698435"/>
              <a:ext cx="1205905" cy="261610"/>
            </a:xfrm>
            <a:prstGeom prst="rect">
              <a:avLst/>
            </a:prstGeom>
            <a:noFill/>
          </p:spPr>
          <p:txBody>
            <a:bodyPr wrap="square" rtlCol="0">
              <a:spAutoFit/>
            </a:bodyPr>
            <a:lstStyle/>
            <a:p>
              <a:pPr algn="r"/>
              <a:r>
                <a:rPr lang="en-GB" sz="1100" dirty="0">
                  <a:solidFill>
                    <a:schemeClr val="bg1">
                      <a:lumMod val="50000"/>
                    </a:schemeClr>
                  </a:solidFill>
                  <a:ea typeface="Aileron" charset="0"/>
                  <a:cs typeface="Aileron" charset="0"/>
                </a:rPr>
                <a:t>placebo</a:t>
              </a:r>
            </a:p>
          </p:txBody>
        </p:sp>
        <p:sp>
          <p:nvSpPr>
            <p:cNvPr id="88" name="TextBox 87">
              <a:extLst>
                <a:ext uri="{FF2B5EF4-FFF2-40B4-BE49-F238E27FC236}">
                  <a16:creationId xmlns:a16="http://schemas.microsoft.com/office/drawing/2014/main" id="{D0C3A5B0-1E2B-4292-A477-29249EC66169}"/>
                </a:ext>
              </a:extLst>
            </p:cNvPr>
            <p:cNvSpPr txBox="1"/>
            <p:nvPr/>
          </p:nvSpPr>
          <p:spPr>
            <a:xfrm>
              <a:off x="6656665" y="4893316"/>
              <a:ext cx="1205905" cy="261610"/>
            </a:xfrm>
            <a:prstGeom prst="rect">
              <a:avLst/>
            </a:prstGeom>
            <a:noFill/>
          </p:spPr>
          <p:txBody>
            <a:bodyPr wrap="square" rtlCol="0">
              <a:spAutoFit/>
            </a:bodyPr>
            <a:lstStyle/>
            <a:p>
              <a:pPr algn="r"/>
              <a:r>
                <a:rPr lang="en-GB" sz="1100" dirty="0">
                  <a:solidFill>
                    <a:schemeClr val="accent1"/>
                  </a:solidFill>
                  <a:ea typeface="Aileron" charset="0"/>
                  <a:cs typeface="Aileron" charset="0"/>
                </a:rPr>
                <a:t>sunitinib</a:t>
              </a:r>
            </a:p>
          </p:txBody>
        </p:sp>
        <p:grpSp>
          <p:nvGrpSpPr>
            <p:cNvPr id="89" name="Group 88">
              <a:extLst>
                <a:ext uri="{FF2B5EF4-FFF2-40B4-BE49-F238E27FC236}">
                  <a16:creationId xmlns:a16="http://schemas.microsoft.com/office/drawing/2014/main" id="{7F5C9C60-D580-49D7-9A31-E03EA6D777F5}"/>
                </a:ext>
              </a:extLst>
            </p:cNvPr>
            <p:cNvGrpSpPr/>
            <p:nvPr/>
          </p:nvGrpSpPr>
          <p:grpSpPr>
            <a:xfrm>
              <a:off x="7717578" y="4701378"/>
              <a:ext cx="3708018" cy="261610"/>
              <a:chOff x="8224709" y="4510747"/>
              <a:chExt cx="3708018" cy="261610"/>
            </a:xfrm>
          </p:grpSpPr>
          <p:sp>
            <p:nvSpPr>
              <p:cNvPr id="90" name="TextBox 89">
                <a:extLst>
                  <a:ext uri="{FF2B5EF4-FFF2-40B4-BE49-F238E27FC236}">
                    <a16:creationId xmlns:a16="http://schemas.microsoft.com/office/drawing/2014/main" id="{5DA434FF-2636-4CE1-8BCC-BE290765BC17}"/>
                  </a:ext>
                </a:extLst>
              </p:cNvPr>
              <p:cNvSpPr txBox="1"/>
              <p:nvPr/>
            </p:nvSpPr>
            <p:spPr>
              <a:xfrm>
                <a:off x="8224709" y="4510747"/>
                <a:ext cx="360040" cy="261610"/>
              </a:xfrm>
              <a:prstGeom prst="rect">
                <a:avLst/>
              </a:prstGeom>
              <a:noFill/>
            </p:spPr>
            <p:txBody>
              <a:bodyPr wrap="square" rtlCol="0">
                <a:spAutoFit/>
              </a:bodyPr>
              <a:lstStyle/>
              <a:p>
                <a:pPr algn="ctr"/>
                <a:r>
                  <a:rPr lang="en-GB" sz="1100" dirty="0">
                    <a:solidFill>
                      <a:schemeClr val="bg1">
                        <a:lumMod val="50000"/>
                      </a:schemeClr>
                    </a:solidFill>
                    <a:ea typeface="Aileron" charset="0"/>
                    <a:cs typeface="Aileron" charset="0"/>
                  </a:rPr>
                  <a:t>39</a:t>
                </a:r>
              </a:p>
            </p:txBody>
          </p:sp>
          <p:sp>
            <p:nvSpPr>
              <p:cNvPr id="91" name="TextBox 90">
                <a:extLst>
                  <a:ext uri="{FF2B5EF4-FFF2-40B4-BE49-F238E27FC236}">
                    <a16:creationId xmlns:a16="http://schemas.microsoft.com/office/drawing/2014/main" id="{C1E0A963-FF9C-4584-B0C3-E3C543254C9B}"/>
                  </a:ext>
                </a:extLst>
              </p:cNvPr>
              <p:cNvSpPr txBox="1"/>
              <p:nvPr/>
            </p:nvSpPr>
            <p:spPr>
              <a:xfrm>
                <a:off x="9060542" y="4510747"/>
                <a:ext cx="360040" cy="261610"/>
              </a:xfrm>
              <a:prstGeom prst="rect">
                <a:avLst/>
              </a:prstGeom>
              <a:noFill/>
            </p:spPr>
            <p:txBody>
              <a:bodyPr wrap="square" rtlCol="0">
                <a:spAutoFit/>
              </a:bodyPr>
              <a:lstStyle/>
              <a:p>
                <a:pPr algn="ctr"/>
                <a:r>
                  <a:rPr lang="en-GB" sz="1100" dirty="0">
                    <a:solidFill>
                      <a:schemeClr val="bg1">
                        <a:lumMod val="50000"/>
                      </a:schemeClr>
                    </a:solidFill>
                    <a:ea typeface="Aileron" charset="0"/>
                    <a:cs typeface="Aileron" charset="0"/>
                  </a:rPr>
                  <a:t>14</a:t>
                </a:r>
              </a:p>
            </p:txBody>
          </p:sp>
          <p:sp>
            <p:nvSpPr>
              <p:cNvPr id="92" name="TextBox 91">
                <a:extLst>
                  <a:ext uri="{FF2B5EF4-FFF2-40B4-BE49-F238E27FC236}">
                    <a16:creationId xmlns:a16="http://schemas.microsoft.com/office/drawing/2014/main" id="{6FB32DA2-DC1E-4A44-88C0-EF093EFEC2CA}"/>
                  </a:ext>
                </a:extLst>
              </p:cNvPr>
              <p:cNvSpPr txBox="1"/>
              <p:nvPr/>
            </p:nvSpPr>
            <p:spPr>
              <a:xfrm>
                <a:off x="9893989" y="4510747"/>
                <a:ext cx="360040" cy="261610"/>
              </a:xfrm>
              <a:prstGeom prst="rect">
                <a:avLst/>
              </a:prstGeom>
              <a:noFill/>
            </p:spPr>
            <p:txBody>
              <a:bodyPr wrap="square" rtlCol="0">
                <a:spAutoFit/>
              </a:bodyPr>
              <a:lstStyle/>
              <a:p>
                <a:pPr algn="ctr"/>
                <a:r>
                  <a:rPr lang="en-GB" sz="1100" dirty="0">
                    <a:solidFill>
                      <a:schemeClr val="bg1">
                        <a:lumMod val="50000"/>
                      </a:schemeClr>
                    </a:solidFill>
                    <a:ea typeface="Aileron" charset="0"/>
                    <a:cs typeface="Aileron" charset="0"/>
                  </a:rPr>
                  <a:t>7</a:t>
                </a:r>
              </a:p>
            </p:txBody>
          </p:sp>
          <p:sp>
            <p:nvSpPr>
              <p:cNvPr id="93" name="TextBox 92">
                <a:extLst>
                  <a:ext uri="{FF2B5EF4-FFF2-40B4-BE49-F238E27FC236}">
                    <a16:creationId xmlns:a16="http://schemas.microsoft.com/office/drawing/2014/main" id="{4917DB42-1D0D-418C-8162-E4E782BA319B}"/>
                  </a:ext>
                </a:extLst>
              </p:cNvPr>
              <p:cNvSpPr txBox="1"/>
              <p:nvPr/>
            </p:nvSpPr>
            <p:spPr>
              <a:xfrm>
                <a:off x="11572687" y="4510747"/>
                <a:ext cx="360040" cy="261610"/>
              </a:xfrm>
              <a:prstGeom prst="rect">
                <a:avLst/>
              </a:prstGeom>
              <a:noFill/>
            </p:spPr>
            <p:txBody>
              <a:bodyPr wrap="square" rtlCol="0">
                <a:spAutoFit/>
              </a:bodyPr>
              <a:lstStyle/>
              <a:p>
                <a:pPr algn="ctr"/>
                <a:r>
                  <a:rPr lang="en-GB" sz="1100" dirty="0">
                    <a:solidFill>
                      <a:schemeClr val="bg1">
                        <a:lumMod val="50000"/>
                      </a:schemeClr>
                    </a:solidFill>
                    <a:ea typeface="Aileron" charset="0"/>
                    <a:cs typeface="Aileron" charset="0"/>
                  </a:rPr>
                  <a:t>2</a:t>
                </a:r>
              </a:p>
            </p:txBody>
          </p:sp>
          <p:sp>
            <p:nvSpPr>
              <p:cNvPr id="94" name="TextBox 93">
                <a:extLst>
                  <a:ext uri="{FF2B5EF4-FFF2-40B4-BE49-F238E27FC236}">
                    <a16:creationId xmlns:a16="http://schemas.microsoft.com/office/drawing/2014/main" id="{01455F7E-EE0E-4D45-8631-78A46EDEE668}"/>
                  </a:ext>
                </a:extLst>
              </p:cNvPr>
              <p:cNvSpPr txBox="1"/>
              <p:nvPr/>
            </p:nvSpPr>
            <p:spPr>
              <a:xfrm>
                <a:off x="10728847" y="4510747"/>
                <a:ext cx="360040" cy="261610"/>
              </a:xfrm>
              <a:prstGeom prst="rect">
                <a:avLst/>
              </a:prstGeom>
              <a:noFill/>
            </p:spPr>
            <p:txBody>
              <a:bodyPr wrap="square" rtlCol="0">
                <a:spAutoFit/>
              </a:bodyPr>
              <a:lstStyle/>
              <a:p>
                <a:pPr algn="ctr"/>
                <a:r>
                  <a:rPr lang="en-GB" sz="1100" dirty="0">
                    <a:solidFill>
                      <a:schemeClr val="bg1">
                        <a:lumMod val="50000"/>
                      </a:schemeClr>
                    </a:solidFill>
                    <a:ea typeface="Aileron" charset="0"/>
                    <a:cs typeface="Aileron" charset="0"/>
                  </a:rPr>
                  <a:t>5</a:t>
                </a:r>
              </a:p>
            </p:txBody>
          </p:sp>
        </p:grpSp>
        <p:grpSp>
          <p:nvGrpSpPr>
            <p:cNvPr id="95" name="Group 94">
              <a:extLst>
                <a:ext uri="{FF2B5EF4-FFF2-40B4-BE49-F238E27FC236}">
                  <a16:creationId xmlns:a16="http://schemas.microsoft.com/office/drawing/2014/main" id="{338B544F-4D48-4114-8221-45598EA6AB8E}"/>
                </a:ext>
              </a:extLst>
            </p:cNvPr>
            <p:cNvGrpSpPr/>
            <p:nvPr/>
          </p:nvGrpSpPr>
          <p:grpSpPr>
            <a:xfrm>
              <a:off x="7710950" y="4899371"/>
              <a:ext cx="3708018" cy="261610"/>
              <a:chOff x="8224709" y="4510747"/>
              <a:chExt cx="3708018" cy="261610"/>
            </a:xfrm>
          </p:grpSpPr>
          <p:sp>
            <p:nvSpPr>
              <p:cNvPr id="96" name="TextBox 95">
                <a:extLst>
                  <a:ext uri="{FF2B5EF4-FFF2-40B4-BE49-F238E27FC236}">
                    <a16:creationId xmlns:a16="http://schemas.microsoft.com/office/drawing/2014/main" id="{C811915A-A978-40DF-9F62-5BBC0EF61D9E}"/>
                  </a:ext>
                </a:extLst>
              </p:cNvPr>
              <p:cNvSpPr txBox="1"/>
              <p:nvPr/>
            </p:nvSpPr>
            <p:spPr>
              <a:xfrm>
                <a:off x="8224709" y="4510747"/>
                <a:ext cx="36004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39</a:t>
                </a:r>
              </a:p>
            </p:txBody>
          </p:sp>
          <p:sp>
            <p:nvSpPr>
              <p:cNvPr id="97" name="TextBox 96">
                <a:extLst>
                  <a:ext uri="{FF2B5EF4-FFF2-40B4-BE49-F238E27FC236}">
                    <a16:creationId xmlns:a16="http://schemas.microsoft.com/office/drawing/2014/main" id="{F9865BFE-40FA-4A5F-A3FB-477720E4474E}"/>
                  </a:ext>
                </a:extLst>
              </p:cNvPr>
              <p:cNvSpPr txBox="1"/>
              <p:nvPr/>
            </p:nvSpPr>
            <p:spPr>
              <a:xfrm>
                <a:off x="9060542" y="4510747"/>
                <a:ext cx="36004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26</a:t>
                </a:r>
              </a:p>
            </p:txBody>
          </p:sp>
          <p:sp>
            <p:nvSpPr>
              <p:cNvPr id="98" name="TextBox 97">
                <a:extLst>
                  <a:ext uri="{FF2B5EF4-FFF2-40B4-BE49-F238E27FC236}">
                    <a16:creationId xmlns:a16="http://schemas.microsoft.com/office/drawing/2014/main" id="{CD509588-FFB4-4F83-91CC-E75CAF0532E9}"/>
                  </a:ext>
                </a:extLst>
              </p:cNvPr>
              <p:cNvSpPr txBox="1"/>
              <p:nvPr/>
            </p:nvSpPr>
            <p:spPr>
              <a:xfrm>
                <a:off x="9893989" y="4510747"/>
                <a:ext cx="36004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14</a:t>
                </a:r>
              </a:p>
            </p:txBody>
          </p:sp>
          <p:sp>
            <p:nvSpPr>
              <p:cNvPr id="99" name="TextBox 98">
                <a:extLst>
                  <a:ext uri="{FF2B5EF4-FFF2-40B4-BE49-F238E27FC236}">
                    <a16:creationId xmlns:a16="http://schemas.microsoft.com/office/drawing/2014/main" id="{0AE43531-F277-4019-98AC-E97545766921}"/>
                  </a:ext>
                </a:extLst>
              </p:cNvPr>
              <p:cNvSpPr txBox="1"/>
              <p:nvPr/>
            </p:nvSpPr>
            <p:spPr>
              <a:xfrm>
                <a:off x="11572687" y="4510747"/>
                <a:ext cx="36004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5</a:t>
                </a:r>
              </a:p>
            </p:txBody>
          </p:sp>
          <p:sp>
            <p:nvSpPr>
              <p:cNvPr id="100" name="TextBox 99">
                <a:extLst>
                  <a:ext uri="{FF2B5EF4-FFF2-40B4-BE49-F238E27FC236}">
                    <a16:creationId xmlns:a16="http://schemas.microsoft.com/office/drawing/2014/main" id="{7F9EFD7B-E17B-4255-9879-3E72E797E413}"/>
                  </a:ext>
                </a:extLst>
              </p:cNvPr>
              <p:cNvSpPr txBox="1"/>
              <p:nvPr/>
            </p:nvSpPr>
            <p:spPr>
              <a:xfrm>
                <a:off x="10728847" y="4510747"/>
                <a:ext cx="36004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10</a:t>
                </a:r>
              </a:p>
            </p:txBody>
          </p:sp>
        </p:grpSp>
        <p:grpSp>
          <p:nvGrpSpPr>
            <p:cNvPr id="120" name="Group 119">
              <a:extLst>
                <a:ext uri="{FF2B5EF4-FFF2-40B4-BE49-F238E27FC236}">
                  <a16:creationId xmlns:a16="http://schemas.microsoft.com/office/drawing/2014/main" id="{F228DDFC-4947-441E-B95C-73676B34A1D7}"/>
                </a:ext>
              </a:extLst>
            </p:cNvPr>
            <p:cNvGrpSpPr/>
            <p:nvPr/>
          </p:nvGrpSpPr>
          <p:grpSpPr>
            <a:xfrm>
              <a:off x="7170570" y="1971500"/>
              <a:ext cx="4437200" cy="2615578"/>
              <a:chOff x="7170570" y="1971500"/>
              <a:chExt cx="4437200" cy="2615578"/>
            </a:xfrm>
          </p:grpSpPr>
          <p:grpSp>
            <p:nvGrpSpPr>
              <p:cNvPr id="24" name="Group 23">
                <a:extLst>
                  <a:ext uri="{FF2B5EF4-FFF2-40B4-BE49-F238E27FC236}">
                    <a16:creationId xmlns:a16="http://schemas.microsoft.com/office/drawing/2014/main" id="{C81815B5-8497-41A8-AD01-1D614A4D3B49}"/>
                  </a:ext>
                </a:extLst>
              </p:cNvPr>
              <p:cNvGrpSpPr/>
              <p:nvPr/>
            </p:nvGrpSpPr>
            <p:grpSpPr>
              <a:xfrm>
                <a:off x="7724206" y="4182559"/>
                <a:ext cx="3708018" cy="261610"/>
                <a:chOff x="8224709" y="4510747"/>
                <a:chExt cx="3708018" cy="261610"/>
              </a:xfrm>
            </p:grpSpPr>
            <p:sp>
              <p:nvSpPr>
                <p:cNvPr id="76" name="TextBox 75">
                  <a:extLst>
                    <a:ext uri="{FF2B5EF4-FFF2-40B4-BE49-F238E27FC236}">
                      <a16:creationId xmlns:a16="http://schemas.microsoft.com/office/drawing/2014/main" id="{429285F7-9178-4D53-A35D-18478B4FD353}"/>
                    </a:ext>
                  </a:extLst>
                </p:cNvPr>
                <p:cNvSpPr txBox="1"/>
                <p:nvPr/>
              </p:nvSpPr>
              <p:spPr>
                <a:xfrm>
                  <a:off x="8224709" y="4510747"/>
                  <a:ext cx="360040"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0</a:t>
                  </a:r>
                </a:p>
              </p:txBody>
            </p:sp>
            <p:sp>
              <p:nvSpPr>
                <p:cNvPr id="78" name="TextBox 77">
                  <a:extLst>
                    <a:ext uri="{FF2B5EF4-FFF2-40B4-BE49-F238E27FC236}">
                      <a16:creationId xmlns:a16="http://schemas.microsoft.com/office/drawing/2014/main" id="{F1DB803A-4270-441C-9724-663D7663215E}"/>
                    </a:ext>
                  </a:extLst>
                </p:cNvPr>
                <p:cNvSpPr txBox="1"/>
                <p:nvPr/>
              </p:nvSpPr>
              <p:spPr>
                <a:xfrm>
                  <a:off x="9060542" y="4510747"/>
                  <a:ext cx="360040"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6</a:t>
                  </a:r>
                </a:p>
              </p:txBody>
            </p:sp>
            <p:sp>
              <p:nvSpPr>
                <p:cNvPr id="80" name="TextBox 79">
                  <a:extLst>
                    <a:ext uri="{FF2B5EF4-FFF2-40B4-BE49-F238E27FC236}">
                      <a16:creationId xmlns:a16="http://schemas.microsoft.com/office/drawing/2014/main" id="{83F15997-3C9D-4A36-879E-30196F49FA31}"/>
                    </a:ext>
                  </a:extLst>
                </p:cNvPr>
                <p:cNvSpPr txBox="1"/>
                <p:nvPr/>
              </p:nvSpPr>
              <p:spPr>
                <a:xfrm>
                  <a:off x="9893989" y="4510747"/>
                  <a:ext cx="360040"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12</a:t>
                  </a:r>
                </a:p>
              </p:txBody>
            </p:sp>
            <p:sp>
              <p:nvSpPr>
                <p:cNvPr id="81" name="TextBox 80">
                  <a:extLst>
                    <a:ext uri="{FF2B5EF4-FFF2-40B4-BE49-F238E27FC236}">
                      <a16:creationId xmlns:a16="http://schemas.microsoft.com/office/drawing/2014/main" id="{7B1CC491-51E6-4E4B-8821-FA891E31CEA8}"/>
                    </a:ext>
                  </a:extLst>
                </p:cNvPr>
                <p:cNvSpPr txBox="1"/>
                <p:nvPr/>
              </p:nvSpPr>
              <p:spPr>
                <a:xfrm>
                  <a:off x="11572687" y="4510747"/>
                  <a:ext cx="360040"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24</a:t>
                  </a:r>
                </a:p>
              </p:txBody>
            </p:sp>
            <p:sp>
              <p:nvSpPr>
                <p:cNvPr id="82" name="TextBox 81">
                  <a:extLst>
                    <a:ext uri="{FF2B5EF4-FFF2-40B4-BE49-F238E27FC236}">
                      <a16:creationId xmlns:a16="http://schemas.microsoft.com/office/drawing/2014/main" id="{592EFFC2-2DA0-418D-9ACC-FC3A1DE879C8}"/>
                    </a:ext>
                  </a:extLst>
                </p:cNvPr>
                <p:cNvSpPr txBox="1"/>
                <p:nvPr/>
              </p:nvSpPr>
              <p:spPr>
                <a:xfrm>
                  <a:off x="10728847" y="4510747"/>
                  <a:ext cx="360040"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18</a:t>
                  </a:r>
                </a:p>
              </p:txBody>
            </p:sp>
          </p:grpSp>
          <p:sp>
            <p:nvSpPr>
              <p:cNvPr id="26" name="TextBox 25">
                <a:extLst>
                  <a:ext uri="{FF2B5EF4-FFF2-40B4-BE49-F238E27FC236}">
                    <a16:creationId xmlns:a16="http://schemas.microsoft.com/office/drawing/2014/main" id="{10E0E6DB-41B8-4DF9-B1F1-7F4AFA40E294}"/>
                  </a:ext>
                </a:extLst>
              </p:cNvPr>
              <p:cNvSpPr txBox="1"/>
              <p:nvPr/>
            </p:nvSpPr>
            <p:spPr>
              <a:xfrm>
                <a:off x="7805298" y="4310079"/>
                <a:ext cx="3451788" cy="276999"/>
              </a:xfrm>
              <a:prstGeom prst="rect">
                <a:avLst/>
              </a:prstGeom>
              <a:noFill/>
            </p:spPr>
            <p:txBody>
              <a:bodyPr wrap="square" rtlCol="0">
                <a:spAutoFit/>
              </a:bodyPr>
              <a:lstStyle/>
              <a:p>
                <a:pPr algn="ctr"/>
                <a:r>
                  <a:rPr lang="en-GB" sz="1100" dirty="0">
                    <a:solidFill>
                      <a:schemeClr val="tx2"/>
                    </a:solidFill>
                    <a:ea typeface="Aileron" charset="0"/>
                    <a:cs typeface="Aileron" charset="0"/>
                  </a:rPr>
                  <a:t>Months</a:t>
                </a:r>
                <a:r>
                  <a:rPr lang="en-GB" sz="1200" dirty="0">
                    <a:solidFill>
                      <a:schemeClr val="tx2"/>
                    </a:solidFill>
                    <a:ea typeface="Aileron" charset="0"/>
                    <a:cs typeface="Aileron" charset="0"/>
                  </a:rPr>
                  <a:t> since treatment initiation</a:t>
                </a:r>
              </a:p>
            </p:txBody>
          </p:sp>
          <p:sp>
            <p:nvSpPr>
              <p:cNvPr id="28" name="TextBox 27">
                <a:extLst>
                  <a:ext uri="{FF2B5EF4-FFF2-40B4-BE49-F238E27FC236}">
                    <a16:creationId xmlns:a16="http://schemas.microsoft.com/office/drawing/2014/main" id="{09516A89-E54F-4D97-9681-032264431BB3}"/>
                  </a:ext>
                </a:extLst>
              </p:cNvPr>
              <p:cNvSpPr txBox="1"/>
              <p:nvPr/>
            </p:nvSpPr>
            <p:spPr>
              <a:xfrm rot="16200000">
                <a:off x="6383457" y="3127945"/>
                <a:ext cx="1835835" cy="261610"/>
              </a:xfrm>
              <a:prstGeom prst="rect">
                <a:avLst/>
              </a:prstGeom>
              <a:noFill/>
            </p:spPr>
            <p:txBody>
              <a:bodyPr wrap="square" lIns="0" rIns="0" rtlCol="0">
                <a:spAutoFit/>
              </a:bodyPr>
              <a:lstStyle/>
              <a:p>
                <a:pPr algn="ctr"/>
                <a:r>
                  <a:rPr lang="en-GB" sz="1100" dirty="0">
                    <a:solidFill>
                      <a:schemeClr val="tx2"/>
                    </a:solidFill>
                    <a:ea typeface="Aileron" charset="0"/>
                    <a:cs typeface="Aileron" charset="0"/>
                  </a:rPr>
                  <a:t>Progression free survival</a:t>
                </a:r>
              </a:p>
            </p:txBody>
          </p:sp>
          <p:sp>
            <p:nvSpPr>
              <p:cNvPr id="30" name="TextBox 29">
                <a:extLst>
                  <a:ext uri="{FF2B5EF4-FFF2-40B4-BE49-F238E27FC236}">
                    <a16:creationId xmlns:a16="http://schemas.microsoft.com/office/drawing/2014/main" id="{3B24754B-D99A-490D-9AF0-6480439BA714}"/>
                  </a:ext>
                </a:extLst>
              </p:cNvPr>
              <p:cNvSpPr txBox="1"/>
              <p:nvPr/>
            </p:nvSpPr>
            <p:spPr>
              <a:xfrm>
                <a:off x="8384751" y="1971500"/>
                <a:ext cx="3223019" cy="738664"/>
              </a:xfrm>
              <a:prstGeom prst="rect">
                <a:avLst/>
              </a:prstGeom>
              <a:noFill/>
            </p:spPr>
            <p:txBody>
              <a:bodyPr wrap="square" rtlCol="0">
                <a:spAutoFit/>
              </a:bodyPr>
              <a:lstStyle/>
              <a:p>
                <a:r>
                  <a:rPr lang="en-GB" sz="1400" b="1" dirty="0">
                    <a:solidFill>
                      <a:schemeClr val="accent1"/>
                    </a:solidFill>
                    <a:ea typeface="Aileron" charset="0"/>
                    <a:cs typeface="Aileron" charset="0"/>
                  </a:rPr>
                  <a:t>Median PFS </a:t>
                </a:r>
                <a:r>
                  <a:rPr lang="en-GB" sz="1400" dirty="0">
                    <a:solidFill>
                      <a:schemeClr val="tx2"/>
                    </a:solidFill>
                    <a:ea typeface="Aileron" charset="0"/>
                    <a:cs typeface="Aileron" charset="0"/>
                  </a:rPr>
                  <a:t>is</a:t>
                </a:r>
              </a:p>
              <a:p>
                <a:pPr marL="144000" indent="-144000">
                  <a:buClr>
                    <a:schemeClr val="tx2"/>
                  </a:buClr>
                  <a:buFont typeface="Arial" panose="020B0604020202020204" pitchFamily="34" charset="0"/>
                  <a:buChar char="•"/>
                </a:pPr>
                <a:r>
                  <a:rPr lang="en-GB" sz="1400" b="1" dirty="0">
                    <a:solidFill>
                      <a:schemeClr val="tx2"/>
                    </a:solidFill>
                    <a:ea typeface="Aileron" charset="0"/>
                    <a:cs typeface="Aileron" charset="0"/>
                  </a:rPr>
                  <a:t>SUN: </a:t>
                </a:r>
                <a:r>
                  <a:rPr lang="en-GB" sz="1400" dirty="0">
                    <a:solidFill>
                      <a:schemeClr val="tx2"/>
                    </a:solidFill>
                    <a:ea typeface="Aileron" charset="0"/>
                    <a:cs typeface="Aileron" charset="0"/>
                  </a:rPr>
                  <a:t>8.9 months (95% CI: 5.5-12.7)</a:t>
                </a:r>
              </a:p>
              <a:p>
                <a:pPr marL="144000" indent="-144000">
                  <a:buClr>
                    <a:schemeClr val="tx2"/>
                  </a:buClr>
                  <a:buFont typeface="Arial" panose="020B0604020202020204" pitchFamily="34" charset="0"/>
                  <a:buChar char="•"/>
                </a:pPr>
                <a:r>
                  <a:rPr lang="en-GB" sz="1400" b="1" dirty="0">
                    <a:solidFill>
                      <a:schemeClr val="tx2"/>
                    </a:solidFill>
                    <a:ea typeface="Aileron" charset="0"/>
                    <a:cs typeface="Aileron" charset="0"/>
                  </a:rPr>
                  <a:t>PBO:</a:t>
                </a:r>
                <a:r>
                  <a:rPr lang="en-GB" sz="1400" dirty="0">
                    <a:solidFill>
                      <a:schemeClr val="tx2"/>
                    </a:solidFill>
                    <a:ea typeface="Aileron" charset="0"/>
                    <a:cs typeface="Aileron" charset="0"/>
                  </a:rPr>
                  <a:t> 3.6 months (95% CI: 3.1-6.1)</a:t>
                </a:r>
              </a:p>
            </p:txBody>
          </p:sp>
          <p:grpSp>
            <p:nvGrpSpPr>
              <p:cNvPr id="12" name="Group 11">
                <a:extLst>
                  <a:ext uri="{FF2B5EF4-FFF2-40B4-BE49-F238E27FC236}">
                    <a16:creationId xmlns:a16="http://schemas.microsoft.com/office/drawing/2014/main" id="{41A1C4B8-23BC-4C3B-B522-9B6FE63FC8FC}"/>
                  </a:ext>
                </a:extLst>
              </p:cNvPr>
              <p:cNvGrpSpPr/>
              <p:nvPr/>
            </p:nvGrpSpPr>
            <p:grpSpPr>
              <a:xfrm>
                <a:off x="7290114" y="2187794"/>
                <a:ext cx="536875" cy="2104647"/>
                <a:chOff x="7290114" y="2391648"/>
                <a:chExt cx="536875" cy="1904686"/>
              </a:xfrm>
            </p:grpSpPr>
            <p:grpSp>
              <p:nvGrpSpPr>
                <p:cNvPr id="29" name="Group 28">
                  <a:extLst>
                    <a:ext uri="{FF2B5EF4-FFF2-40B4-BE49-F238E27FC236}">
                      <a16:creationId xmlns:a16="http://schemas.microsoft.com/office/drawing/2014/main" id="{31A323FB-6B13-49E4-A70C-BEBA216B818D}"/>
                    </a:ext>
                  </a:extLst>
                </p:cNvPr>
                <p:cNvGrpSpPr/>
                <p:nvPr/>
              </p:nvGrpSpPr>
              <p:grpSpPr>
                <a:xfrm>
                  <a:off x="7290114" y="2391648"/>
                  <a:ext cx="535972" cy="1904686"/>
                  <a:chOff x="7775451" y="2816059"/>
                  <a:chExt cx="535972" cy="1904686"/>
                </a:xfrm>
              </p:grpSpPr>
              <p:sp>
                <p:nvSpPr>
                  <p:cNvPr id="64" name="TextBox 63">
                    <a:extLst>
                      <a:ext uri="{FF2B5EF4-FFF2-40B4-BE49-F238E27FC236}">
                        <a16:creationId xmlns:a16="http://schemas.microsoft.com/office/drawing/2014/main" id="{486B9D12-552E-4D8B-9883-6BD0B951AE88}"/>
                      </a:ext>
                    </a:extLst>
                  </p:cNvPr>
                  <p:cNvSpPr txBox="1"/>
                  <p:nvPr/>
                </p:nvSpPr>
                <p:spPr>
                  <a:xfrm>
                    <a:off x="7849568" y="4483990"/>
                    <a:ext cx="461665" cy="236755"/>
                  </a:xfrm>
                  <a:prstGeom prst="rect">
                    <a:avLst/>
                  </a:prstGeom>
                  <a:noFill/>
                </p:spPr>
                <p:txBody>
                  <a:bodyPr wrap="square" rtlCol="0">
                    <a:spAutoFit/>
                  </a:bodyPr>
                  <a:lstStyle/>
                  <a:p>
                    <a:pPr algn="r"/>
                    <a:r>
                      <a:rPr lang="en-GB" sz="1100" dirty="0">
                        <a:solidFill>
                          <a:schemeClr val="tx2"/>
                        </a:solidFill>
                        <a:ea typeface="Aileron" charset="0"/>
                        <a:cs typeface="Aileron" charset="0"/>
                      </a:rPr>
                      <a:t>0%</a:t>
                    </a:r>
                  </a:p>
                </p:txBody>
              </p:sp>
              <p:sp>
                <p:nvSpPr>
                  <p:cNvPr id="65" name="TextBox 64">
                    <a:extLst>
                      <a:ext uri="{FF2B5EF4-FFF2-40B4-BE49-F238E27FC236}">
                        <a16:creationId xmlns:a16="http://schemas.microsoft.com/office/drawing/2014/main" id="{70E1B3D6-D87E-4703-BEE1-1FA69E2134E7}"/>
                      </a:ext>
                    </a:extLst>
                  </p:cNvPr>
                  <p:cNvSpPr txBox="1"/>
                  <p:nvPr/>
                </p:nvSpPr>
                <p:spPr>
                  <a:xfrm>
                    <a:off x="7849568" y="4151872"/>
                    <a:ext cx="461665" cy="236755"/>
                  </a:xfrm>
                  <a:prstGeom prst="rect">
                    <a:avLst/>
                  </a:prstGeom>
                  <a:noFill/>
                </p:spPr>
                <p:txBody>
                  <a:bodyPr wrap="square" rtlCol="0">
                    <a:spAutoFit/>
                  </a:bodyPr>
                  <a:lstStyle/>
                  <a:p>
                    <a:pPr algn="r"/>
                    <a:r>
                      <a:rPr lang="en-GB" sz="1100" dirty="0">
                        <a:solidFill>
                          <a:schemeClr val="tx2"/>
                        </a:solidFill>
                        <a:ea typeface="Aileron" charset="0"/>
                        <a:cs typeface="Aileron" charset="0"/>
                      </a:rPr>
                      <a:t>20%</a:t>
                    </a:r>
                  </a:p>
                </p:txBody>
              </p:sp>
              <p:sp>
                <p:nvSpPr>
                  <p:cNvPr id="66" name="TextBox 65">
                    <a:extLst>
                      <a:ext uri="{FF2B5EF4-FFF2-40B4-BE49-F238E27FC236}">
                        <a16:creationId xmlns:a16="http://schemas.microsoft.com/office/drawing/2014/main" id="{A492A627-0D56-49E8-A234-65CD3FF62E52}"/>
                      </a:ext>
                    </a:extLst>
                  </p:cNvPr>
                  <p:cNvSpPr txBox="1"/>
                  <p:nvPr/>
                </p:nvSpPr>
                <p:spPr>
                  <a:xfrm>
                    <a:off x="7849568" y="3491427"/>
                    <a:ext cx="461665" cy="236755"/>
                  </a:xfrm>
                  <a:prstGeom prst="rect">
                    <a:avLst/>
                  </a:prstGeom>
                  <a:noFill/>
                </p:spPr>
                <p:txBody>
                  <a:bodyPr wrap="square" rtlCol="0">
                    <a:spAutoFit/>
                  </a:bodyPr>
                  <a:lstStyle/>
                  <a:p>
                    <a:pPr algn="r"/>
                    <a:r>
                      <a:rPr lang="en-GB" sz="1100" dirty="0">
                        <a:solidFill>
                          <a:schemeClr val="tx2"/>
                        </a:solidFill>
                        <a:ea typeface="Aileron" charset="0"/>
                        <a:cs typeface="Aileron" charset="0"/>
                      </a:rPr>
                      <a:t>60%</a:t>
                    </a:r>
                  </a:p>
                </p:txBody>
              </p:sp>
              <p:sp>
                <p:nvSpPr>
                  <p:cNvPr id="67" name="TextBox 66">
                    <a:extLst>
                      <a:ext uri="{FF2B5EF4-FFF2-40B4-BE49-F238E27FC236}">
                        <a16:creationId xmlns:a16="http://schemas.microsoft.com/office/drawing/2014/main" id="{3D146323-9FED-432A-80FB-A3B648E16830}"/>
                      </a:ext>
                    </a:extLst>
                  </p:cNvPr>
                  <p:cNvSpPr txBox="1"/>
                  <p:nvPr/>
                </p:nvSpPr>
                <p:spPr>
                  <a:xfrm>
                    <a:off x="7849568" y="3161633"/>
                    <a:ext cx="461665" cy="236755"/>
                  </a:xfrm>
                  <a:prstGeom prst="rect">
                    <a:avLst/>
                  </a:prstGeom>
                  <a:noFill/>
                </p:spPr>
                <p:txBody>
                  <a:bodyPr wrap="square" rtlCol="0">
                    <a:spAutoFit/>
                  </a:bodyPr>
                  <a:lstStyle/>
                  <a:p>
                    <a:pPr algn="r"/>
                    <a:r>
                      <a:rPr lang="en-GB" sz="1100" dirty="0">
                        <a:solidFill>
                          <a:schemeClr val="tx2"/>
                        </a:solidFill>
                        <a:ea typeface="Aileron" charset="0"/>
                        <a:cs typeface="Aileron" charset="0"/>
                      </a:rPr>
                      <a:t>80%</a:t>
                    </a:r>
                  </a:p>
                </p:txBody>
              </p:sp>
              <p:sp>
                <p:nvSpPr>
                  <p:cNvPr id="68" name="TextBox 67">
                    <a:extLst>
                      <a:ext uri="{FF2B5EF4-FFF2-40B4-BE49-F238E27FC236}">
                        <a16:creationId xmlns:a16="http://schemas.microsoft.com/office/drawing/2014/main" id="{9AF6DD2A-8A0D-440D-B3F0-FE282C06B839}"/>
                      </a:ext>
                    </a:extLst>
                  </p:cNvPr>
                  <p:cNvSpPr txBox="1"/>
                  <p:nvPr/>
                </p:nvSpPr>
                <p:spPr>
                  <a:xfrm>
                    <a:off x="7775451" y="2816059"/>
                    <a:ext cx="535782" cy="236755"/>
                  </a:xfrm>
                  <a:prstGeom prst="rect">
                    <a:avLst/>
                  </a:prstGeom>
                  <a:noFill/>
                </p:spPr>
                <p:txBody>
                  <a:bodyPr wrap="square" rtlCol="0">
                    <a:spAutoFit/>
                  </a:bodyPr>
                  <a:lstStyle/>
                  <a:p>
                    <a:pPr algn="r"/>
                    <a:r>
                      <a:rPr lang="en-GB" sz="1100" dirty="0">
                        <a:solidFill>
                          <a:schemeClr val="tx2"/>
                        </a:solidFill>
                        <a:ea typeface="Aileron" charset="0"/>
                        <a:cs typeface="Aileron" charset="0"/>
                      </a:rPr>
                      <a:t>100%</a:t>
                    </a:r>
                  </a:p>
                </p:txBody>
              </p:sp>
              <p:sp>
                <p:nvSpPr>
                  <p:cNvPr id="85" name="TextBox 84">
                    <a:extLst>
                      <a:ext uri="{FF2B5EF4-FFF2-40B4-BE49-F238E27FC236}">
                        <a16:creationId xmlns:a16="http://schemas.microsoft.com/office/drawing/2014/main" id="{9A61C316-735D-49C0-8A75-58CAF6A73B98}"/>
                      </a:ext>
                    </a:extLst>
                  </p:cNvPr>
                  <p:cNvSpPr txBox="1"/>
                  <p:nvPr/>
                </p:nvSpPr>
                <p:spPr>
                  <a:xfrm>
                    <a:off x="7849758" y="3825413"/>
                    <a:ext cx="461665" cy="236755"/>
                  </a:xfrm>
                  <a:prstGeom prst="rect">
                    <a:avLst/>
                  </a:prstGeom>
                  <a:noFill/>
                </p:spPr>
                <p:txBody>
                  <a:bodyPr wrap="square" rtlCol="0">
                    <a:spAutoFit/>
                  </a:bodyPr>
                  <a:lstStyle/>
                  <a:p>
                    <a:pPr algn="r"/>
                    <a:r>
                      <a:rPr lang="en-GB" sz="1100" dirty="0">
                        <a:solidFill>
                          <a:schemeClr val="tx2"/>
                        </a:solidFill>
                        <a:ea typeface="Aileron" charset="0"/>
                        <a:cs typeface="Aileron" charset="0"/>
                      </a:rPr>
                      <a:t>40%</a:t>
                    </a:r>
                  </a:p>
                </p:txBody>
              </p:sp>
            </p:grpSp>
            <p:grpSp>
              <p:nvGrpSpPr>
                <p:cNvPr id="10" name="Group 9">
                  <a:extLst>
                    <a:ext uri="{FF2B5EF4-FFF2-40B4-BE49-F238E27FC236}">
                      <a16:creationId xmlns:a16="http://schemas.microsoft.com/office/drawing/2014/main" id="{490E1D4C-7936-4CA3-A3C1-3ECEDE6F45C0}"/>
                    </a:ext>
                  </a:extLst>
                </p:cNvPr>
                <p:cNvGrpSpPr/>
                <p:nvPr/>
              </p:nvGrpSpPr>
              <p:grpSpPr>
                <a:xfrm>
                  <a:off x="7772799" y="2520850"/>
                  <a:ext cx="54190" cy="1685242"/>
                  <a:chOff x="7772799" y="2520850"/>
                  <a:chExt cx="54190" cy="1685242"/>
                </a:xfrm>
              </p:grpSpPr>
              <p:cxnSp>
                <p:nvCxnSpPr>
                  <p:cNvPr id="34" name="Straight Connector 33">
                    <a:extLst>
                      <a:ext uri="{FF2B5EF4-FFF2-40B4-BE49-F238E27FC236}">
                        <a16:creationId xmlns:a16="http://schemas.microsoft.com/office/drawing/2014/main" id="{91B5C621-805B-4309-A17F-384EE8210E9E}"/>
                      </a:ext>
                    </a:extLst>
                  </p:cNvPr>
                  <p:cNvCxnSpPr>
                    <a:cxnSpLocks/>
                  </p:cNvCxnSpPr>
                  <p:nvPr/>
                </p:nvCxnSpPr>
                <p:spPr>
                  <a:xfrm>
                    <a:off x="7825896" y="2520850"/>
                    <a:ext cx="0" cy="168524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ACDEB0BB-B6E8-4446-A683-4F6D48E8D6AE}"/>
                      </a:ext>
                    </a:extLst>
                  </p:cNvPr>
                  <p:cNvGrpSpPr/>
                  <p:nvPr/>
                </p:nvGrpSpPr>
                <p:grpSpPr>
                  <a:xfrm>
                    <a:off x="7772799" y="2530147"/>
                    <a:ext cx="54190" cy="1667940"/>
                    <a:chOff x="8260756" y="2954558"/>
                    <a:chExt cx="54190" cy="1667940"/>
                  </a:xfrm>
                </p:grpSpPr>
                <p:cxnSp>
                  <p:nvCxnSpPr>
                    <p:cNvPr id="45" name="Straight Connector 44">
                      <a:extLst>
                        <a:ext uri="{FF2B5EF4-FFF2-40B4-BE49-F238E27FC236}">
                          <a16:creationId xmlns:a16="http://schemas.microsoft.com/office/drawing/2014/main" id="{30025007-A6FB-4C06-935E-5F680A10CCBB}"/>
                        </a:ext>
                      </a:extLst>
                    </p:cNvPr>
                    <p:cNvCxnSpPr>
                      <a:cxnSpLocks/>
                    </p:cNvCxnSpPr>
                    <p:nvPr/>
                  </p:nvCxnSpPr>
                  <p:spPr>
                    <a:xfrm flipH="1">
                      <a:off x="8260756" y="4622498"/>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EB43A6BF-2342-4A1F-A286-9269BD2D4E74}"/>
                        </a:ext>
                      </a:extLst>
                    </p:cNvPr>
                    <p:cNvCxnSpPr>
                      <a:cxnSpLocks/>
                    </p:cNvCxnSpPr>
                    <p:nvPr/>
                  </p:nvCxnSpPr>
                  <p:spPr>
                    <a:xfrm flipH="1">
                      <a:off x="8260756" y="4290372"/>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4825E16-5CE1-43BE-9A7E-BFF9E124C466}"/>
                        </a:ext>
                      </a:extLst>
                    </p:cNvPr>
                    <p:cNvCxnSpPr>
                      <a:cxnSpLocks/>
                    </p:cNvCxnSpPr>
                    <p:nvPr/>
                  </p:nvCxnSpPr>
                  <p:spPr>
                    <a:xfrm flipH="1">
                      <a:off x="8260756" y="3629926"/>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55A14329-A8C1-4699-9583-1E428EE7CA4A}"/>
                        </a:ext>
                      </a:extLst>
                    </p:cNvPr>
                    <p:cNvCxnSpPr>
                      <a:cxnSpLocks/>
                    </p:cNvCxnSpPr>
                    <p:nvPr/>
                  </p:nvCxnSpPr>
                  <p:spPr>
                    <a:xfrm flipH="1">
                      <a:off x="8260756" y="3300131"/>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8EF2DE40-7E13-42AC-B844-69B278F7931C}"/>
                        </a:ext>
                      </a:extLst>
                    </p:cNvPr>
                    <p:cNvCxnSpPr>
                      <a:cxnSpLocks/>
                    </p:cNvCxnSpPr>
                    <p:nvPr/>
                  </p:nvCxnSpPr>
                  <p:spPr>
                    <a:xfrm flipH="1">
                      <a:off x="8260756" y="2954558"/>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10550B3D-3288-4D75-8E0F-E946FEE43DFB}"/>
                        </a:ext>
                      </a:extLst>
                    </p:cNvPr>
                    <p:cNvCxnSpPr>
                      <a:cxnSpLocks/>
                    </p:cNvCxnSpPr>
                    <p:nvPr/>
                  </p:nvCxnSpPr>
                  <p:spPr>
                    <a:xfrm flipH="1">
                      <a:off x="8260946" y="3963915"/>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83" name="Group 82">
                <a:extLst>
                  <a:ext uri="{FF2B5EF4-FFF2-40B4-BE49-F238E27FC236}">
                    <a16:creationId xmlns:a16="http://schemas.microsoft.com/office/drawing/2014/main" id="{1F785888-C3C4-4CFF-B47E-8942C0282EF6}"/>
                  </a:ext>
                </a:extLst>
              </p:cNvPr>
              <p:cNvGrpSpPr/>
              <p:nvPr/>
            </p:nvGrpSpPr>
            <p:grpSpPr>
              <a:xfrm>
                <a:off x="7801086" y="4182912"/>
                <a:ext cx="3456000" cy="54000"/>
                <a:chOff x="8416704" y="4121093"/>
                <a:chExt cx="2412000" cy="54000"/>
              </a:xfrm>
            </p:grpSpPr>
            <p:cxnSp>
              <p:nvCxnSpPr>
                <p:cNvPr id="35" name="Straight Connector 34">
                  <a:extLst>
                    <a:ext uri="{FF2B5EF4-FFF2-40B4-BE49-F238E27FC236}">
                      <a16:creationId xmlns:a16="http://schemas.microsoft.com/office/drawing/2014/main" id="{88AFEFFE-FCB6-412F-A3E5-C6E15BFAA87A}"/>
                    </a:ext>
                  </a:extLst>
                </p:cNvPr>
                <p:cNvCxnSpPr>
                  <a:cxnSpLocks/>
                </p:cNvCxnSpPr>
                <p:nvPr/>
              </p:nvCxnSpPr>
              <p:spPr>
                <a:xfrm flipH="1">
                  <a:off x="8416704" y="4122083"/>
                  <a:ext cx="241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25478D98-1578-4102-939D-BDCEA33E6CD3}"/>
                    </a:ext>
                  </a:extLst>
                </p:cNvPr>
                <p:cNvGrpSpPr/>
                <p:nvPr/>
              </p:nvGrpSpPr>
              <p:grpSpPr>
                <a:xfrm>
                  <a:off x="8492097" y="4121093"/>
                  <a:ext cx="2330441" cy="54000"/>
                  <a:chOff x="8379558" y="4545504"/>
                  <a:chExt cx="2330441" cy="54000"/>
                </a:xfrm>
              </p:grpSpPr>
              <p:cxnSp>
                <p:nvCxnSpPr>
                  <p:cNvPr id="38" name="Straight Connector 37">
                    <a:extLst>
                      <a:ext uri="{FF2B5EF4-FFF2-40B4-BE49-F238E27FC236}">
                        <a16:creationId xmlns:a16="http://schemas.microsoft.com/office/drawing/2014/main" id="{D2C626A5-0839-4E94-9B26-B2F2846786B8}"/>
                      </a:ext>
                    </a:extLst>
                  </p:cNvPr>
                  <p:cNvCxnSpPr>
                    <a:cxnSpLocks/>
                  </p:cNvCxnSpPr>
                  <p:nvPr/>
                </p:nvCxnSpPr>
                <p:spPr>
                  <a:xfrm rot="5400000" flipH="1">
                    <a:off x="8352558" y="4572504"/>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C022EE55-37CB-4AF2-A7ED-AC4AE0CD0611}"/>
                      </a:ext>
                    </a:extLst>
                  </p:cNvPr>
                  <p:cNvCxnSpPr>
                    <a:cxnSpLocks/>
                  </p:cNvCxnSpPr>
                  <p:nvPr/>
                </p:nvCxnSpPr>
                <p:spPr>
                  <a:xfrm rot="5400000" flipH="1">
                    <a:off x="8924930" y="4572504"/>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EB8409CF-D816-4956-B55D-3C5599A6BE41}"/>
                      </a:ext>
                    </a:extLst>
                  </p:cNvPr>
                  <p:cNvCxnSpPr>
                    <a:cxnSpLocks/>
                  </p:cNvCxnSpPr>
                  <p:nvPr/>
                </p:nvCxnSpPr>
                <p:spPr>
                  <a:xfrm rot="5400000" flipH="1">
                    <a:off x="10091570" y="4572504"/>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B8EB320-F58C-4524-9D4D-DB8A473EB090}"/>
                      </a:ext>
                    </a:extLst>
                  </p:cNvPr>
                  <p:cNvCxnSpPr>
                    <a:cxnSpLocks/>
                  </p:cNvCxnSpPr>
                  <p:nvPr/>
                </p:nvCxnSpPr>
                <p:spPr>
                  <a:xfrm rot="5400000" flipH="1">
                    <a:off x="9513406" y="4572504"/>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E2B1115B-5C50-4CF1-BC55-10FC7F844119}"/>
                      </a:ext>
                    </a:extLst>
                  </p:cNvPr>
                  <p:cNvCxnSpPr>
                    <a:cxnSpLocks/>
                  </p:cNvCxnSpPr>
                  <p:nvPr/>
                </p:nvCxnSpPr>
                <p:spPr>
                  <a:xfrm rot="5400000" flipH="1">
                    <a:off x="10682999" y="4572504"/>
                    <a:ext cx="5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104" name="Graphic 101">
                <a:extLst>
                  <a:ext uri="{FF2B5EF4-FFF2-40B4-BE49-F238E27FC236}">
                    <a16:creationId xmlns:a16="http://schemas.microsoft.com/office/drawing/2014/main" id="{540A34E9-9991-4A14-9C93-38E5DD5FB4C5}"/>
                  </a:ext>
                </a:extLst>
              </p:cNvPr>
              <p:cNvGrpSpPr/>
              <p:nvPr/>
            </p:nvGrpSpPr>
            <p:grpSpPr>
              <a:xfrm>
                <a:off x="10957696" y="3766823"/>
                <a:ext cx="161262" cy="140562"/>
                <a:chOff x="10957696" y="3766823"/>
                <a:chExt cx="161262" cy="140562"/>
              </a:xfrm>
            </p:grpSpPr>
            <p:sp>
              <p:nvSpPr>
                <p:cNvPr id="105" name="Freeform: Shape 104">
                  <a:extLst>
                    <a:ext uri="{FF2B5EF4-FFF2-40B4-BE49-F238E27FC236}">
                      <a16:creationId xmlns:a16="http://schemas.microsoft.com/office/drawing/2014/main" id="{6D29E63D-10B7-48BA-BCCA-B59A8010CB9E}"/>
                    </a:ext>
                  </a:extLst>
                </p:cNvPr>
                <p:cNvSpPr/>
                <p:nvPr/>
              </p:nvSpPr>
              <p:spPr>
                <a:xfrm>
                  <a:off x="10998111" y="3766823"/>
                  <a:ext cx="19714" cy="80631"/>
                </a:xfrm>
                <a:custGeom>
                  <a:avLst/>
                  <a:gdLst>
                    <a:gd name="connsiteX0" fmla="*/ 0 w 19714"/>
                    <a:gd name="connsiteY0" fmla="*/ 0 h 80631"/>
                    <a:gd name="connsiteX1" fmla="*/ 0 w 19714"/>
                    <a:gd name="connsiteY1" fmla="*/ 80631 h 80631"/>
                  </a:gdLst>
                  <a:ahLst/>
                  <a:cxnLst>
                    <a:cxn ang="0">
                      <a:pos x="connsiteX0" y="connsiteY0"/>
                    </a:cxn>
                    <a:cxn ang="0">
                      <a:pos x="connsiteX1" y="connsiteY1"/>
                    </a:cxn>
                  </a:cxnLst>
                  <a:rect l="l" t="t" r="r" b="b"/>
                  <a:pathLst>
                    <a:path w="19714" h="80631">
                      <a:moveTo>
                        <a:pt x="0" y="0"/>
                      </a:moveTo>
                      <a:lnTo>
                        <a:pt x="0" y="80631"/>
                      </a:lnTo>
                    </a:path>
                  </a:pathLst>
                </a:custGeom>
                <a:ln w="19050" cap="flat">
                  <a:solidFill>
                    <a:schemeClr val="accent1"/>
                  </a:solidFill>
                  <a:prstDash val="solid"/>
                  <a:miter/>
                </a:ln>
              </p:spPr>
              <p:txBody>
                <a:bodyPr rtlCol="0" anchor="ctr"/>
                <a:lstStyle/>
                <a:p>
                  <a:endParaRPr lang="en-GB" dirty="0"/>
                </a:p>
              </p:txBody>
            </p:sp>
            <p:sp>
              <p:nvSpPr>
                <p:cNvPr id="106" name="Freeform: Shape 105">
                  <a:extLst>
                    <a:ext uri="{FF2B5EF4-FFF2-40B4-BE49-F238E27FC236}">
                      <a16:creationId xmlns:a16="http://schemas.microsoft.com/office/drawing/2014/main" id="{502914F1-BF66-4F5E-9445-1CA8964308DA}"/>
                    </a:ext>
                  </a:extLst>
                </p:cNvPr>
                <p:cNvSpPr/>
                <p:nvPr/>
              </p:nvSpPr>
              <p:spPr>
                <a:xfrm>
                  <a:off x="10957696" y="3807040"/>
                  <a:ext cx="80631" cy="19714"/>
                </a:xfrm>
                <a:custGeom>
                  <a:avLst/>
                  <a:gdLst>
                    <a:gd name="connsiteX0" fmla="*/ 0 w 80631"/>
                    <a:gd name="connsiteY0" fmla="*/ 0 h 19714"/>
                    <a:gd name="connsiteX1" fmla="*/ 80631 w 80631"/>
                    <a:gd name="connsiteY1" fmla="*/ 0 h 19714"/>
                  </a:gdLst>
                  <a:ahLst/>
                  <a:cxnLst>
                    <a:cxn ang="0">
                      <a:pos x="connsiteX0" y="connsiteY0"/>
                    </a:cxn>
                    <a:cxn ang="0">
                      <a:pos x="connsiteX1" y="connsiteY1"/>
                    </a:cxn>
                  </a:cxnLst>
                  <a:rect l="l" t="t" r="r" b="b"/>
                  <a:pathLst>
                    <a:path w="80631" h="19714">
                      <a:moveTo>
                        <a:pt x="0" y="0"/>
                      </a:moveTo>
                      <a:lnTo>
                        <a:pt x="80631" y="0"/>
                      </a:lnTo>
                    </a:path>
                  </a:pathLst>
                </a:custGeom>
                <a:ln w="19050" cap="flat">
                  <a:solidFill>
                    <a:schemeClr val="accent1"/>
                  </a:solidFill>
                  <a:prstDash val="solid"/>
                  <a:miter/>
                </a:ln>
              </p:spPr>
              <p:txBody>
                <a:bodyPr rtlCol="0" anchor="ctr"/>
                <a:lstStyle/>
                <a:p>
                  <a:endParaRPr lang="en-GB" dirty="0"/>
                </a:p>
              </p:txBody>
            </p:sp>
            <p:sp>
              <p:nvSpPr>
                <p:cNvPr id="107" name="Freeform: Shape 106">
                  <a:extLst>
                    <a:ext uri="{FF2B5EF4-FFF2-40B4-BE49-F238E27FC236}">
                      <a16:creationId xmlns:a16="http://schemas.microsoft.com/office/drawing/2014/main" id="{BA873EBA-4423-4F02-97DF-AAA78D993416}"/>
                    </a:ext>
                  </a:extLst>
                </p:cNvPr>
                <p:cNvSpPr/>
                <p:nvPr/>
              </p:nvSpPr>
              <p:spPr>
                <a:xfrm>
                  <a:off x="11078545" y="3826951"/>
                  <a:ext cx="19714" cy="80434"/>
                </a:xfrm>
                <a:custGeom>
                  <a:avLst/>
                  <a:gdLst>
                    <a:gd name="connsiteX0" fmla="*/ 0 w 19714"/>
                    <a:gd name="connsiteY0" fmla="*/ 0 h 80434"/>
                    <a:gd name="connsiteX1" fmla="*/ 0 w 19714"/>
                    <a:gd name="connsiteY1" fmla="*/ 80434 h 80434"/>
                  </a:gdLst>
                  <a:ahLst/>
                  <a:cxnLst>
                    <a:cxn ang="0">
                      <a:pos x="connsiteX0" y="connsiteY0"/>
                    </a:cxn>
                    <a:cxn ang="0">
                      <a:pos x="connsiteX1" y="connsiteY1"/>
                    </a:cxn>
                  </a:cxnLst>
                  <a:rect l="l" t="t" r="r" b="b"/>
                  <a:pathLst>
                    <a:path w="19714" h="80434">
                      <a:moveTo>
                        <a:pt x="0" y="0"/>
                      </a:moveTo>
                      <a:lnTo>
                        <a:pt x="0" y="80434"/>
                      </a:lnTo>
                    </a:path>
                  </a:pathLst>
                </a:custGeom>
                <a:ln w="19050" cap="flat">
                  <a:solidFill>
                    <a:schemeClr val="accent1"/>
                  </a:solidFill>
                  <a:prstDash val="solid"/>
                  <a:miter/>
                </a:ln>
              </p:spPr>
              <p:txBody>
                <a:bodyPr rtlCol="0" anchor="ctr"/>
                <a:lstStyle/>
                <a:p>
                  <a:endParaRPr lang="en-GB" dirty="0"/>
                </a:p>
              </p:txBody>
            </p:sp>
            <p:sp>
              <p:nvSpPr>
                <p:cNvPr id="108" name="Freeform: Shape 107">
                  <a:extLst>
                    <a:ext uri="{FF2B5EF4-FFF2-40B4-BE49-F238E27FC236}">
                      <a16:creationId xmlns:a16="http://schemas.microsoft.com/office/drawing/2014/main" id="{27D2A2E7-8F07-4F6A-B99F-282725A7D2EE}"/>
                    </a:ext>
                  </a:extLst>
                </p:cNvPr>
                <p:cNvSpPr/>
                <p:nvPr/>
              </p:nvSpPr>
              <p:spPr>
                <a:xfrm>
                  <a:off x="11038328" y="3867168"/>
                  <a:ext cx="80631" cy="19714"/>
                </a:xfrm>
                <a:custGeom>
                  <a:avLst/>
                  <a:gdLst>
                    <a:gd name="connsiteX0" fmla="*/ 0 w 80631"/>
                    <a:gd name="connsiteY0" fmla="*/ 0 h 19714"/>
                    <a:gd name="connsiteX1" fmla="*/ 80631 w 80631"/>
                    <a:gd name="connsiteY1" fmla="*/ 0 h 19714"/>
                  </a:gdLst>
                  <a:ahLst/>
                  <a:cxnLst>
                    <a:cxn ang="0">
                      <a:pos x="connsiteX0" y="connsiteY0"/>
                    </a:cxn>
                    <a:cxn ang="0">
                      <a:pos x="connsiteX1" y="connsiteY1"/>
                    </a:cxn>
                  </a:cxnLst>
                  <a:rect l="l" t="t" r="r" b="b"/>
                  <a:pathLst>
                    <a:path w="80631" h="19714">
                      <a:moveTo>
                        <a:pt x="0" y="0"/>
                      </a:moveTo>
                      <a:lnTo>
                        <a:pt x="80631" y="0"/>
                      </a:lnTo>
                    </a:path>
                  </a:pathLst>
                </a:custGeom>
                <a:ln w="19050" cap="flat">
                  <a:solidFill>
                    <a:schemeClr val="accent1"/>
                  </a:solidFill>
                  <a:prstDash val="solid"/>
                  <a:miter/>
                </a:ln>
              </p:spPr>
              <p:txBody>
                <a:bodyPr rtlCol="0" anchor="ctr"/>
                <a:lstStyle/>
                <a:p>
                  <a:endParaRPr lang="en-GB" dirty="0"/>
                </a:p>
              </p:txBody>
            </p:sp>
          </p:grpSp>
          <p:grpSp>
            <p:nvGrpSpPr>
              <p:cNvPr id="109" name="Graphic 101">
                <a:extLst>
                  <a:ext uri="{FF2B5EF4-FFF2-40B4-BE49-F238E27FC236}">
                    <a16:creationId xmlns:a16="http://schemas.microsoft.com/office/drawing/2014/main" id="{1CE2358E-6D11-4035-BB4B-FEA50D36D320}"/>
                  </a:ext>
                </a:extLst>
              </p:cNvPr>
              <p:cNvGrpSpPr/>
              <p:nvPr/>
            </p:nvGrpSpPr>
            <p:grpSpPr>
              <a:xfrm>
                <a:off x="8535209" y="3255434"/>
                <a:ext cx="2279558" cy="682508"/>
                <a:chOff x="8535209" y="3255434"/>
                <a:chExt cx="2279558" cy="682508"/>
              </a:xfrm>
            </p:grpSpPr>
            <p:sp>
              <p:nvSpPr>
                <p:cNvPr id="110" name="Freeform: Shape 109">
                  <a:extLst>
                    <a:ext uri="{FF2B5EF4-FFF2-40B4-BE49-F238E27FC236}">
                      <a16:creationId xmlns:a16="http://schemas.microsoft.com/office/drawing/2014/main" id="{A3AE53F9-B2E5-4454-A582-063CE5D16904}"/>
                    </a:ext>
                  </a:extLst>
                </p:cNvPr>
                <p:cNvSpPr/>
                <p:nvPr/>
              </p:nvSpPr>
              <p:spPr>
                <a:xfrm>
                  <a:off x="10774551" y="3857311"/>
                  <a:ext cx="19714" cy="80631"/>
                </a:xfrm>
                <a:custGeom>
                  <a:avLst/>
                  <a:gdLst>
                    <a:gd name="connsiteX0" fmla="*/ 0 w 19714"/>
                    <a:gd name="connsiteY0" fmla="*/ 0 h 80631"/>
                    <a:gd name="connsiteX1" fmla="*/ 0 w 19714"/>
                    <a:gd name="connsiteY1" fmla="*/ 80631 h 80631"/>
                  </a:gdLst>
                  <a:ahLst/>
                  <a:cxnLst>
                    <a:cxn ang="0">
                      <a:pos x="connsiteX0" y="connsiteY0"/>
                    </a:cxn>
                    <a:cxn ang="0">
                      <a:pos x="connsiteX1" y="connsiteY1"/>
                    </a:cxn>
                  </a:cxnLst>
                  <a:rect l="l" t="t" r="r" b="b"/>
                  <a:pathLst>
                    <a:path w="19714" h="80631">
                      <a:moveTo>
                        <a:pt x="0" y="0"/>
                      </a:moveTo>
                      <a:lnTo>
                        <a:pt x="0" y="80631"/>
                      </a:lnTo>
                    </a:path>
                  </a:pathLst>
                </a:custGeom>
                <a:ln w="19050" cap="flat">
                  <a:solidFill>
                    <a:schemeClr val="bg1">
                      <a:lumMod val="50000"/>
                    </a:schemeClr>
                  </a:solidFill>
                  <a:prstDash val="solid"/>
                  <a:miter/>
                </a:ln>
              </p:spPr>
              <p:txBody>
                <a:bodyPr rtlCol="0" anchor="ctr"/>
                <a:lstStyle/>
                <a:p>
                  <a:endParaRPr lang="en-GB" dirty="0"/>
                </a:p>
              </p:txBody>
            </p:sp>
            <p:sp>
              <p:nvSpPr>
                <p:cNvPr id="111" name="Freeform: Shape 110">
                  <a:extLst>
                    <a:ext uri="{FF2B5EF4-FFF2-40B4-BE49-F238E27FC236}">
                      <a16:creationId xmlns:a16="http://schemas.microsoft.com/office/drawing/2014/main" id="{04468FB9-C66D-4A4F-8A7F-7AE626D936D0}"/>
                    </a:ext>
                  </a:extLst>
                </p:cNvPr>
                <p:cNvSpPr/>
                <p:nvPr/>
              </p:nvSpPr>
              <p:spPr>
                <a:xfrm>
                  <a:off x="10734334" y="3897726"/>
                  <a:ext cx="80434" cy="19714"/>
                </a:xfrm>
                <a:custGeom>
                  <a:avLst/>
                  <a:gdLst>
                    <a:gd name="connsiteX0" fmla="*/ 0 w 80434"/>
                    <a:gd name="connsiteY0" fmla="*/ 0 h 19714"/>
                    <a:gd name="connsiteX1" fmla="*/ 80434 w 80434"/>
                    <a:gd name="connsiteY1" fmla="*/ 0 h 19714"/>
                  </a:gdLst>
                  <a:ahLst/>
                  <a:cxnLst>
                    <a:cxn ang="0">
                      <a:pos x="connsiteX0" y="connsiteY0"/>
                    </a:cxn>
                    <a:cxn ang="0">
                      <a:pos x="connsiteX1" y="connsiteY1"/>
                    </a:cxn>
                  </a:cxnLst>
                  <a:rect l="l" t="t" r="r" b="b"/>
                  <a:pathLst>
                    <a:path w="80434" h="19714">
                      <a:moveTo>
                        <a:pt x="0" y="0"/>
                      </a:moveTo>
                      <a:lnTo>
                        <a:pt x="80434" y="0"/>
                      </a:lnTo>
                    </a:path>
                  </a:pathLst>
                </a:custGeom>
                <a:ln w="19050" cap="flat">
                  <a:solidFill>
                    <a:schemeClr val="bg1">
                      <a:lumMod val="50000"/>
                    </a:schemeClr>
                  </a:solidFill>
                  <a:prstDash val="solid"/>
                  <a:miter/>
                </a:ln>
              </p:spPr>
              <p:txBody>
                <a:bodyPr rtlCol="0" anchor="ctr"/>
                <a:lstStyle/>
                <a:p>
                  <a:endParaRPr lang="en-GB" dirty="0"/>
                </a:p>
              </p:txBody>
            </p:sp>
            <p:sp>
              <p:nvSpPr>
                <p:cNvPr id="112" name="Freeform: Shape 111">
                  <a:extLst>
                    <a:ext uri="{FF2B5EF4-FFF2-40B4-BE49-F238E27FC236}">
                      <a16:creationId xmlns:a16="http://schemas.microsoft.com/office/drawing/2014/main" id="{5C4B5B63-80D4-485E-B912-656B5412145A}"/>
                    </a:ext>
                  </a:extLst>
                </p:cNvPr>
                <p:cNvSpPr/>
                <p:nvPr/>
              </p:nvSpPr>
              <p:spPr>
                <a:xfrm>
                  <a:off x="10690765" y="3857311"/>
                  <a:ext cx="19714" cy="80631"/>
                </a:xfrm>
                <a:custGeom>
                  <a:avLst/>
                  <a:gdLst>
                    <a:gd name="connsiteX0" fmla="*/ 0 w 19714"/>
                    <a:gd name="connsiteY0" fmla="*/ 0 h 80631"/>
                    <a:gd name="connsiteX1" fmla="*/ 0 w 19714"/>
                    <a:gd name="connsiteY1" fmla="*/ 80631 h 80631"/>
                  </a:gdLst>
                  <a:ahLst/>
                  <a:cxnLst>
                    <a:cxn ang="0">
                      <a:pos x="connsiteX0" y="connsiteY0"/>
                    </a:cxn>
                    <a:cxn ang="0">
                      <a:pos x="connsiteX1" y="connsiteY1"/>
                    </a:cxn>
                  </a:cxnLst>
                  <a:rect l="l" t="t" r="r" b="b"/>
                  <a:pathLst>
                    <a:path w="19714" h="80631">
                      <a:moveTo>
                        <a:pt x="0" y="0"/>
                      </a:moveTo>
                      <a:lnTo>
                        <a:pt x="0" y="80631"/>
                      </a:lnTo>
                    </a:path>
                  </a:pathLst>
                </a:custGeom>
                <a:ln w="19050" cap="flat">
                  <a:solidFill>
                    <a:schemeClr val="bg1">
                      <a:lumMod val="50000"/>
                    </a:schemeClr>
                  </a:solidFill>
                  <a:prstDash val="solid"/>
                  <a:miter/>
                </a:ln>
              </p:spPr>
              <p:txBody>
                <a:bodyPr rtlCol="0" anchor="ctr"/>
                <a:lstStyle/>
                <a:p>
                  <a:endParaRPr lang="en-GB" dirty="0"/>
                </a:p>
              </p:txBody>
            </p:sp>
            <p:sp>
              <p:nvSpPr>
                <p:cNvPr id="113" name="Freeform: Shape 112">
                  <a:extLst>
                    <a:ext uri="{FF2B5EF4-FFF2-40B4-BE49-F238E27FC236}">
                      <a16:creationId xmlns:a16="http://schemas.microsoft.com/office/drawing/2014/main" id="{6BF2AEC2-9AA6-42C1-9E0C-AAC23B6327FE}"/>
                    </a:ext>
                  </a:extLst>
                </p:cNvPr>
                <p:cNvSpPr/>
                <p:nvPr/>
              </p:nvSpPr>
              <p:spPr>
                <a:xfrm>
                  <a:off x="10650351" y="3897726"/>
                  <a:ext cx="80631" cy="19714"/>
                </a:xfrm>
                <a:custGeom>
                  <a:avLst/>
                  <a:gdLst>
                    <a:gd name="connsiteX0" fmla="*/ 0 w 80631"/>
                    <a:gd name="connsiteY0" fmla="*/ 0 h 19714"/>
                    <a:gd name="connsiteX1" fmla="*/ 80631 w 80631"/>
                    <a:gd name="connsiteY1" fmla="*/ 0 h 19714"/>
                  </a:gdLst>
                  <a:ahLst/>
                  <a:cxnLst>
                    <a:cxn ang="0">
                      <a:pos x="connsiteX0" y="connsiteY0"/>
                    </a:cxn>
                    <a:cxn ang="0">
                      <a:pos x="connsiteX1" y="connsiteY1"/>
                    </a:cxn>
                  </a:cxnLst>
                  <a:rect l="l" t="t" r="r" b="b"/>
                  <a:pathLst>
                    <a:path w="80631" h="19714">
                      <a:moveTo>
                        <a:pt x="0" y="0"/>
                      </a:moveTo>
                      <a:lnTo>
                        <a:pt x="80631" y="0"/>
                      </a:lnTo>
                    </a:path>
                  </a:pathLst>
                </a:custGeom>
                <a:ln w="19050" cap="flat">
                  <a:solidFill>
                    <a:schemeClr val="bg1">
                      <a:lumMod val="50000"/>
                    </a:schemeClr>
                  </a:solidFill>
                  <a:prstDash val="solid"/>
                  <a:miter/>
                </a:ln>
              </p:spPr>
              <p:txBody>
                <a:bodyPr rtlCol="0" anchor="ctr"/>
                <a:lstStyle/>
                <a:p>
                  <a:endParaRPr lang="en-GB" dirty="0"/>
                </a:p>
              </p:txBody>
            </p:sp>
            <p:sp>
              <p:nvSpPr>
                <p:cNvPr id="114" name="Freeform: Shape 113">
                  <a:extLst>
                    <a:ext uri="{FF2B5EF4-FFF2-40B4-BE49-F238E27FC236}">
                      <a16:creationId xmlns:a16="http://schemas.microsoft.com/office/drawing/2014/main" id="{9E062A10-6A6B-4B2D-AAAE-116DB1CDBAB8}"/>
                    </a:ext>
                  </a:extLst>
                </p:cNvPr>
                <p:cNvSpPr/>
                <p:nvPr/>
              </p:nvSpPr>
              <p:spPr>
                <a:xfrm>
                  <a:off x="9605693" y="3802308"/>
                  <a:ext cx="19714" cy="80434"/>
                </a:xfrm>
                <a:custGeom>
                  <a:avLst/>
                  <a:gdLst>
                    <a:gd name="connsiteX0" fmla="*/ 0 w 19714"/>
                    <a:gd name="connsiteY0" fmla="*/ 0 h 80434"/>
                    <a:gd name="connsiteX1" fmla="*/ 0 w 19714"/>
                    <a:gd name="connsiteY1" fmla="*/ 80434 h 80434"/>
                  </a:gdLst>
                  <a:ahLst/>
                  <a:cxnLst>
                    <a:cxn ang="0">
                      <a:pos x="connsiteX0" y="connsiteY0"/>
                    </a:cxn>
                    <a:cxn ang="0">
                      <a:pos x="connsiteX1" y="connsiteY1"/>
                    </a:cxn>
                  </a:cxnLst>
                  <a:rect l="l" t="t" r="r" b="b"/>
                  <a:pathLst>
                    <a:path w="19714" h="80434">
                      <a:moveTo>
                        <a:pt x="0" y="0"/>
                      </a:moveTo>
                      <a:lnTo>
                        <a:pt x="0" y="80434"/>
                      </a:lnTo>
                    </a:path>
                  </a:pathLst>
                </a:custGeom>
                <a:ln w="19050" cap="flat">
                  <a:solidFill>
                    <a:schemeClr val="bg1">
                      <a:lumMod val="50000"/>
                    </a:schemeClr>
                  </a:solidFill>
                  <a:prstDash val="solid"/>
                  <a:miter/>
                </a:ln>
              </p:spPr>
              <p:txBody>
                <a:bodyPr rtlCol="0" anchor="ctr"/>
                <a:lstStyle/>
                <a:p>
                  <a:endParaRPr lang="en-GB" dirty="0"/>
                </a:p>
              </p:txBody>
            </p:sp>
            <p:sp>
              <p:nvSpPr>
                <p:cNvPr id="115" name="Freeform: Shape 114">
                  <a:extLst>
                    <a:ext uri="{FF2B5EF4-FFF2-40B4-BE49-F238E27FC236}">
                      <a16:creationId xmlns:a16="http://schemas.microsoft.com/office/drawing/2014/main" id="{4DA68B94-8BBB-4307-8171-060409720E91}"/>
                    </a:ext>
                  </a:extLst>
                </p:cNvPr>
                <p:cNvSpPr/>
                <p:nvPr/>
              </p:nvSpPr>
              <p:spPr>
                <a:xfrm>
                  <a:off x="9565279" y="3842526"/>
                  <a:ext cx="80631" cy="19714"/>
                </a:xfrm>
                <a:custGeom>
                  <a:avLst/>
                  <a:gdLst>
                    <a:gd name="connsiteX0" fmla="*/ 0 w 80631"/>
                    <a:gd name="connsiteY0" fmla="*/ 0 h 19714"/>
                    <a:gd name="connsiteX1" fmla="*/ 80631 w 80631"/>
                    <a:gd name="connsiteY1" fmla="*/ 0 h 19714"/>
                  </a:gdLst>
                  <a:ahLst/>
                  <a:cxnLst>
                    <a:cxn ang="0">
                      <a:pos x="connsiteX0" y="connsiteY0"/>
                    </a:cxn>
                    <a:cxn ang="0">
                      <a:pos x="connsiteX1" y="connsiteY1"/>
                    </a:cxn>
                  </a:cxnLst>
                  <a:rect l="l" t="t" r="r" b="b"/>
                  <a:pathLst>
                    <a:path w="80631" h="19714">
                      <a:moveTo>
                        <a:pt x="0" y="0"/>
                      </a:moveTo>
                      <a:lnTo>
                        <a:pt x="80631" y="0"/>
                      </a:lnTo>
                    </a:path>
                  </a:pathLst>
                </a:custGeom>
                <a:ln w="19050" cap="flat">
                  <a:solidFill>
                    <a:schemeClr val="bg1">
                      <a:lumMod val="50000"/>
                    </a:schemeClr>
                  </a:solidFill>
                  <a:prstDash val="solid"/>
                  <a:miter/>
                </a:ln>
              </p:spPr>
              <p:txBody>
                <a:bodyPr rtlCol="0" anchor="ctr"/>
                <a:lstStyle/>
                <a:p>
                  <a:endParaRPr lang="en-GB" dirty="0"/>
                </a:p>
              </p:txBody>
            </p:sp>
            <p:sp>
              <p:nvSpPr>
                <p:cNvPr id="116" name="Freeform: Shape 115">
                  <a:extLst>
                    <a:ext uri="{FF2B5EF4-FFF2-40B4-BE49-F238E27FC236}">
                      <a16:creationId xmlns:a16="http://schemas.microsoft.com/office/drawing/2014/main" id="{FCD90AAE-8102-4D92-9D48-221D9C2219E5}"/>
                    </a:ext>
                  </a:extLst>
                </p:cNvPr>
                <p:cNvSpPr/>
                <p:nvPr/>
              </p:nvSpPr>
              <p:spPr>
                <a:xfrm>
                  <a:off x="8575624" y="3255434"/>
                  <a:ext cx="19714" cy="80631"/>
                </a:xfrm>
                <a:custGeom>
                  <a:avLst/>
                  <a:gdLst>
                    <a:gd name="connsiteX0" fmla="*/ 0 w 19714"/>
                    <a:gd name="connsiteY0" fmla="*/ 0 h 80631"/>
                    <a:gd name="connsiteX1" fmla="*/ 0 w 19714"/>
                    <a:gd name="connsiteY1" fmla="*/ 80631 h 80631"/>
                  </a:gdLst>
                  <a:ahLst/>
                  <a:cxnLst>
                    <a:cxn ang="0">
                      <a:pos x="connsiteX0" y="connsiteY0"/>
                    </a:cxn>
                    <a:cxn ang="0">
                      <a:pos x="connsiteX1" y="connsiteY1"/>
                    </a:cxn>
                  </a:cxnLst>
                  <a:rect l="l" t="t" r="r" b="b"/>
                  <a:pathLst>
                    <a:path w="19714" h="80631">
                      <a:moveTo>
                        <a:pt x="0" y="0"/>
                      </a:moveTo>
                      <a:lnTo>
                        <a:pt x="0" y="80631"/>
                      </a:lnTo>
                    </a:path>
                  </a:pathLst>
                </a:custGeom>
                <a:ln w="19050" cap="flat">
                  <a:solidFill>
                    <a:schemeClr val="bg1">
                      <a:lumMod val="50000"/>
                    </a:schemeClr>
                  </a:solidFill>
                  <a:prstDash val="solid"/>
                  <a:miter/>
                </a:ln>
              </p:spPr>
              <p:txBody>
                <a:bodyPr rtlCol="0" anchor="ctr"/>
                <a:lstStyle/>
                <a:p>
                  <a:endParaRPr lang="en-GB" dirty="0"/>
                </a:p>
              </p:txBody>
            </p:sp>
            <p:sp>
              <p:nvSpPr>
                <p:cNvPr id="117" name="Freeform: Shape 116">
                  <a:extLst>
                    <a:ext uri="{FF2B5EF4-FFF2-40B4-BE49-F238E27FC236}">
                      <a16:creationId xmlns:a16="http://schemas.microsoft.com/office/drawing/2014/main" id="{5483263F-44CE-41F2-B4FA-89B4A52A23C8}"/>
                    </a:ext>
                  </a:extLst>
                </p:cNvPr>
                <p:cNvSpPr/>
                <p:nvPr/>
              </p:nvSpPr>
              <p:spPr>
                <a:xfrm>
                  <a:off x="8535209" y="3295848"/>
                  <a:ext cx="80631" cy="19714"/>
                </a:xfrm>
                <a:custGeom>
                  <a:avLst/>
                  <a:gdLst>
                    <a:gd name="connsiteX0" fmla="*/ 0 w 80631"/>
                    <a:gd name="connsiteY0" fmla="*/ 0 h 19714"/>
                    <a:gd name="connsiteX1" fmla="*/ 80631 w 80631"/>
                    <a:gd name="connsiteY1" fmla="*/ 0 h 19714"/>
                  </a:gdLst>
                  <a:ahLst/>
                  <a:cxnLst>
                    <a:cxn ang="0">
                      <a:pos x="connsiteX0" y="connsiteY0"/>
                    </a:cxn>
                    <a:cxn ang="0">
                      <a:pos x="connsiteX1" y="connsiteY1"/>
                    </a:cxn>
                  </a:cxnLst>
                  <a:rect l="l" t="t" r="r" b="b"/>
                  <a:pathLst>
                    <a:path w="80631" h="19714">
                      <a:moveTo>
                        <a:pt x="0" y="0"/>
                      </a:moveTo>
                      <a:lnTo>
                        <a:pt x="80631" y="0"/>
                      </a:lnTo>
                    </a:path>
                  </a:pathLst>
                </a:custGeom>
                <a:ln w="19050" cap="flat">
                  <a:solidFill>
                    <a:schemeClr val="bg1">
                      <a:lumMod val="50000"/>
                    </a:schemeClr>
                  </a:solidFill>
                  <a:prstDash val="solid"/>
                  <a:miter/>
                </a:ln>
              </p:spPr>
              <p:txBody>
                <a:bodyPr rtlCol="0" anchor="ctr"/>
                <a:lstStyle/>
                <a:p>
                  <a:endParaRPr lang="en-GB" dirty="0"/>
                </a:p>
              </p:txBody>
            </p:sp>
          </p:grpSp>
          <p:sp>
            <p:nvSpPr>
              <p:cNvPr id="118" name="Freeform: Shape 117">
                <a:extLst>
                  <a:ext uri="{FF2B5EF4-FFF2-40B4-BE49-F238E27FC236}">
                    <a16:creationId xmlns:a16="http://schemas.microsoft.com/office/drawing/2014/main" id="{A2B15741-0B48-4767-880C-6190E49846A2}"/>
                  </a:ext>
                </a:extLst>
              </p:cNvPr>
              <p:cNvSpPr/>
              <p:nvPr/>
            </p:nvSpPr>
            <p:spPr>
              <a:xfrm>
                <a:off x="7914210" y="2357843"/>
                <a:ext cx="3380008" cy="1635497"/>
              </a:xfrm>
              <a:custGeom>
                <a:avLst/>
                <a:gdLst>
                  <a:gd name="connsiteX0" fmla="*/ 0 w 3380008"/>
                  <a:gd name="connsiteY0" fmla="*/ 0 h 1635497"/>
                  <a:gd name="connsiteX1" fmla="*/ 237557 w 3380008"/>
                  <a:gd name="connsiteY1" fmla="*/ 0 h 1635497"/>
                  <a:gd name="connsiteX2" fmla="*/ 237557 w 3380008"/>
                  <a:gd name="connsiteY2" fmla="*/ 46526 h 1635497"/>
                  <a:gd name="connsiteX3" fmla="*/ 265551 w 3380008"/>
                  <a:gd name="connsiteY3" fmla="*/ 46526 h 1635497"/>
                  <a:gd name="connsiteX4" fmla="*/ 265551 w 3380008"/>
                  <a:gd name="connsiteY4" fmla="*/ 85757 h 1635497"/>
                  <a:gd name="connsiteX5" fmla="*/ 320357 w 3380008"/>
                  <a:gd name="connsiteY5" fmla="*/ 85757 h 1635497"/>
                  <a:gd name="connsiteX6" fmla="*/ 320357 w 3380008"/>
                  <a:gd name="connsiteY6" fmla="*/ 143520 h 1635497"/>
                  <a:gd name="connsiteX7" fmla="*/ 376345 w 3380008"/>
                  <a:gd name="connsiteY7" fmla="*/ 143520 h 1635497"/>
                  <a:gd name="connsiteX8" fmla="*/ 376345 w 3380008"/>
                  <a:gd name="connsiteY8" fmla="*/ 191031 h 1635497"/>
                  <a:gd name="connsiteX9" fmla="*/ 405128 w 3380008"/>
                  <a:gd name="connsiteY9" fmla="*/ 191031 h 1635497"/>
                  <a:gd name="connsiteX10" fmla="*/ 405128 w 3380008"/>
                  <a:gd name="connsiteY10" fmla="*/ 323314 h 1635497"/>
                  <a:gd name="connsiteX11" fmla="*/ 413605 w 3380008"/>
                  <a:gd name="connsiteY11" fmla="*/ 323314 h 1635497"/>
                  <a:gd name="connsiteX12" fmla="*/ 413605 w 3380008"/>
                  <a:gd name="connsiteY12" fmla="*/ 379106 h 1635497"/>
                  <a:gd name="connsiteX13" fmla="*/ 419125 w 3380008"/>
                  <a:gd name="connsiteY13" fmla="*/ 379106 h 1635497"/>
                  <a:gd name="connsiteX14" fmla="*/ 419125 w 3380008"/>
                  <a:gd name="connsiteY14" fmla="*/ 474129 h 1635497"/>
                  <a:gd name="connsiteX15" fmla="*/ 423856 w 3380008"/>
                  <a:gd name="connsiteY15" fmla="*/ 474129 h 1635497"/>
                  <a:gd name="connsiteX16" fmla="*/ 423856 w 3380008"/>
                  <a:gd name="connsiteY16" fmla="*/ 655697 h 1635497"/>
                  <a:gd name="connsiteX17" fmla="*/ 434896 w 3380008"/>
                  <a:gd name="connsiteY17" fmla="*/ 655697 h 1635497"/>
                  <a:gd name="connsiteX18" fmla="*/ 434896 w 3380008"/>
                  <a:gd name="connsiteY18" fmla="*/ 799217 h 1635497"/>
                  <a:gd name="connsiteX19" fmla="*/ 450865 w 3380008"/>
                  <a:gd name="connsiteY19" fmla="*/ 799217 h 1635497"/>
                  <a:gd name="connsiteX20" fmla="*/ 450865 w 3380008"/>
                  <a:gd name="connsiteY20" fmla="*/ 842983 h 1635497"/>
                  <a:gd name="connsiteX21" fmla="*/ 461905 w 3380008"/>
                  <a:gd name="connsiteY21" fmla="*/ 842983 h 1635497"/>
                  <a:gd name="connsiteX22" fmla="*/ 461905 w 3380008"/>
                  <a:gd name="connsiteY22" fmla="*/ 893254 h 1635497"/>
                  <a:gd name="connsiteX23" fmla="*/ 488125 w 3380008"/>
                  <a:gd name="connsiteY23" fmla="*/ 893254 h 1635497"/>
                  <a:gd name="connsiteX24" fmla="*/ 488125 w 3380008"/>
                  <a:gd name="connsiteY24" fmla="*/ 937020 h 1635497"/>
                  <a:gd name="connsiteX25" fmla="*/ 773982 w 3380008"/>
                  <a:gd name="connsiteY25" fmla="*/ 937020 h 1635497"/>
                  <a:gd name="connsiteX26" fmla="*/ 773982 w 3380008"/>
                  <a:gd name="connsiteY26" fmla="*/ 1038549 h 1635497"/>
                  <a:gd name="connsiteX27" fmla="*/ 783247 w 3380008"/>
                  <a:gd name="connsiteY27" fmla="*/ 1038549 h 1635497"/>
                  <a:gd name="connsiteX28" fmla="*/ 783247 w 3380008"/>
                  <a:gd name="connsiteY28" fmla="*/ 1083300 h 1635497"/>
                  <a:gd name="connsiteX29" fmla="*/ 808481 w 3380008"/>
                  <a:gd name="connsiteY29" fmla="*/ 1083300 h 1635497"/>
                  <a:gd name="connsiteX30" fmla="*/ 808481 w 3380008"/>
                  <a:gd name="connsiteY30" fmla="*/ 1139091 h 1635497"/>
                  <a:gd name="connsiteX31" fmla="*/ 836476 w 3380008"/>
                  <a:gd name="connsiteY31" fmla="*/ 1139091 h 1635497"/>
                  <a:gd name="connsiteX32" fmla="*/ 836476 w 3380008"/>
                  <a:gd name="connsiteY32" fmla="*/ 1235100 h 1635497"/>
                  <a:gd name="connsiteX33" fmla="*/ 975264 w 3380008"/>
                  <a:gd name="connsiteY33" fmla="*/ 1235100 h 1635497"/>
                  <a:gd name="connsiteX34" fmla="*/ 975264 w 3380008"/>
                  <a:gd name="connsiteY34" fmla="*/ 1278866 h 1635497"/>
                  <a:gd name="connsiteX35" fmla="*/ 1154072 w 3380008"/>
                  <a:gd name="connsiteY35" fmla="*/ 1278866 h 1635497"/>
                  <a:gd name="connsiteX36" fmla="*/ 1154072 w 3380008"/>
                  <a:gd name="connsiteY36" fmla="*/ 1332883 h 1635497"/>
                  <a:gd name="connsiteX37" fmla="*/ 1176349 w 3380008"/>
                  <a:gd name="connsiteY37" fmla="*/ 1332883 h 1635497"/>
                  <a:gd name="connsiteX38" fmla="*/ 1176349 w 3380008"/>
                  <a:gd name="connsiteY38" fmla="*/ 1386900 h 1635497"/>
                  <a:gd name="connsiteX39" fmla="*/ 1250869 w 3380008"/>
                  <a:gd name="connsiteY39" fmla="*/ 1386900 h 1635497"/>
                  <a:gd name="connsiteX40" fmla="*/ 1250869 w 3380008"/>
                  <a:gd name="connsiteY40" fmla="*/ 1431652 h 1635497"/>
                  <a:gd name="connsiteX41" fmla="*/ 1505183 w 3380008"/>
                  <a:gd name="connsiteY41" fmla="*/ 1431652 h 1635497"/>
                  <a:gd name="connsiteX42" fmla="*/ 1505183 w 3380008"/>
                  <a:gd name="connsiteY42" fmla="*/ 1484683 h 1635497"/>
                  <a:gd name="connsiteX43" fmla="*/ 2347179 w 3380008"/>
                  <a:gd name="connsiteY43" fmla="*/ 1484683 h 1635497"/>
                  <a:gd name="connsiteX44" fmla="*/ 2347179 w 3380008"/>
                  <a:gd name="connsiteY44" fmla="*/ 1538700 h 1635497"/>
                  <a:gd name="connsiteX45" fmla="*/ 2903120 w 3380008"/>
                  <a:gd name="connsiteY45" fmla="*/ 1538700 h 1635497"/>
                  <a:gd name="connsiteX46" fmla="*/ 2903120 w 3380008"/>
                  <a:gd name="connsiteY46" fmla="*/ 1635497 h 1635497"/>
                  <a:gd name="connsiteX47" fmla="*/ 3380008 w 3380008"/>
                  <a:gd name="connsiteY47" fmla="*/ 1635497 h 163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380008" h="1635497">
                    <a:moveTo>
                      <a:pt x="0" y="0"/>
                    </a:moveTo>
                    <a:lnTo>
                      <a:pt x="237557" y="0"/>
                    </a:lnTo>
                    <a:lnTo>
                      <a:pt x="237557" y="46526"/>
                    </a:lnTo>
                    <a:lnTo>
                      <a:pt x="265551" y="46526"/>
                    </a:lnTo>
                    <a:lnTo>
                      <a:pt x="265551" y="85757"/>
                    </a:lnTo>
                    <a:lnTo>
                      <a:pt x="320357" y="85757"/>
                    </a:lnTo>
                    <a:lnTo>
                      <a:pt x="320357" y="143520"/>
                    </a:lnTo>
                    <a:lnTo>
                      <a:pt x="376345" y="143520"/>
                    </a:lnTo>
                    <a:lnTo>
                      <a:pt x="376345" y="191031"/>
                    </a:lnTo>
                    <a:lnTo>
                      <a:pt x="405128" y="191031"/>
                    </a:lnTo>
                    <a:lnTo>
                      <a:pt x="405128" y="323314"/>
                    </a:lnTo>
                    <a:lnTo>
                      <a:pt x="413605" y="323314"/>
                    </a:lnTo>
                    <a:lnTo>
                      <a:pt x="413605" y="379106"/>
                    </a:lnTo>
                    <a:lnTo>
                      <a:pt x="419125" y="379106"/>
                    </a:lnTo>
                    <a:lnTo>
                      <a:pt x="419125" y="474129"/>
                    </a:lnTo>
                    <a:lnTo>
                      <a:pt x="423856" y="474129"/>
                    </a:lnTo>
                    <a:lnTo>
                      <a:pt x="423856" y="655697"/>
                    </a:lnTo>
                    <a:lnTo>
                      <a:pt x="434896" y="655697"/>
                    </a:lnTo>
                    <a:lnTo>
                      <a:pt x="434896" y="799217"/>
                    </a:lnTo>
                    <a:lnTo>
                      <a:pt x="450865" y="799217"/>
                    </a:lnTo>
                    <a:lnTo>
                      <a:pt x="450865" y="842983"/>
                    </a:lnTo>
                    <a:lnTo>
                      <a:pt x="461905" y="842983"/>
                    </a:lnTo>
                    <a:lnTo>
                      <a:pt x="461905" y="893254"/>
                    </a:lnTo>
                    <a:lnTo>
                      <a:pt x="488125" y="893254"/>
                    </a:lnTo>
                    <a:lnTo>
                      <a:pt x="488125" y="937020"/>
                    </a:lnTo>
                    <a:lnTo>
                      <a:pt x="773982" y="937020"/>
                    </a:lnTo>
                    <a:lnTo>
                      <a:pt x="773982" y="1038549"/>
                    </a:lnTo>
                    <a:lnTo>
                      <a:pt x="783247" y="1038549"/>
                    </a:lnTo>
                    <a:lnTo>
                      <a:pt x="783247" y="1083300"/>
                    </a:lnTo>
                    <a:lnTo>
                      <a:pt x="808481" y="1083300"/>
                    </a:lnTo>
                    <a:lnTo>
                      <a:pt x="808481" y="1139091"/>
                    </a:lnTo>
                    <a:lnTo>
                      <a:pt x="836476" y="1139091"/>
                    </a:lnTo>
                    <a:lnTo>
                      <a:pt x="836476" y="1235100"/>
                    </a:lnTo>
                    <a:lnTo>
                      <a:pt x="975264" y="1235100"/>
                    </a:lnTo>
                    <a:lnTo>
                      <a:pt x="975264" y="1278866"/>
                    </a:lnTo>
                    <a:lnTo>
                      <a:pt x="1154072" y="1278866"/>
                    </a:lnTo>
                    <a:lnTo>
                      <a:pt x="1154072" y="1332883"/>
                    </a:lnTo>
                    <a:lnTo>
                      <a:pt x="1176349" y="1332883"/>
                    </a:lnTo>
                    <a:lnTo>
                      <a:pt x="1176349" y="1386900"/>
                    </a:lnTo>
                    <a:lnTo>
                      <a:pt x="1250869" y="1386900"/>
                    </a:lnTo>
                    <a:lnTo>
                      <a:pt x="1250869" y="1431652"/>
                    </a:lnTo>
                    <a:lnTo>
                      <a:pt x="1505183" y="1431652"/>
                    </a:lnTo>
                    <a:lnTo>
                      <a:pt x="1505183" y="1484683"/>
                    </a:lnTo>
                    <a:lnTo>
                      <a:pt x="2347179" y="1484683"/>
                    </a:lnTo>
                    <a:lnTo>
                      <a:pt x="2347179" y="1538700"/>
                    </a:lnTo>
                    <a:lnTo>
                      <a:pt x="2903120" y="1538700"/>
                    </a:lnTo>
                    <a:lnTo>
                      <a:pt x="2903120" y="1635497"/>
                    </a:lnTo>
                    <a:lnTo>
                      <a:pt x="3380008" y="1635497"/>
                    </a:lnTo>
                  </a:path>
                </a:pathLst>
              </a:custGeom>
              <a:noFill/>
              <a:ln w="19050" cap="flat">
                <a:solidFill>
                  <a:schemeClr val="bg1">
                    <a:lumMod val="50000"/>
                  </a:schemeClr>
                </a:solidFill>
                <a:prstDash val="solid"/>
                <a:miter/>
              </a:ln>
            </p:spPr>
            <p:txBody>
              <a:bodyPr rtlCol="0" anchor="ctr"/>
              <a:lstStyle/>
              <a:p>
                <a:endParaRPr lang="en-GB" dirty="0"/>
              </a:p>
            </p:txBody>
          </p:sp>
          <p:sp>
            <p:nvSpPr>
              <p:cNvPr id="119" name="Freeform: Shape 118">
                <a:extLst>
                  <a:ext uri="{FF2B5EF4-FFF2-40B4-BE49-F238E27FC236}">
                    <a16:creationId xmlns:a16="http://schemas.microsoft.com/office/drawing/2014/main" id="{D88F607F-FCEE-4624-B19C-8ECB5319FD88}"/>
                  </a:ext>
                </a:extLst>
              </p:cNvPr>
              <p:cNvSpPr/>
              <p:nvPr/>
            </p:nvSpPr>
            <p:spPr>
              <a:xfrm>
                <a:off x="7911451" y="2355083"/>
                <a:ext cx="3375276" cy="1509720"/>
              </a:xfrm>
              <a:custGeom>
                <a:avLst/>
                <a:gdLst>
                  <a:gd name="connsiteX0" fmla="*/ 0 w 3375276"/>
                  <a:gd name="connsiteY0" fmla="*/ 0 h 1509720"/>
                  <a:gd name="connsiteX1" fmla="*/ 124791 w 3375276"/>
                  <a:gd name="connsiteY1" fmla="*/ 0 h 1509720"/>
                  <a:gd name="connsiteX2" fmla="*/ 124791 w 3375276"/>
                  <a:gd name="connsiteY2" fmla="*/ 49286 h 1509720"/>
                  <a:gd name="connsiteX3" fmla="*/ 321342 w 3375276"/>
                  <a:gd name="connsiteY3" fmla="*/ 49286 h 1509720"/>
                  <a:gd name="connsiteX4" fmla="*/ 321342 w 3375276"/>
                  <a:gd name="connsiteY4" fmla="*/ 91277 h 1509720"/>
                  <a:gd name="connsiteX5" fmla="*/ 381865 w 3375276"/>
                  <a:gd name="connsiteY5" fmla="*/ 91277 h 1509720"/>
                  <a:gd name="connsiteX6" fmla="*/ 381865 w 3375276"/>
                  <a:gd name="connsiteY6" fmla="*/ 145294 h 1509720"/>
                  <a:gd name="connsiteX7" fmla="*/ 402368 w 3375276"/>
                  <a:gd name="connsiteY7" fmla="*/ 145294 h 1509720"/>
                  <a:gd name="connsiteX8" fmla="*/ 402368 w 3375276"/>
                  <a:gd name="connsiteY8" fmla="*/ 193791 h 1509720"/>
                  <a:gd name="connsiteX9" fmla="*/ 417154 w 3375276"/>
                  <a:gd name="connsiteY9" fmla="*/ 193791 h 1509720"/>
                  <a:gd name="connsiteX10" fmla="*/ 417154 w 3375276"/>
                  <a:gd name="connsiteY10" fmla="*/ 239331 h 1509720"/>
                  <a:gd name="connsiteX11" fmla="*/ 437656 w 3375276"/>
                  <a:gd name="connsiteY11" fmla="*/ 239331 h 1509720"/>
                  <a:gd name="connsiteX12" fmla="*/ 437656 w 3375276"/>
                  <a:gd name="connsiteY12" fmla="*/ 329623 h 1509720"/>
                  <a:gd name="connsiteX13" fmla="*/ 447908 w 3375276"/>
                  <a:gd name="connsiteY13" fmla="*/ 329623 h 1509720"/>
                  <a:gd name="connsiteX14" fmla="*/ 447908 w 3375276"/>
                  <a:gd name="connsiteY14" fmla="*/ 377134 h 1509720"/>
                  <a:gd name="connsiteX15" fmla="*/ 454413 w 3375276"/>
                  <a:gd name="connsiteY15" fmla="*/ 377134 h 1509720"/>
                  <a:gd name="connsiteX16" fmla="*/ 454413 w 3375276"/>
                  <a:gd name="connsiteY16" fmla="*/ 425631 h 1509720"/>
                  <a:gd name="connsiteX17" fmla="*/ 462891 w 3375276"/>
                  <a:gd name="connsiteY17" fmla="*/ 425631 h 1509720"/>
                  <a:gd name="connsiteX18" fmla="*/ 462891 w 3375276"/>
                  <a:gd name="connsiteY18" fmla="*/ 470383 h 1509720"/>
                  <a:gd name="connsiteX19" fmla="*/ 472156 w 3375276"/>
                  <a:gd name="connsiteY19" fmla="*/ 470383 h 1509720"/>
                  <a:gd name="connsiteX20" fmla="*/ 472156 w 3375276"/>
                  <a:gd name="connsiteY20" fmla="*/ 513163 h 1509720"/>
                  <a:gd name="connsiteX21" fmla="*/ 700447 w 3375276"/>
                  <a:gd name="connsiteY21" fmla="*/ 513163 h 1509720"/>
                  <a:gd name="connsiteX22" fmla="*/ 700447 w 3375276"/>
                  <a:gd name="connsiteY22" fmla="*/ 561660 h 1509720"/>
                  <a:gd name="connsiteX23" fmla="*/ 758999 w 3375276"/>
                  <a:gd name="connsiteY23" fmla="*/ 561660 h 1509720"/>
                  <a:gd name="connsiteX24" fmla="*/ 758999 w 3375276"/>
                  <a:gd name="connsiteY24" fmla="*/ 613706 h 1509720"/>
                  <a:gd name="connsiteX25" fmla="*/ 848501 w 3375276"/>
                  <a:gd name="connsiteY25" fmla="*/ 613706 h 1509720"/>
                  <a:gd name="connsiteX26" fmla="*/ 848501 w 3375276"/>
                  <a:gd name="connsiteY26" fmla="*/ 750720 h 1509720"/>
                  <a:gd name="connsiteX27" fmla="*/ 858753 w 3375276"/>
                  <a:gd name="connsiteY27" fmla="*/ 750720 h 1509720"/>
                  <a:gd name="connsiteX28" fmla="*/ 858753 w 3375276"/>
                  <a:gd name="connsiteY28" fmla="*/ 802766 h 1509720"/>
                  <a:gd name="connsiteX29" fmla="*/ 1120558 w 3375276"/>
                  <a:gd name="connsiteY29" fmla="*/ 802766 h 1509720"/>
                  <a:gd name="connsiteX30" fmla="*/ 1120558 w 3375276"/>
                  <a:gd name="connsiteY30" fmla="*/ 847517 h 1509720"/>
                  <a:gd name="connsiteX31" fmla="*/ 1188375 w 3375276"/>
                  <a:gd name="connsiteY31" fmla="*/ 847517 h 1509720"/>
                  <a:gd name="connsiteX32" fmla="*/ 1188375 w 3375276"/>
                  <a:gd name="connsiteY32" fmla="*/ 896014 h 1509720"/>
                  <a:gd name="connsiteX33" fmla="*/ 1215384 w 3375276"/>
                  <a:gd name="connsiteY33" fmla="*/ 896014 h 1509720"/>
                  <a:gd name="connsiteX34" fmla="*/ 1215384 w 3375276"/>
                  <a:gd name="connsiteY34" fmla="*/ 937020 h 1509720"/>
                  <a:gd name="connsiteX35" fmla="*/ 1292861 w 3375276"/>
                  <a:gd name="connsiteY35" fmla="*/ 937020 h 1509720"/>
                  <a:gd name="connsiteX36" fmla="*/ 1292861 w 3375276"/>
                  <a:gd name="connsiteY36" fmla="*/ 982560 h 1509720"/>
                  <a:gd name="connsiteX37" fmla="*/ 1332881 w 3375276"/>
                  <a:gd name="connsiteY37" fmla="*/ 982560 h 1509720"/>
                  <a:gd name="connsiteX38" fmla="*/ 1332881 w 3375276"/>
                  <a:gd name="connsiteY38" fmla="*/ 1032043 h 1509720"/>
                  <a:gd name="connsiteX39" fmla="*/ 1529432 w 3375276"/>
                  <a:gd name="connsiteY39" fmla="*/ 1032043 h 1509720"/>
                  <a:gd name="connsiteX40" fmla="*/ 1529432 w 3375276"/>
                  <a:gd name="connsiteY40" fmla="*/ 1083300 h 1509720"/>
                  <a:gd name="connsiteX41" fmla="*/ 1599220 w 3375276"/>
                  <a:gd name="connsiteY41" fmla="*/ 1083300 h 1509720"/>
                  <a:gd name="connsiteX42" fmla="*/ 1599220 w 3375276"/>
                  <a:gd name="connsiteY42" fmla="*/ 1126080 h 1509720"/>
                  <a:gd name="connsiteX43" fmla="*/ 1650477 w 3375276"/>
                  <a:gd name="connsiteY43" fmla="*/ 1126080 h 1509720"/>
                  <a:gd name="connsiteX44" fmla="*/ 1650477 w 3375276"/>
                  <a:gd name="connsiteY44" fmla="*/ 1172606 h 1509720"/>
                  <a:gd name="connsiteX45" fmla="*/ 1754765 w 3375276"/>
                  <a:gd name="connsiteY45" fmla="*/ 1172606 h 1509720"/>
                  <a:gd name="connsiteX46" fmla="*/ 1754765 w 3375276"/>
                  <a:gd name="connsiteY46" fmla="*/ 1219131 h 1509720"/>
                  <a:gd name="connsiteX47" fmla="*/ 2018345 w 3375276"/>
                  <a:gd name="connsiteY47" fmla="*/ 1219131 h 1509720"/>
                  <a:gd name="connsiteX48" fmla="*/ 2018345 w 3375276"/>
                  <a:gd name="connsiteY48" fmla="*/ 1274331 h 1509720"/>
                  <a:gd name="connsiteX49" fmla="*/ 2306173 w 3375276"/>
                  <a:gd name="connsiteY49" fmla="*/ 1274331 h 1509720"/>
                  <a:gd name="connsiteX50" fmla="*/ 2306173 w 3375276"/>
                  <a:gd name="connsiteY50" fmla="*/ 1360680 h 1509720"/>
                  <a:gd name="connsiteX51" fmla="*/ 2673055 w 3375276"/>
                  <a:gd name="connsiteY51" fmla="*/ 1360680 h 1509720"/>
                  <a:gd name="connsiteX52" fmla="*/ 2673055 w 3375276"/>
                  <a:gd name="connsiteY52" fmla="*/ 1408191 h 1509720"/>
                  <a:gd name="connsiteX53" fmla="*/ 2892869 w 3375276"/>
                  <a:gd name="connsiteY53" fmla="*/ 1408191 h 1509720"/>
                  <a:gd name="connsiteX54" fmla="*/ 2892869 w 3375276"/>
                  <a:gd name="connsiteY54" fmla="*/ 1453929 h 1509720"/>
                  <a:gd name="connsiteX55" fmla="*/ 3154674 w 3375276"/>
                  <a:gd name="connsiteY55" fmla="*/ 1453929 h 1509720"/>
                  <a:gd name="connsiteX56" fmla="*/ 3154674 w 3375276"/>
                  <a:gd name="connsiteY56" fmla="*/ 1509720 h 1509720"/>
                  <a:gd name="connsiteX57" fmla="*/ 3375277 w 3375276"/>
                  <a:gd name="connsiteY57" fmla="*/ 1509720 h 150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375276" h="1509720">
                    <a:moveTo>
                      <a:pt x="0" y="0"/>
                    </a:moveTo>
                    <a:lnTo>
                      <a:pt x="124791" y="0"/>
                    </a:lnTo>
                    <a:lnTo>
                      <a:pt x="124791" y="49286"/>
                    </a:lnTo>
                    <a:lnTo>
                      <a:pt x="321342" y="49286"/>
                    </a:lnTo>
                    <a:lnTo>
                      <a:pt x="321342" y="91277"/>
                    </a:lnTo>
                    <a:lnTo>
                      <a:pt x="381865" y="91277"/>
                    </a:lnTo>
                    <a:lnTo>
                      <a:pt x="381865" y="145294"/>
                    </a:lnTo>
                    <a:lnTo>
                      <a:pt x="402368" y="145294"/>
                    </a:lnTo>
                    <a:lnTo>
                      <a:pt x="402368" y="193791"/>
                    </a:lnTo>
                    <a:lnTo>
                      <a:pt x="417154" y="193791"/>
                    </a:lnTo>
                    <a:lnTo>
                      <a:pt x="417154" y="239331"/>
                    </a:lnTo>
                    <a:lnTo>
                      <a:pt x="437656" y="239331"/>
                    </a:lnTo>
                    <a:lnTo>
                      <a:pt x="437656" y="329623"/>
                    </a:lnTo>
                    <a:lnTo>
                      <a:pt x="447908" y="329623"/>
                    </a:lnTo>
                    <a:lnTo>
                      <a:pt x="447908" y="377134"/>
                    </a:lnTo>
                    <a:lnTo>
                      <a:pt x="454413" y="377134"/>
                    </a:lnTo>
                    <a:lnTo>
                      <a:pt x="454413" y="425631"/>
                    </a:lnTo>
                    <a:lnTo>
                      <a:pt x="462891" y="425631"/>
                    </a:lnTo>
                    <a:lnTo>
                      <a:pt x="462891" y="470383"/>
                    </a:lnTo>
                    <a:lnTo>
                      <a:pt x="472156" y="470383"/>
                    </a:lnTo>
                    <a:lnTo>
                      <a:pt x="472156" y="513163"/>
                    </a:lnTo>
                    <a:lnTo>
                      <a:pt x="700447" y="513163"/>
                    </a:lnTo>
                    <a:lnTo>
                      <a:pt x="700447" y="561660"/>
                    </a:lnTo>
                    <a:lnTo>
                      <a:pt x="758999" y="561660"/>
                    </a:lnTo>
                    <a:lnTo>
                      <a:pt x="758999" y="613706"/>
                    </a:lnTo>
                    <a:lnTo>
                      <a:pt x="848501" y="613706"/>
                    </a:lnTo>
                    <a:lnTo>
                      <a:pt x="848501" y="750720"/>
                    </a:lnTo>
                    <a:lnTo>
                      <a:pt x="858753" y="750720"/>
                    </a:lnTo>
                    <a:lnTo>
                      <a:pt x="858753" y="802766"/>
                    </a:lnTo>
                    <a:lnTo>
                      <a:pt x="1120558" y="802766"/>
                    </a:lnTo>
                    <a:lnTo>
                      <a:pt x="1120558" y="847517"/>
                    </a:lnTo>
                    <a:lnTo>
                      <a:pt x="1188375" y="847517"/>
                    </a:lnTo>
                    <a:lnTo>
                      <a:pt x="1188375" y="896014"/>
                    </a:lnTo>
                    <a:lnTo>
                      <a:pt x="1215384" y="896014"/>
                    </a:lnTo>
                    <a:lnTo>
                      <a:pt x="1215384" y="937020"/>
                    </a:lnTo>
                    <a:lnTo>
                      <a:pt x="1292861" y="937020"/>
                    </a:lnTo>
                    <a:lnTo>
                      <a:pt x="1292861" y="982560"/>
                    </a:lnTo>
                    <a:lnTo>
                      <a:pt x="1332881" y="982560"/>
                    </a:lnTo>
                    <a:lnTo>
                      <a:pt x="1332881" y="1032043"/>
                    </a:lnTo>
                    <a:lnTo>
                      <a:pt x="1529432" y="1032043"/>
                    </a:lnTo>
                    <a:lnTo>
                      <a:pt x="1529432" y="1083300"/>
                    </a:lnTo>
                    <a:lnTo>
                      <a:pt x="1599220" y="1083300"/>
                    </a:lnTo>
                    <a:lnTo>
                      <a:pt x="1599220" y="1126080"/>
                    </a:lnTo>
                    <a:lnTo>
                      <a:pt x="1650477" y="1126080"/>
                    </a:lnTo>
                    <a:lnTo>
                      <a:pt x="1650477" y="1172606"/>
                    </a:lnTo>
                    <a:lnTo>
                      <a:pt x="1754765" y="1172606"/>
                    </a:lnTo>
                    <a:lnTo>
                      <a:pt x="1754765" y="1219131"/>
                    </a:lnTo>
                    <a:lnTo>
                      <a:pt x="2018345" y="1219131"/>
                    </a:lnTo>
                    <a:lnTo>
                      <a:pt x="2018345" y="1274331"/>
                    </a:lnTo>
                    <a:lnTo>
                      <a:pt x="2306173" y="1274331"/>
                    </a:lnTo>
                    <a:lnTo>
                      <a:pt x="2306173" y="1360680"/>
                    </a:lnTo>
                    <a:lnTo>
                      <a:pt x="2673055" y="1360680"/>
                    </a:lnTo>
                    <a:lnTo>
                      <a:pt x="2673055" y="1408191"/>
                    </a:lnTo>
                    <a:lnTo>
                      <a:pt x="2892869" y="1408191"/>
                    </a:lnTo>
                    <a:lnTo>
                      <a:pt x="2892869" y="1453929"/>
                    </a:lnTo>
                    <a:lnTo>
                      <a:pt x="3154674" y="1453929"/>
                    </a:lnTo>
                    <a:lnTo>
                      <a:pt x="3154674" y="1509720"/>
                    </a:lnTo>
                    <a:lnTo>
                      <a:pt x="3375277" y="1509720"/>
                    </a:lnTo>
                  </a:path>
                </a:pathLst>
              </a:custGeom>
              <a:noFill/>
              <a:ln w="19050" cap="flat">
                <a:solidFill>
                  <a:schemeClr val="accent1"/>
                </a:solidFill>
                <a:prstDash val="solid"/>
                <a:miter/>
              </a:ln>
            </p:spPr>
            <p:txBody>
              <a:bodyPr rtlCol="0" anchor="ctr"/>
              <a:lstStyle/>
              <a:p>
                <a:endParaRPr lang="en-GB" dirty="0"/>
              </a:p>
            </p:txBody>
          </p:sp>
        </p:grpSp>
      </p:grpSp>
    </p:spTree>
    <p:extLst>
      <p:ext uri="{BB962C8B-B14F-4D97-AF65-F5344CB8AC3E}">
        <p14:creationId xmlns:p14="http://schemas.microsoft.com/office/powerpoint/2010/main" val="281113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a:xfrm>
            <a:off x="620184" y="1360948"/>
            <a:ext cx="10963200" cy="4525200"/>
          </a:xfrm>
        </p:spPr>
        <p:txBody>
          <a:bodyPr/>
          <a:lstStyle/>
          <a:p>
            <a:pPr marL="180000" indent="-180000"/>
            <a:r>
              <a:rPr lang="en-GB" sz="18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FIRSTMAPPP is a positive trial </a:t>
            </a:r>
            <a:r>
              <a:rPr lang="en-GB" sz="1800" dirty="0">
                <a:solidFill>
                  <a:schemeClr val="tx2"/>
                </a:solidFill>
                <a:latin typeface="Calibri" panose="020F0502020204030204" pitchFamily="34" charset="0"/>
                <a:ea typeface="Times New Roman" panose="02020603050405020304" pitchFamily="18" charset="0"/>
                <a:cs typeface="Calibri" panose="020F0502020204030204" pitchFamily="34" charset="0"/>
              </a:rPr>
              <a:t>and showed that sunitinib is active in MPPGLs</a:t>
            </a:r>
          </a:p>
          <a:p>
            <a:pPr marL="180000" indent="-180000"/>
            <a:r>
              <a:rPr lang="en-GB" sz="1800" dirty="0">
                <a:solidFill>
                  <a:schemeClr val="tx2"/>
                </a:solidFill>
                <a:latin typeface="Calibri" panose="020F0502020204030204" pitchFamily="34" charset="0"/>
                <a:ea typeface="Times New Roman" panose="02020603050405020304" pitchFamily="18" charset="0"/>
                <a:cs typeface="Calibri" panose="020F0502020204030204" pitchFamily="34" charset="0"/>
              </a:rPr>
              <a:t>F</a:t>
            </a:r>
            <a:r>
              <a:rPr lang="en-GB"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irst randomised study in the field of </a:t>
            </a:r>
            <a:r>
              <a:rPr lang="en-GB" sz="1800" dirty="0">
                <a:solidFill>
                  <a:schemeClr val="tx2"/>
                </a:solidFill>
                <a:latin typeface="Calibri" panose="020F0502020204030204" pitchFamily="34" charset="0"/>
                <a:ea typeface="Times New Roman" panose="02020603050405020304" pitchFamily="18" charset="0"/>
                <a:cs typeface="Calibri" panose="020F0502020204030204" pitchFamily="34" charset="0"/>
              </a:rPr>
              <a:t>MPPGLs and </a:t>
            </a:r>
            <a:r>
              <a:rPr lang="en-GB" sz="18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provides the highest level of evidence ever reached in this very rare cancer</a:t>
            </a:r>
            <a:endParaRPr lang="en-GB" sz="18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endParaRPr>
          </a:p>
          <a:p>
            <a:pPr marL="180000" indent="-180000"/>
            <a:r>
              <a:rPr lang="en-GB" sz="18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Safety profile manageable </a:t>
            </a:r>
            <a:r>
              <a:rPr lang="en-GB" sz="1800" dirty="0">
                <a:solidFill>
                  <a:schemeClr val="tx2"/>
                </a:solidFill>
                <a:latin typeface="Calibri" panose="020F0502020204030204" pitchFamily="34" charset="0"/>
                <a:ea typeface="Times New Roman" panose="02020603050405020304" pitchFamily="18" charset="0"/>
                <a:cs typeface="Calibri" panose="020F0502020204030204" pitchFamily="34" charset="0"/>
              </a:rPr>
              <a:t>and similar to other sunitinib trials</a:t>
            </a:r>
            <a:endParaRPr lang="en-GB"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p>
            <a:pPr marL="180000" indent="-180000"/>
            <a:r>
              <a:rPr lang="en-GB" sz="1800" dirty="0">
                <a:solidFill>
                  <a:schemeClr val="tx2"/>
                </a:solidFill>
                <a:latin typeface="Calibri" panose="020F0502020204030204" pitchFamily="34" charset="0"/>
                <a:ea typeface="Times New Roman" panose="02020603050405020304" pitchFamily="18" charset="0"/>
                <a:cs typeface="Calibri" panose="020F0502020204030204" pitchFamily="34" charset="0"/>
              </a:rPr>
              <a:t>S</a:t>
            </a:r>
            <a:r>
              <a:rPr lang="en-GB"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unitinib is the therapeutic option for these patients with the most robust data in </a:t>
            </a:r>
            <a:r>
              <a:rPr lang="en-GB" sz="1800" dirty="0">
                <a:solidFill>
                  <a:schemeClr val="tx2"/>
                </a:solidFill>
                <a:latin typeface="Calibri" panose="020F0502020204030204" pitchFamily="34" charset="0"/>
                <a:ea typeface="Times New Roman" panose="02020603050405020304" pitchFamily="18" charset="0"/>
                <a:cs typeface="Calibri" panose="020F0502020204030204" pitchFamily="34" charset="0"/>
              </a:rPr>
              <a:t>M</a:t>
            </a:r>
            <a:r>
              <a:rPr lang="en-GB" sz="1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PPGLs</a:t>
            </a:r>
          </a:p>
          <a:p>
            <a:pPr marL="180000" indent="-180000"/>
            <a:r>
              <a:rPr lang="en-GB" sz="18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S</a:t>
            </a:r>
            <a:r>
              <a:rPr lang="en-GB" sz="18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unitinib becomes the first-line option in patients with progressive </a:t>
            </a:r>
            <a:r>
              <a:rPr lang="en-GB" sz="18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M</a:t>
            </a:r>
            <a:r>
              <a:rPr lang="en-GB" sz="18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PPGL</a:t>
            </a:r>
            <a:endParaRPr lang="en-GB" b="1" dirty="0">
              <a:solidFill>
                <a:schemeClr val="accent1"/>
              </a:solidFill>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sz="2700" dirty="0"/>
              <a:t>Firstmappp: summary</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5"/>
          </p:nvPr>
        </p:nvSpPr>
        <p:spPr>
          <a:xfrm>
            <a:off x="620183" y="6220887"/>
            <a:ext cx="9745193" cy="437133"/>
          </a:xfrm>
        </p:spPr>
        <p:txBody>
          <a:bodyPr/>
          <a:lstStyle/>
          <a:p>
            <a:pPr>
              <a:spcBef>
                <a:spcPts val="0"/>
              </a:spcBef>
              <a:spcAft>
                <a:spcPts val="600"/>
              </a:spcAft>
            </a:pPr>
            <a:r>
              <a:rPr lang="en-GB" dirty="0"/>
              <a:t>MPPGL, metastatic pheochromocytoma and paraganglioma</a:t>
            </a:r>
            <a:br>
              <a:rPr lang="en-GB" dirty="0"/>
            </a:br>
            <a:r>
              <a:rPr lang="en-GB" dirty="0"/>
              <a:t>Baudin E, et al. Abstract #567O_PR. ESMO 2021. Oral presentation; Garcia-Carbonero R. Discussant of abstract #567O_PR. ESMO 2021. Oral presentation</a:t>
            </a:r>
          </a:p>
        </p:txBody>
      </p:sp>
    </p:spTree>
    <p:extLst>
      <p:ext uri="{BB962C8B-B14F-4D97-AF65-F5344CB8AC3E}">
        <p14:creationId xmlns:p14="http://schemas.microsoft.com/office/powerpoint/2010/main" val="134075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C903-EB03-4C5A-984B-750C2EB65CA1}"/>
              </a:ext>
            </a:extLst>
          </p:cNvPr>
          <p:cNvSpPr>
            <a:spLocks noGrp="1"/>
          </p:cNvSpPr>
          <p:nvPr>
            <p:ph type="title"/>
          </p:nvPr>
        </p:nvSpPr>
        <p:spPr/>
        <p:txBody>
          <a:bodyPr/>
          <a:lstStyle/>
          <a:p>
            <a:r>
              <a:rPr lang="en-GB" dirty="0"/>
              <a:t>The axinet trial (getne1107): axitinib plus octreotide lar improves pfs by blinded central radiological assessment vs placebo plus octreotide lar in grade 1 or 2 extrapancreatic net</a:t>
            </a:r>
            <a:r>
              <a:rPr lang="en-GB" cap="none" dirty="0"/>
              <a:t>s</a:t>
            </a:r>
          </a:p>
        </p:txBody>
      </p:sp>
      <p:sp>
        <p:nvSpPr>
          <p:cNvPr id="3" name="Subtitle 2">
            <a:extLst>
              <a:ext uri="{FF2B5EF4-FFF2-40B4-BE49-F238E27FC236}">
                <a16:creationId xmlns:a16="http://schemas.microsoft.com/office/drawing/2014/main" id="{E08ACCF1-33A6-41A4-915C-64F86C0DDB3C}"/>
              </a:ext>
            </a:extLst>
          </p:cNvPr>
          <p:cNvSpPr>
            <a:spLocks noGrp="1"/>
          </p:cNvSpPr>
          <p:nvPr>
            <p:ph type="subTitle" idx="1"/>
          </p:nvPr>
        </p:nvSpPr>
        <p:spPr/>
        <p:txBody>
          <a:bodyPr/>
          <a:lstStyle/>
          <a:p>
            <a:r>
              <a:rPr lang="en-GB" b="1" dirty="0"/>
              <a:t>Garcia-Carbonero R, et al.</a:t>
            </a:r>
          </a:p>
          <a:p>
            <a:r>
              <a:rPr lang="en-GB" b="1" dirty="0"/>
              <a:t>Abstract #1097O. ESMO 2021 </a:t>
            </a:r>
          </a:p>
        </p:txBody>
      </p:sp>
      <p:sp>
        <p:nvSpPr>
          <p:cNvPr id="4" name="Slide Number Placeholder 3"/>
          <p:cNvSpPr>
            <a:spLocks noGrp="1"/>
          </p:cNvSpPr>
          <p:nvPr>
            <p:ph type="sldNum" sz="quarter" idx="4"/>
          </p:nvPr>
        </p:nvSpPr>
        <p:spPr/>
        <p:txBody>
          <a:bodyPr/>
          <a:lstStyle/>
          <a:p>
            <a:fld id="{FCE43C0F-8A7B-3A4B-9DB5-B3472E36E833}" type="slidenum">
              <a:rPr lang="en-GB" smtClean="0"/>
              <a:pPr/>
              <a:t>9</a:t>
            </a:fld>
            <a:endParaRPr lang="en-GB" dirty="0"/>
          </a:p>
        </p:txBody>
      </p:sp>
      <p:sp>
        <p:nvSpPr>
          <p:cNvPr id="5" name="TextBox 4">
            <a:extLst>
              <a:ext uri="{FF2B5EF4-FFF2-40B4-BE49-F238E27FC236}">
                <a16:creationId xmlns:a16="http://schemas.microsoft.com/office/drawing/2014/main" id="{C24D5DD8-7660-453A-8643-A38D104467F5}"/>
              </a:ext>
            </a:extLst>
          </p:cNvPr>
          <p:cNvSpPr txBox="1"/>
          <p:nvPr/>
        </p:nvSpPr>
        <p:spPr>
          <a:xfrm>
            <a:off x="191344" y="6367250"/>
            <a:ext cx="8280920" cy="400110"/>
          </a:xfrm>
          <a:prstGeom prst="rect">
            <a:avLst/>
          </a:prstGeom>
          <a:noFill/>
        </p:spPr>
        <p:txBody>
          <a:bodyPr wrap="square" rtlCol="0">
            <a:spAutoFit/>
          </a:bodyPr>
          <a:lstStyle/>
          <a:p>
            <a:r>
              <a:rPr lang="en-GB" sz="1000" dirty="0">
                <a:solidFill>
                  <a:schemeClr val="bg1"/>
                </a:solidFill>
                <a:ea typeface="Aileron" charset="0"/>
                <a:cs typeface="Aileron" charset="0"/>
              </a:rPr>
              <a:t>NET, neuroendocrine tumour; PFS, progression free survival</a:t>
            </a:r>
            <a:endParaRPr lang="en-GB" sz="1000" dirty="0">
              <a:solidFill>
                <a:schemeClr val="bg1"/>
              </a:solidFill>
            </a:endParaRPr>
          </a:p>
          <a:p>
            <a:endParaRPr lang="en-GB" sz="1000" dirty="0">
              <a:solidFill>
                <a:schemeClr val="bg1"/>
              </a:solidFill>
              <a:ea typeface="Aileron" charset="0"/>
              <a:cs typeface="Aileron" charset="0"/>
            </a:endParaRPr>
          </a:p>
        </p:txBody>
      </p:sp>
    </p:spTree>
    <p:extLst>
      <p:ext uri="{BB962C8B-B14F-4D97-AF65-F5344CB8AC3E}">
        <p14:creationId xmlns:p14="http://schemas.microsoft.com/office/powerpoint/2010/main" val="95297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or2Ed - NET Connect Colour Palette">
      <a:dk1>
        <a:srgbClr val="000000"/>
      </a:dk1>
      <a:lt1>
        <a:srgbClr val="FFFFFF"/>
      </a:lt1>
      <a:dk2>
        <a:srgbClr val="5D8298"/>
      </a:dk2>
      <a:lt2>
        <a:srgbClr val="EEECE1"/>
      </a:lt2>
      <a:accent1>
        <a:srgbClr val="B00091"/>
      </a:accent1>
      <a:accent2>
        <a:srgbClr val="C0504D"/>
      </a:accent2>
      <a:accent3>
        <a:srgbClr val="E9D0CD"/>
      </a:accent3>
      <a:accent4>
        <a:srgbClr val="F3EAE7"/>
      </a:accent4>
      <a:accent5>
        <a:srgbClr val="ECE6ED"/>
      </a:accent5>
      <a:accent6>
        <a:srgbClr val="8B878B"/>
      </a:accent6>
      <a:hlink>
        <a:srgbClr val="B00091"/>
      </a:hlink>
      <a:folHlink>
        <a:srgbClr val="B000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4633</TotalTime>
  <Words>3167</Words>
  <Application>Microsoft Macintosh PowerPoint</Application>
  <PresentationFormat>Widescreen</PresentationFormat>
  <Paragraphs>443</Paragraphs>
  <Slides>22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Lucida Grande</vt:lpstr>
      <vt:lpstr>PT Sans Narrow</vt:lpstr>
      <vt:lpstr>Thème Office</vt:lpstr>
      <vt:lpstr>PowerPoint Presentation</vt:lpstr>
      <vt:lpstr>Meeting summary ESMO 2021, virtual MEETING</vt:lpstr>
      <vt:lpstr>Disclaimer and disclosures</vt:lpstr>
      <vt:lpstr>Key data</vt:lpstr>
      <vt:lpstr>First international randomised study in malignant progressive pheochromocytoma and paragangliomas (firstmappp): an academic double-blind trial investigating sunitinib</vt:lpstr>
      <vt:lpstr>Firstmappp: background and study design</vt:lpstr>
      <vt:lpstr>Firstmappp: results</vt:lpstr>
      <vt:lpstr>Firstmappp: summary</vt:lpstr>
      <vt:lpstr>The axinet trial (getne1107): axitinib plus octreotide lar improves pfs by blinded central radiological assessment vs placebo plus octreotide lar in grade 1 or 2 extrapancreatic nets</vt:lpstr>
      <vt:lpstr>axinet: background and study design</vt:lpstr>
      <vt:lpstr>axinet: results</vt:lpstr>
      <vt:lpstr>axinet: summary</vt:lpstr>
      <vt:lpstr>Lanreotide autogel/depot in patients with advanced bronchopulmonary nets: results from the phase 3 spinet study</vt:lpstr>
      <vt:lpstr>spinet: background and study design</vt:lpstr>
      <vt:lpstr>spinet: results</vt:lpstr>
      <vt:lpstr>spinet: summary</vt:lpstr>
      <vt:lpstr>Other data of interest</vt:lpstr>
      <vt:lpstr>Nivolumab plus platinum-doublet CT as 1L therapy in unresectable, locally advanced or M1 Grade 3 NENs of the GEP tract or Unknown origin: nice-nec trial </vt:lpstr>
      <vt:lpstr>Development of car t-cells for future treatment of nets</vt:lpstr>
      <vt:lpstr>COVID-19 pandemic impact on healthcare professionals treating patients with NET</vt:lpstr>
      <vt:lpstr>REACH NET CONNECT VIA  TWITTER, LINKEDIN, VIMEO &amp; EMAIL OR VISIT THE GROUP’S WEBSITE http://www.net-connect.info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Veronica Thomlinson</cp:lastModifiedBy>
  <cp:revision>289</cp:revision>
  <cp:lastPrinted>2017-02-15T09:54:46Z</cp:lastPrinted>
  <dcterms:created xsi:type="dcterms:W3CDTF">2016-10-14T09:38:18Z</dcterms:created>
  <dcterms:modified xsi:type="dcterms:W3CDTF">2021-09-27T21:22:17Z</dcterms:modified>
</cp:coreProperties>
</file>